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3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1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4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1317" r:id="rId2"/>
    <p:sldId id="1262" r:id="rId3"/>
    <p:sldId id="1598" r:id="rId4"/>
    <p:sldId id="1271" r:id="rId5"/>
    <p:sldId id="1550" r:id="rId6"/>
    <p:sldId id="1599" r:id="rId7"/>
    <p:sldId id="1551" r:id="rId8"/>
    <p:sldId id="1560" r:id="rId9"/>
    <p:sldId id="1658" r:id="rId10"/>
    <p:sldId id="1703" r:id="rId11"/>
    <p:sldId id="1580" r:id="rId12"/>
    <p:sldId id="1710" r:id="rId13"/>
    <p:sldId id="1655" r:id="rId14"/>
    <p:sldId id="1740" r:id="rId15"/>
    <p:sldId id="1600" r:id="rId16"/>
    <p:sldId id="1552" r:id="rId17"/>
    <p:sldId id="1742" r:id="rId18"/>
    <p:sldId id="1713" r:id="rId19"/>
    <p:sldId id="1563" r:id="rId20"/>
    <p:sldId id="1564" r:id="rId21"/>
    <p:sldId id="1565" r:id="rId22"/>
    <p:sldId id="1582" r:id="rId23"/>
    <p:sldId id="1712" r:id="rId24"/>
    <p:sldId id="1756" r:id="rId25"/>
    <p:sldId id="1608" r:id="rId26"/>
    <p:sldId id="1711" r:id="rId27"/>
    <p:sldId id="1568" r:id="rId28"/>
    <p:sldId id="1601" r:id="rId29"/>
    <p:sldId id="1646" r:id="rId30"/>
    <p:sldId id="1647" r:id="rId31"/>
    <p:sldId id="1648" r:id="rId32"/>
    <p:sldId id="1751" r:id="rId33"/>
    <p:sldId id="1759" r:id="rId34"/>
    <p:sldId id="1316" r:id="rId35"/>
    <p:sldId id="1760" r:id="rId36"/>
    <p:sldId id="1741" r:id="rId37"/>
    <p:sldId id="1739" r:id="rId38"/>
    <p:sldId id="1735" r:id="rId39"/>
    <p:sldId id="1736" r:id="rId40"/>
    <p:sldId id="1737" r:id="rId41"/>
    <p:sldId id="1738" r:id="rId42"/>
    <p:sldId id="1750" r:id="rId43"/>
    <p:sldId id="1745" r:id="rId44"/>
    <p:sldId id="1659" r:id="rId45"/>
    <p:sldId id="1660" r:id="rId46"/>
    <p:sldId id="1661" r:id="rId47"/>
    <p:sldId id="1662" r:id="rId48"/>
    <p:sldId id="1717" r:id="rId49"/>
    <p:sldId id="1718" r:id="rId50"/>
    <p:sldId id="1719" r:id="rId51"/>
    <p:sldId id="1720" r:id="rId52"/>
    <p:sldId id="1721" r:id="rId53"/>
    <p:sldId id="1722" r:id="rId54"/>
    <p:sldId id="1723" r:id="rId55"/>
    <p:sldId id="1724" r:id="rId56"/>
    <p:sldId id="1725" r:id="rId57"/>
    <p:sldId id="1726" r:id="rId58"/>
    <p:sldId id="1727" r:id="rId59"/>
    <p:sldId id="1728" r:id="rId60"/>
    <p:sldId id="1729" r:id="rId61"/>
    <p:sldId id="1730" r:id="rId62"/>
    <p:sldId id="1731" r:id="rId63"/>
    <p:sldId id="1732" r:id="rId64"/>
    <p:sldId id="1733" r:id="rId65"/>
    <p:sldId id="1734" r:id="rId66"/>
    <p:sldId id="1746" r:id="rId67"/>
    <p:sldId id="1747" r:id="rId68"/>
    <p:sldId id="1748" r:id="rId69"/>
    <p:sldId id="1749" r:id="rId70"/>
    <p:sldId id="1752" r:id="rId71"/>
    <p:sldId id="1753" r:id="rId72"/>
    <p:sldId id="1754" r:id="rId73"/>
    <p:sldId id="1755" r:id="rId74"/>
  </p:sldIdLst>
  <p:sldSz cx="9144000" cy="6858000" type="screen4x3"/>
  <p:notesSz cx="6735763" cy="9869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020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11" pos="249" userDrawn="1">
          <p15:clr>
            <a:srgbClr val="A4A3A4"/>
          </p15:clr>
        </p15:guide>
        <p15:guide id="13" pos="2880" userDrawn="1">
          <p15:clr>
            <a:srgbClr val="A4A3A4"/>
          </p15:clr>
        </p15:guide>
        <p15:guide id="14" pos="2835" userDrawn="1">
          <p15:clr>
            <a:srgbClr val="A4A3A4"/>
          </p15:clr>
        </p15:guide>
        <p15:guide id="15" pos="2925" userDrawn="1">
          <p15:clr>
            <a:srgbClr val="A4A3A4"/>
          </p15:clr>
        </p15:guide>
        <p15:guide id="18" pos="295" userDrawn="1">
          <p15:clr>
            <a:srgbClr val="A4A3A4"/>
          </p15:clr>
        </p15:guide>
        <p15:guide id="19" pos="5511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  <p15:guide id="22" pos="5465" userDrawn="1">
          <p15:clr>
            <a:srgbClr val="A4A3A4"/>
          </p15:clr>
        </p15:guide>
        <p15:guide id="24" orient="horz" pos="2296" userDrawn="1">
          <p15:clr>
            <a:srgbClr val="A4A3A4"/>
          </p15:clr>
        </p15:guide>
        <p15:guide id="25" orient="horz" pos="1112" userDrawn="1">
          <p15:clr>
            <a:srgbClr val="A4A3A4"/>
          </p15:clr>
        </p15:guide>
        <p15:guide id="27" orient="horz" pos="1329" userDrawn="1">
          <p15:clr>
            <a:srgbClr val="A4A3A4"/>
          </p15:clr>
        </p15:guide>
        <p15:guide id="28" orient="horz" pos="1752" userDrawn="1">
          <p15:clr>
            <a:srgbClr val="A4A3A4"/>
          </p15:clr>
        </p15:guide>
        <p15:guide id="29" orient="horz" pos="1434" userDrawn="1">
          <p15:clr>
            <a:srgbClr val="A4A3A4"/>
          </p15:clr>
        </p15:guide>
        <p15:guide id="30" orient="horz" pos="1661" userDrawn="1">
          <p15:clr>
            <a:srgbClr val="A4A3A4"/>
          </p15:clr>
        </p15:guide>
        <p15:guide id="31" orient="horz" pos="3158" userDrawn="1">
          <p15:clr>
            <a:srgbClr val="A4A3A4"/>
          </p15:clr>
        </p15:guide>
        <p15:guide id="32" orient="horz" pos="3113" userDrawn="1">
          <p15:clr>
            <a:srgbClr val="A4A3A4"/>
          </p15:clr>
        </p15:guide>
        <p15:guide id="33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201102008" initials="P" lastIdx="2" clrIdx="0">
    <p:extLst>
      <p:ext uri="{19B8F6BF-5375-455C-9EA6-DF929625EA0E}">
        <p15:presenceInfo xmlns:p15="http://schemas.microsoft.com/office/powerpoint/2012/main" userId="P201102008" providerId="None"/>
      </p:ext>
    </p:extLst>
  </p:cmAuthor>
  <p:cmAuthor id="2" name="Lee Jeong Rim" initials="P" lastIdx="1" clrIdx="1">
    <p:extLst>
      <p:ext uri="{19B8F6BF-5375-455C-9EA6-DF929625EA0E}">
        <p15:presenceInfo xmlns:p15="http://schemas.microsoft.com/office/powerpoint/2012/main" userId="Lee Jeong R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BFBFBF"/>
    <a:srgbClr val="C0C0C0"/>
    <a:srgbClr val="92D050"/>
    <a:srgbClr val="0066FF"/>
    <a:srgbClr val="FF3300"/>
    <a:srgbClr val="B7DEE8"/>
    <a:srgbClr val="E46C0A"/>
    <a:srgbClr val="2E6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443" autoAdjust="0"/>
    <p:restoredTop sz="46417" autoAdjust="0"/>
  </p:normalViewPr>
  <p:slideViewPr>
    <p:cSldViewPr>
      <p:cViewPr varScale="1">
        <p:scale>
          <a:sx n="113" d="100"/>
          <a:sy n="113" d="100"/>
        </p:scale>
        <p:origin x="2004" y="96"/>
      </p:cViewPr>
      <p:guideLst>
        <p:guide orient="horz" pos="4020"/>
        <p:guide orient="horz" pos="527"/>
        <p:guide pos="249"/>
        <p:guide pos="2880"/>
        <p:guide pos="2835"/>
        <p:guide pos="2925"/>
        <p:guide pos="295"/>
        <p:guide pos="5511"/>
        <p:guide orient="horz" pos="3929"/>
        <p:guide pos="5465"/>
        <p:guide orient="horz" pos="2296"/>
        <p:guide orient="horz" pos="1112"/>
        <p:guide orient="horz" pos="1329"/>
        <p:guide orient="horz" pos="1752"/>
        <p:guide orient="horz" pos="1434"/>
        <p:guide orient="horz" pos="1661"/>
        <p:guide orient="horz" pos="3158"/>
        <p:guide orient="horz" pos="3113"/>
        <p:guide orient="horz"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51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Mr%20Chae\Desktop\&#44221;&#50689;&#51204;&#47029;%20&#51088;&#47308;\&#44221;&#50689;&#51204;&#47029;%20&#50641;&#49472;&#51088;&#47308;_11&#50900;(&#52572;&#51333;)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____1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%20Nam%20SU\Documents\&#52852;&#52852;&#50724;&#53665;%20&#48155;&#51008;%20&#54028;&#51068;\Nh&#7847;m%20chip%202023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KNS-&#48288;&#53944;&#45224;\&#51204;&#47029;&#44284;&#51228;-&#44221;&#50689;&#51088;&#47308;\&#51204;&#47029;&#51088;&#47308;-&#45380;&#46020;&#48324;\2024&#45380;%20&#51204;&#47029;\&#49345;&#48152;&#44592;\&#44221;&#50689;&#51204;&#47029;%20&#44284;&#51228;&#49440;&#51221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r%20Chae\Desktop\&#44221;&#50689;&#51204;&#47029;%20&#51088;&#47308;\&#44221;&#50689;&#51204;&#47029;%20&#50641;&#49472;&#51088;&#47308;_11&#50900;(&#52572;&#51333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Mr%20Chae\Desktop\&#44221;&#50689;&#51204;&#47029;%20&#51088;&#47308;\&#44221;&#50689;&#51204;&#47029;%20&#50641;&#49472;&#51088;&#47308;_11&#50900;(&#52572;&#51333;)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ng%20Byung%20Sun\Desktop\2020&#45380;%20&#51204;&#47029;%20&#51456;&#48708;\2023\2nd%20Half\&#44221;&#51228;&#49457;&#51109;&#50984;%20&#48143;%20&#51064;&#44148;&#48708;&#49345;&#49849;&#5098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ang%20Byung%20Sun\Desktop\2020&#45380;%20&#51204;&#47029;%20&#51456;&#48708;\2024\2024Y%201st%20Half\&#54408;&#51656;%20&#48277;&#51064;%20&#54252;&#51648;&#49496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%20Nam%20SU\Desktop\&#44221;&#50689;&#51204;&#47029;%20&#44284;&#51228;&#49440;&#51221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Mr%20Chae\Desktop\&#48373;&#49324;&#48376;%20&#44221;&#50689;&#51204;&#47029;%20&#50641;&#49472;&#51088;&#47308;_11&#50900;(&#52572;&#51333;)_12.07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r%20Chae\Desktop\&#48373;&#49324;&#48376;%20&#44221;&#50689;&#51204;&#47029;%20&#50641;&#49472;&#51088;&#47308;_11&#50900;(&#52572;&#51333;)_12.07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r%20Chae\Desktop\&#48373;&#49324;&#48376;%20&#44221;&#50689;&#51204;&#47029;%20&#50641;&#49472;&#51088;&#47308;_11&#50900;(&#52572;&#51333;)_12.07.xlsx" TargetMode="Externa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'중장기 Forecast 변화'!$Z$62</c:f>
              <c:strCache>
                <c:ptCount val="1"/>
                <c:pt idx="0">
                  <c:v>충전기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dLbls>
            <c:dLbl>
              <c:idx val="0"/>
              <c:layout>
                <c:manualLayout>
                  <c:x val="7.3966510000203461E-2"/>
                  <c:y val="-2.7777777777777863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1907F05-29A1-487A-9F3A-046D10D711A1}" type="SERIESNAME">
                      <a:rPr lang="ko-KR" altLang="en-US" b="1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[계열 이름]</a:t>
                    </a:fld>
                    <a:r>
                      <a:rPr lang="en-US" altLang="ko-KR" b="1" baseline="0">
                        <a:solidFill>
                          <a:schemeClr val="bg1"/>
                        </a:solidFill>
                      </a:rPr>
                      <a:t>, </a:t>
                    </a:r>
                    <a:fld id="{2DC014D3-68B4-4AFC-B0FD-494355C4AA58}" type="VALUE">
                      <a:rPr lang="en-US" altLang="ko-KR" b="1" baseline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en-US" altLang="ko-KR" b="1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2.5839793281653745E-4"/>
                  <c:y val="6.9444444444444364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4219391-7EC4-494E-B503-67F7EF9310D7}" type="VALUE">
                      <a:rPr lang="en-US" altLang="ko-KR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r>
                      <a:rPr lang="en-US" altLang="ko-KR" baseline="0">
                        <a:solidFill>
                          <a:schemeClr val="bg1"/>
                        </a:solidFill>
                      </a:rPr>
                      <a:t> 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2.0090337545016223E-2"/>
                  <c:y val="6.481481481481481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aseline="0">
                        <a:solidFill>
                          <a:schemeClr val="bg1"/>
                        </a:solidFill>
                      </a:rPr>
                      <a:t> </a:t>
                    </a:r>
                    <a:fld id="{21237DF4-CAD0-4CD8-95E8-7C7A900D7199}" type="VALUE">
                      <a:rPr lang="en-US" altLang="ko-KR" baseline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en-US" altLang="ko-KR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1.8087855297157621E-2"/>
                  <c:y val="4.1666711997763117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aseline="0">
                        <a:solidFill>
                          <a:schemeClr val="bg1"/>
                        </a:solidFill>
                      </a:rPr>
                      <a:t> </a:t>
                    </a:r>
                    <a:fld id="{885F0CBD-C692-4CE0-B0CD-D5C8425ADFF3}" type="VALUE">
                      <a:rPr lang="en-US" altLang="ko-KR" baseline="0">
                        <a:solidFill>
                          <a:schemeClr val="bg1"/>
                        </a:solidFill>
                      </a:rPr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en-US" altLang="ko-KR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6.4599483204134361E-2"/>
                  <c:y val="4.166671199776318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B1B0C52-8581-480D-8A99-42B469B0E960}" type="SERIESNAME">
                      <a:rPr lang="ko-KR" altLang="en-US" b="1">
                        <a:solidFill>
                          <a:schemeClr val="bg1"/>
                        </a:solidFill>
                      </a:rPr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[계열 이름]</a:t>
                    </a:fld>
                    <a:r>
                      <a:rPr lang="en-US" altLang="ko-KR" b="1" baseline="0">
                        <a:solidFill>
                          <a:schemeClr val="bg1"/>
                        </a:solidFill>
                      </a:rPr>
                      <a:t>, </a:t>
                    </a:r>
                    <a:fld id="{E8F5C744-AF04-4928-A5A5-26C7B23E98F7}" type="VALUE">
                      <a:rPr lang="en-US" altLang="ko-KR" b="1" baseline="0">
                        <a:solidFill>
                          <a:schemeClr val="bg1"/>
                        </a:solidFill>
                      </a:rPr>
                      <a:pPr>
                        <a:defRPr b="1">
                          <a:solidFill>
                            <a:schemeClr val="bg1"/>
                          </a:solidFill>
                        </a:defRPr>
                      </a:pPr>
                      <a:t>[값]</a:t>
                    </a:fld>
                    <a:endParaRPr lang="en-US" altLang="ko-KR" b="1" baseline="0">
                      <a:solidFill>
                        <a:schemeClr val="bg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'중장기 Forecast 변화'!$AA$61:$AE$61</c:f>
              <c:strCache>
                <c:ptCount val="5"/>
                <c:pt idx="0">
                  <c:v>2020년</c:v>
                </c:pt>
                <c:pt idx="1">
                  <c:v>2021년</c:v>
                </c:pt>
                <c:pt idx="2">
                  <c:v>2022년</c:v>
                </c:pt>
                <c:pt idx="3">
                  <c:v>2023년</c:v>
                </c:pt>
                <c:pt idx="4">
                  <c:v>2024년</c:v>
                </c:pt>
              </c:strCache>
            </c:strRef>
          </c:cat>
          <c:val>
            <c:numRef>
              <c:f>'중장기 Forecast 변화'!$AA$62:$AE$62</c:f>
              <c:numCache>
                <c:formatCode>0.0%</c:formatCode>
                <c:ptCount val="5"/>
                <c:pt idx="0">
                  <c:v>0.91400000000000003</c:v>
                </c:pt>
                <c:pt idx="1">
                  <c:v>0.88100000000000001</c:v>
                </c:pt>
                <c:pt idx="2">
                  <c:v>0.875</c:v>
                </c:pt>
                <c:pt idx="3">
                  <c:v>0.78469446030839518</c:v>
                </c:pt>
                <c:pt idx="4">
                  <c:v>0.7935422299984094</c:v>
                </c:pt>
              </c:numCache>
            </c:numRef>
          </c:val>
        </c:ser>
        <c:ser>
          <c:idx val="1"/>
          <c:order val="1"/>
          <c:tx>
            <c:strRef>
              <c:f>'중장기 Forecast 변화'!$Z$63</c:f>
              <c:strCache>
                <c:ptCount val="1"/>
                <c:pt idx="0">
                  <c:v>VD-SMPS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8.0103359173126609E-2"/>
                  <c:y val="6.9444701320658039E-2"/>
                </c:manualLayout>
              </c:layout>
              <c:tx>
                <c:rich>
                  <a:bodyPr/>
                  <a:lstStyle/>
                  <a:p>
                    <a:fld id="{E111699B-77CE-42F6-9D4F-8BA7C229B464}" type="SERIESNAME">
                      <a:rPr lang="en-US" altLang="ko-KR" b="0">
                        <a:solidFill>
                          <a:srgbClr val="FF0000"/>
                        </a:solidFill>
                      </a:rPr>
                      <a:pPr/>
                      <a:t>[계열 이름]</a:t>
                    </a:fld>
                    <a:r>
                      <a:rPr lang="en-US" altLang="ko-KR" b="0" baseline="0">
                        <a:solidFill>
                          <a:srgbClr val="FF0000"/>
                        </a:solidFill>
                      </a:rPr>
                      <a:t>, </a:t>
                    </a:r>
                    <a:fld id="{7859A16D-81D8-4B19-867D-C012C3FADE7C}" type="VALUE">
                      <a:rPr lang="en-US" altLang="ko-KR" b="0" baseline="0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en-US" altLang="ko-KR" b="0" baseline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5.1679586563307019E-3"/>
                  <c:y val="4.8719323993676858E-2"/>
                </c:manualLayout>
              </c:layout>
              <c:tx>
                <c:rich>
                  <a:bodyPr/>
                  <a:lstStyle/>
                  <a:p>
                    <a:fld id="{03C04E86-D476-4CE5-A760-8623B4B324E2}" type="VALUE">
                      <a:rPr lang="en-US" altLang="ko-KR" b="0" baseline="0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-1.2919896640826873E-2"/>
                  <c:y val="7.6280811999612688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baseline="0"/>
                      <a:t> </a:t>
                    </a:r>
                    <a:fld id="{B25A0619-CB3F-4DFD-8674-E0B5E468E03D}" type="VALUE">
                      <a:rPr lang="en-US" altLang="ko-KR" baseline="0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>
                <c:manualLayout>
                  <c:x val="-7.7519379844961239E-3"/>
                  <c:y val="3.4542295544968626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baseline="0"/>
                      <a:t> </a:t>
                    </a:r>
                    <a:fld id="{B0F45EDE-7F15-4DB5-9EBB-75372B780DD9}" type="VALUE">
                      <a:rPr lang="en-US" altLang="ko-KR" b="1" baseline="0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en-US" altLang="ko-KR" baseline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5.6847545219638244E-2"/>
                  <c:y val="2.3148233773552677E-2"/>
                </c:manualLayout>
              </c:layout>
              <c:tx>
                <c:rich>
                  <a:bodyPr/>
                  <a:lstStyle/>
                  <a:p>
                    <a:fld id="{BD7D7CF8-AF9C-4E33-A7F1-7606548C6FE5}" type="SERIESNAME">
                      <a:rPr lang="en-US" altLang="ko-KR" b="1">
                        <a:solidFill>
                          <a:srgbClr val="FF0000"/>
                        </a:solidFill>
                      </a:rPr>
                      <a:pPr/>
                      <a:t>[계열 이름]</a:t>
                    </a:fld>
                    <a:r>
                      <a:rPr lang="en-US" altLang="ko-KR" b="1" baseline="0">
                        <a:solidFill>
                          <a:srgbClr val="FF0000"/>
                        </a:solidFill>
                      </a:rPr>
                      <a:t>, </a:t>
                    </a:r>
                    <a:fld id="{17296EE2-8942-403B-AA80-1E0C5EB0A8FF}" type="VALUE">
                      <a:rPr lang="en-US" altLang="ko-KR" b="1" baseline="0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en-US" altLang="ko-KR" b="1" baseline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'중장기 Forecast 변화'!$AA$61:$AE$61</c:f>
              <c:strCache>
                <c:ptCount val="5"/>
                <c:pt idx="0">
                  <c:v>2020년</c:v>
                </c:pt>
                <c:pt idx="1">
                  <c:v>2021년</c:v>
                </c:pt>
                <c:pt idx="2">
                  <c:v>2022년</c:v>
                </c:pt>
                <c:pt idx="3">
                  <c:v>2023년</c:v>
                </c:pt>
                <c:pt idx="4">
                  <c:v>2024년</c:v>
                </c:pt>
              </c:strCache>
            </c:strRef>
          </c:cat>
          <c:val>
            <c:numRef>
              <c:f>'중장기 Forecast 변화'!$AA$63:$AE$63</c:f>
              <c:numCache>
                <c:formatCode>0.0%</c:formatCode>
                <c:ptCount val="5"/>
                <c:pt idx="0">
                  <c:v>2.4E-2</c:v>
                </c:pt>
                <c:pt idx="1">
                  <c:v>5.0001472213942716E-2</c:v>
                </c:pt>
                <c:pt idx="2">
                  <c:v>6.3000324827660881E-2</c:v>
                </c:pt>
                <c:pt idx="3">
                  <c:v>0.11102227298686465</c:v>
                </c:pt>
                <c:pt idx="4">
                  <c:v>5.3125497057420076E-2</c:v>
                </c:pt>
              </c:numCache>
            </c:numRef>
          </c:val>
        </c:ser>
        <c:ser>
          <c:idx val="2"/>
          <c:order val="2"/>
          <c:tx>
            <c:strRef>
              <c:f>'중장기 Forecast 변화'!$Z$64</c:f>
              <c:strCache>
                <c:ptCount val="1"/>
                <c:pt idx="0">
                  <c:v>VD-ADT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dLbl>
              <c:idx val="0"/>
              <c:layout>
                <c:manualLayout>
                  <c:x val="7.2351421188630485E-2"/>
                  <c:y val="6.908459108993718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rgbClr val="0000CC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="1">
                        <a:solidFill>
                          <a:srgbClr val="0000CC"/>
                        </a:solidFill>
                      </a:rPr>
                      <a:t>VD</a:t>
                    </a:r>
                    <a:r>
                      <a:rPr lang="en-US" altLang="ko-KR" b="1" baseline="0">
                        <a:solidFill>
                          <a:srgbClr val="0000CC"/>
                        </a:solidFill>
                      </a:rPr>
                      <a:t>-ADT </a:t>
                    </a:r>
                    <a:fld id="{37E0B276-B793-492C-AC11-2E1D193F9B2A}" type="VALUE">
                      <a:rPr lang="en-US" altLang="ko-KR" b="1">
                        <a:solidFill>
                          <a:srgbClr val="0000CC"/>
                        </a:solidFill>
                      </a:rPr>
                      <a:pPr>
                        <a:defRPr b="1">
                          <a:solidFill>
                            <a:srgbClr val="0000CC"/>
                          </a:solidFill>
                        </a:defRPr>
                      </a:pPr>
                      <a:t>[값]</a:t>
                    </a:fld>
                    <a:endParaRPr lang="en-US" altLang="ko-KR" b="1" baseline="0">
                      <a:solidFill>
                        <a:srgbClr val="0000CC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0000CC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7.7519379844960771E-3"/>
                  <c:y val="6.908459108993718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0000CC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F0273D87-FE51-4DB8-9316-C255F439D755}" type="VALUE">
                      <a:rPr lang="en-US" altLang="ko-KR" b="1">
                        <a:solidFill>
                          <a:srgbClr val="0000CC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186E352E-9EB8-4FF8-A1AC-3471D449916D}" type="VALUE">
                      <a:rPr lang="en-US" altLang="ko-KR" b="1">
                        <a:solidFill>
                          <a:srgbClr val="0000CC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>
                <c:manualLayout>
                  <c:x val="-5.6847545219638335E-2"/>
                  <c:y val="-1.5831702568931573E-17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rgbClr val="0000CC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="1">
                        <a:solidFill>
                          <a:srgbClr val="0000CC"/>
                        </a:solidFill>
                      </a:rPr>
                      <a:t>VD</a:t>
                    </a:r>
                    <a:r>
                      <a:rPr lang="en-US" altLang="ko-KR" b="1" baseline="0">
                        <a:solidFill>
                          <a:srgbClr val="0000CC"/>
                        </a:solidFill>
                      </a:rPr>
                      <a:t>-ADT </a:t>
                    </a:r>
                    <a:fld id="{E1D520FE-2D19-4527-BA8F-F0730771666A}" type="VALUE">
                      <a:rPr lang="en-US" altLang="ko-KR" b="1">
                        <a:solidFill>
                          <a:srgbClr val="0000CC"/>
                        </a:solidFill>
                      </a:rPr>
                      <a:pPr>
                        <a:defRPr b="1">
                          <a:solidFill>
                            <a:srgbClr val="0000CC"/>
                          </a:solidFill>
                        </a:defRPr>
                      </a:pPr>
                      <a:t>[값]</a:t>
                    </a:fld>
                    <a:endParaRPr lang="en-US" altLang="ko-KR" b="1" baseline="0">
                      <a:solidFill>
                        <a:srgbClr val="0000CC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0000CC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'중장기 Forecast 변화'!$AA$61:$AE$61</c:f>
              <c:strCache>
                <c:ptCount val="5"/>
                <c:pt idx="0">
                  <c:v>2020년</c:v>
                </c:pt>
                <c:pt idx="1">
                  <c:v>2021년</c:v>
                </c:pt>
                <c:pt idx="2">
                  <c:v>2022년</c:v>
                </c:pt>
                <c:pt idx="3">
                  <c:v>2023년</c:v>
                </c:pt>
                <c:pt idx="4">
                  <c:v>2024년</c:v>
                </c:pt>
              </c:strCache>
            </c:strRef>
          </c:cat>
          <c:val>
            <c:numRef>
              <c:f>'중장기 Forecast 변화'!$AA$64:$AE$64</c:f>
              <c:numCache>
                <c:formatCode>0.0%</c:formatCode>
                <c:ptCount val="5"/>
                <c:pt idx="0">
                  <c:v>4.7E-2</c:v>
                </c:pt>
                <c:pt idx="1">
                  <c:v>6.3001854989567813E-2</c:v>
                </c:pt>
                <c:pt idx="2">
                  <c:v>5.7000293891693178E-2</c:v>
                </c:pt>
                <c:pt idx="3">
                  <c:v>9.7000000000000003E-2</c:v>
                </c:pt>
                <c:pt idx="4">
                  <c:v>0.15174168919993639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094384"/>
        <c:axId val="152090072"/>
      </c:areaChart>
      <c:catAx>
        <c:axId val="152094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090072"/>
        <c:crosses val="autoZero"/>
        <c:auto val="1"/>
        <c:lblAlgn val="ctr"/>
        <c:lblOffset val="100"/>
        <c:noMultiLvlLbl val="0"/>
      </c:catAx>
      <c:valAx>
        <c:axId val="1520900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094384"/>
        <c:crosses val="autoZero"/>
        <c:crossBetween val="midCat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rgbClr val="4F81BD"/>
      </a:solidFill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'경영 Trend'!$G$40</c:f>
              <c:strCache>
                <c:ptCount val="1"/>
                <c:pt idx="0">
                  <c:v>변동비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ko-KR" altLang="en-US"/>
                      <a:t>변동비 </a:t>
                    </a:r>
                    <a:fld id="{9EEE2219-38C7-4664-8C45-FC5CB5CC42E3}" type="VALUE">
                      <a:rPr lang="en-US" altLang="ko-KR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ko-KR" altLang="en-US"/>
                      <a:t>변동비 </a:t>
                    </a:r>
                    <a:fld id="{F2CCA438-93E6-47CA-9E9C-B2412F23BF97}" type="VALUE">
                      <a:rPr lang="en-US" altLang="ko-KR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ko-KR" altLang="en-US">
                        <a:solidFill>
                          <a:sysClr val="windowText" lastClr="000000"/>
                        </a:solidFill>
                      </a:rPr>
                      <a:t>변동비 </a:t>
                    </a:r>
                    <a:fld id="{B112E5CE-B12E-4A58-8AA0-0AFBE9CE8487}" type="VALUE">
                      <a:rPr lang="en-US" altLang="ko-KR">
                        <a:solidFill>
                          <a:sysClr val="windowText" lastClr="000000"/>
                        </a:solidFill>
                      </a:rPr>
                      <a:pPr/>
                      <a:t>[값]</a:t>
                    </a:fld>
                    <a:endParaRPr lang="ko-KR" altLang="en-US">
                      <a:solidFill>
                        <a:sysClr val="windowText" lastClr="00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'경영 Trend'!$H$39:$J$39</c:f>
              <c:strCache>
                <c:ptCount val="3"/>
                <c:pt idx="0">
                  <c:v>23년</c:v>
                </c:pt>
                <c:pt idx="1">
                  <c:v>24년</c:v>
                </c:pt>
                <c:pt idx="2">
                  <c:v>24년 도전</c:v>
                </c:pt>
              </c:strCache>
            </c:strRef>
          </c:cat>
          <c:val>
            <c:numRef>
              <c:f>'경영 Trend'!$H$40:$J$40</c:f>
              <c:numCache>
                <c:formatCode>0.0%</c:formatCode>
                <c:ptCount val="3"/>
                <c:pt idx="0">
                  <c:v>3.0112977938525302E-2</c:v>
                </c:pt>
                <c:pt idx="1">
                  <c:v>3.3000000000000002E-2</c:v>
                </c:pt>
                <c:pt idx="2">
                  <c:v>3.2000000000000001E-2</c:v>
                </c:pt>
              </c:numCache>
            </c:numRef>
          </c:val>
        </c:ser>
        <c:ser>
          <c:idx val="1"/>
          <c:order val="1"/>
          <c:tx>
            <c:strRef>
              <c:f>'경영 Trend'!$G$41</c:f>
              <c:strCache>
                <c:ptCount val="1"/>
                <c:pt idx="0">
                  <c:v>고정비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ko-KR" altLang="en-US"/>
                      <a:t>고정비 </a:t>
                    </a:r>
                    <a:fld id="{4AA7D35B-54AA-4C3B-8DD9-D2CB1C29AF07}" type="VALUE">
                      <a:rPr lang="en-US" altLang="ko-KR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ko-KR" altLang="en-US"/>
                      <a:t>고정비 </a:t>
                    </a:r>
                    <a:fld id="{9A73E830-10CF-4815-8481-459628B64BC0}" type="VALUE">
                      <a:rPr lang="en-US" altLang="ko-KR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>
                <c:manualLayout>
                  <c:x val="9.7560950627757353E-3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ko-KR" altLang="en-US"/>
                      <a:t>고정비 </a:t>
                    </a:r>
                    <a:fld id="{61263768-CABA-407E-AF13-124D305225E2}" type="VALUE">
                      <a:rPr lang="en-US" altLang="ko-KR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00CC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'경영 Trend'!$H$39:$J$39</c:f>
              <c:strCache>
                <c:ptCount val="3"/>
                <c:pt idx="0">
                  <c:v>23년</c:v>
                </c:pt>
                <c:pt idx="1">
                  <c:v>24년</c:v>
                </c:pt>
                <c:pt idx="2">
                  <c:v>24년 도전</c:v>
                </c:pt>
              </c:strCache>
            </c:strRef>
          </c:cat>
          <c:val>
            <c:numRef>
              <c:f>'경영 Trend'!$H$41:$J$41</c:f>
              <c:numCache>
                <c:formatCode>0.0%</c:formatCode>
                <c:ptCount val="3"/>
                <c:pt idx="0">
                  <c:v>1.03874634012127E-2</c:v>
                </c:pt>
                <c:pt idx="1">
                  <c:v>1.4E-2</c:v>
                </c:pt>
                <c:pt idx="2">
                  <c:v>1.2999999999999999E-2</c:v>
                </c:pt>
              </c:numCache>
            </c:numRef>
          </c:val>
        </c:ser>
        <c:ser>
          <c:idx val="2"/>
          <c:order val="2"/>
          <c:tx>
            <c:strRef>
              <c:f>'경영 Trend'!$G$42</c:f>
              <c:strCache>
                <c:ptCount val="1"/>
                <c:pt idx="0">
                  <c:v>OH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  <a:sp3d/>
            </c:spPr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p3d/>
            </c:spPr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</c:dPt>
          <c:dLbls>
            <c:dLbl>
              <c:idx val="0"/>
              <c:layout>
                <c:manualLayout>
                  <c:x val="1.7429097387082131E-2"/>
                  <c:y val="-0.2185462080397845"/>
                </c:manualLayout>
              </c:layout>
              <c:tx>
                <c:rich>
                  <a:bodyPr/>
                  <a:lstStyle/>
                  <a:p>
                    <a:fld id="{859E29CD-5A01-4001-8FDF-F16790D89A60}" type="VALUE">
                      <a:rPr lang="en-US" altLang="ko-KR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2.068151317290489E-2"/>
                  <c:y val="-0.1860859234700925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100" b="1" dirty="0" smtClean="0"/>
                      <a:t>5.6%</a:t>
                    </a:r>
                    <a:endParaRPr lang="en-US" altLang="ko-KR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625467781082638"/>
                      <c:h val="8.2536929260654007E-2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3.4858387799564163E-2"/>
                  <c:y val="-0.17142857142857143"/>
                </c:manualLayout>
              </c:layout>
              <c:tx>
                <c:rich>
                  <a:bodyPr/>
                  <a:lstStyle/>
                  <a:p>
                    <a:fld id="{F0366C1B-D7AA-4D3B-85BD-D5ADF14739D3}" type="VALUE">
                      <a:rPr lang="en-US" altLang="ko-KR" b="1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'경영 Trend'!$H$39:$J$39</c:f>
              <c:strCache>
                <c:ptCount val="3"/>
                <c:pt idx="0">
                  <c:v>23년</c:v>
                </c:pt>
                <c:pt idx="1">
                  <c:v>24년</c:v>
                </c:pt>
                <c:pt idx="2">
                  <c:v>24년 도전</c:v>
                </c:pt>
              </c:strCache>
            </c:strRef>
          </c:cat>
          <c:val>
            <c:numRef>
              <c:f>'경영 Trend'!$H$42:$J$42</c:f>
              <c:numCache>
                <c:formatCode>0.0%</c:formatCode>
                <c:ptCount val="3"/>
                <c:pt idx="0">
                  <c:v>4.9000000000000002E-2</c:v>
                </c:pt>
                <c:pt idx="1">
                  <c:v>5.5E-2</c:v>
                </c:pt>
                <c:pt idx="2">
                  <c:v>5.3999999999999999E-2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5793264"/>
        <c:axId val="155791696"/>
        <c:axId val="0"/>
      </c:bar3DChart>
      <c:catAx>
        <c:axId val="155793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791696"/>
        <c:crosses val="autoZero"/>
        <c:auto val="1"/>
        <c:lblAlgn val="ctr"/>
        <c:lblOffset val="100"/>
        <c:noMultiLvlLbl val="0"/>
      </c:catAx>
      <c:valAx>
        <c:axId val="155791696"/>
        <c:scaling>
          <c:orientation val="minMax"/>
          <c:max val="6.0000000000000012E-2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79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Sheet3!$E$3</c:f>
              <c:strCache>
                <c:ptCount val="1"/>
                <c:pt idx="0">
                  <c:v>발생건수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Sheet3!$D$4:$D$10</c:f>
              <c:strCache>
                <c:ptCount val="7"/>
                <c:pt idx="0">
                  <c:v>3월</c:v>
                </c:pt>
                <c:pt idx="1">
                  <c:v>4월</c:v>
                </c:pt>
                <c:pt idx="2">
                  <c:v>5월</c:v>
                </c:pt>
                <c:pt idx="3">
                  <c:v>8월</c:v>
                </c:pt>
                <c:pt idx="4">
                  <c:v>9월</c:v>
                </c:pt>
                <c:pt idx="5">
                  <c:v>10월</c:v>
                </c:pt>
                <c:pt idx="6">
                  <c:v>11월</c:v>
                </c:pt>
              </c:strCache>
            </c:strRef>
          </c:cat>
          <c:val>
            <c:numRef>
              <c:f>Sheet3!$E$4:$E$10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5794048"/>
        <c:axId val="155798360"/>
      </c:barChart>
      <c:catAx>
        <c:axId val="15579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798360"/>
        <c:crosses val="autoZero"/>
        <c:auto val="1"/>
        <c:lblAlgn val="ctr"/>
        <c:lblOffset val="100"/>
        <c:noMultiLvlLbl val="0"/>
      </c:catAx>
      <c:valAx>
        <c:axId val="155798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794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Sheet2!$G$15</c:f>
              <c:strCache>
                <c:ptCount val="1"/>
                <c:pt idx="0">
                  <c:v>C/T (SEC)</c:v>
                </c:pt>
              </c:strCache>
            </c:strRef>
          </c:tx>
          <c:spPr>
            <a:ln w="34925" cap="rnd">
              <a:gradFill flip="none" rotWithShape="1">
                <a:gsLst>
                  <a:gs pos="8000">
                    <a:schemeClr val="accent2">
                      <a:lumMod val="67000"/>
                      <a:alpha val="4000"/>
                    </a:schemeClr>
                  </a:gs>
                  <a:gs pos="83000">
                    <a:schemeClr val="accent2">
                      <a:lumMod val="97000"/>
                      <a:lumOff val="3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8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round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Sheet2!$H$14:$N$14</c:f>
              <c:strCache>
                <c:ptCount val="7"/>
                <c:pt idx="0">
                  <c:v>10분</c:v>
                </c:pt>
                <c:pt idx="1">
                  <c:v>20분</c:v>
                </c:pt>
                <c:pt idx="2">
                  <c:v>30분</c:v>
                </c:pt>
                <c:pt idx="3">
                  <c:v>40분</c:v>
                </c:pt>
                <c:pt idx="4">
                  <c:v>50분</c:v>
                </c:pt>
                <c:pt idx="5">
                  <c:v>60분</c:v>
                </c:pt>
                <c:pt idx="6">
                  <c:v>70분</c:v>
                </c:pt>
              </c:strCache>
            </c:strRef>
          </c:cat>
          <c:val>
            <c:numRef>
              <c:f>Sheet2!$H$15:$N$15</c:f>
              <c:numCache>
                <c:formatCode>General</c:formatCode>
                <c:ptCount val="7"/>
                <c:pt idx="0">
                  <c:v>41.9</c:v>
                </c:pt>
                <c:pt idx="1">
                  <c:v>40.6</c:v>
                </c:pt>
                <c:pt idx="2">
                  <c:v>38.200000000000003</c:v>
                </c:pt>
                <c:pt idx="3">
                  <c:v>37.200000000000003</c:v>
                </c:pt>
                <c:pt idx="4">
                  <c:v>36.799999999999997</c:v>
                </c:pt>
                <c:pt idx="5">
                  <c:v>36.299999999999997</c:v>
                </c:pt>
                <c:pt idx="6">
                  <c:v>36.200000000000003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Sheet2!$G$16</c:f>
              <c:strCache>
                <c:ptCount val="1"/>
                <c:pt idx="0">
                  <c:v>표준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Sheet2!$H$14:$N$14</c:f>
              <c:strCache>
                <c:ptCount val="7"/>
                <c:pt idx="0">
                  <c:v>10분</c:v>
                </c:pt>
                <c:pt idx="1">
                  <c:v>20분</c:v>
                </c:pt>
                <c:pt idx="2">
                  <c:v>30분</c:v>
                </c:pt>
                <c:pt idx="3">
                  <c:v>40분</c:v>
                </c:pt>
                <c:pt idx="4">
                  <c:v>50분</c:v>
                </c:pt>
                <c:pt idx="5">
                  <c:v>60분</c:v>
                </c:pt>
                <c:pt idx="6">
                  <c:v>70분</c:v>
                </c:pt>
              </c:strCache>
            </c:strRef>
          </c:cat>
          <c:val>
            <c:numRef>
              <c:f>Sheet2!$H$16:$N$16</c:f>
              <c:numCache>
                <c:formatCode>General</c:formatCode>
                <c:ptCount val="7"/>
                <c:pt idx="0">
                  <c:v>36</c:v>
                </c:pt>
                <c:pt idx="1">
                  <c:v>36</c:v>
                </c:pt>
                <c:pt idx="2">
                  <c:v>36</c:v>
                </c:pt>
                <c:pt idx="3">
                  <c:v>36</c:v>
                </c:pt>
                <c:pt idx="4">
                  <c:v>36</c:v>
                </c:pt>
                <c:pt idx="5">
                  <c:v>36</c:v>
                </c:pt>
                <c:pt idx="6">
                  <c:v>36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6694376"/>
        <c:axId val="186692024"/>
      </c:lineChart>
      <c:catAx>
        <c:axId val="186694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692024"/>
        <c:crosses val="autoZero"/>
        <c:auto val="1"/>
        <c:lblAlgn val="ctr"/>
        <c:lblOffset val="100"/>
        <c:noMultiLvlLbl val="0"/>
      </c:catAx>
      <c:valAx>
        <c:axId val="186692024"/>
        <c:scaling>
          <c:orientation val="minMax"/>
          <c:min val="32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6694376"/>
        <c:crosses val="autoZero"/>
        <c:crossBetween val="between"/>
        <c:minorUnit val="0.1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996774575664036E-2"/>
          <c:y val="0.15682925051035287"/>
          <c:w val="0.767956051452654"/>
          <c:h val="0.71459098862642167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'중장기 Forecast 변화'!$R$54</c:f>
              <c:strCache>
                <c:ptCount val="1"/>
                <c:pt idx="0">
                  <c:v>완제품(월평균)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'중장기 Forecast 변화'!$S$52:$W$52</c:f>
              <c:strCache>
                <c:ptCount val="5"/>
                <c:pt idx="0">
                  <c:v>2020년</c:v>
                </c:pt>
                <c:pt idx="1">
                  <c:v>2021년</c:v>
                </c:pt>
                <c:pt idx="2">
                  <c:v>2022년</c:v>
                </c:pt>
                <c:pt idx="3">
                  <c:v>2023년</c:v>
                </c:pt>
                <c:pt idx="4">
                  <c:v>2024년</c:v>
                </c:pt>
              </c:strCache>
            </c:strRef>
          </c:cat>
          <c:val>
            <c:numRef>
              <c:f>'중장기 Forecast 변화'!$S$54:$W$54</c:f>
              <c:numCache>
                <c:formatCode>#,##0_ ;[Red]\-#,##0\ </c:formatCode>
                <c:ptCount val="5"/>
                <c:pt idx="0">
                  <c:v>4794</c:v>
                </c:pt>
                <c:pt idx="1">
                  <c:v>5111</c:v>
                </c:pt>
                <c:pt idx="2">
                  <c:v>3879</c:v>
                </c:pt>
                <c:pt idx="3">
                  <c:v>2189</c:v>
                </c:pt>
                <c:pt idx="4">
                  <c:v>1572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2090464"/>
        <c:axId val="152088504"/>
      </c:barChart>
      <c:lineChart>
        <c:grouping val="standard"/>
        <c:varyColors val="0"/>
        <c:ser>
          <c:idx val="0"/>
          <c:order val="1"/>
          <c:tx>
            <c:strRef>
              <c:f>'중장기 Forecast 변화'!$R$53</c:f>
              <c:strCache>
                <c:ptCount val="1"/>
                <c:pt idx="0">
                  <c:v>점수(월평균)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circle"/>
            <c:size val="7"/>
            <c:spPr>
              <a:noFill/>
              <a:ln w="25400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8685800986800465E-2"/>
                  <c:y val="-0.13227696922564161"/>
                </c:manualLayout>
              </c:layout>
              <c:tx>
                <c:rich>
                  <a:bodyPr/>
                  <a:lstStyle/>
                  <a:p>
                    <a:fld id="{A8E1B932-3FE4-4B2A-8DFD-38BBB33AFEE4}" type="VALUE">
                      <a:rPr lang="en-US" altLang="ko-KR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>
                <c:manualLayout>
                  <c:x val="-4.3551917912796447E-17"/>
                  <c:y val="-5.4800017691344308E-2"/>
                </c:manualLayout>
              </c:layout>
              <c:tx>
                <c:rich>
                  <a:bodyPr/>
                  <a:lstStyle/>
                  <a:p>
                    <a:fld id="{BFFB70AB-EC20-418D-81CE-1C6AF8EDEC74}" type="VALUE">
                      <a:rPr lang="en-US" altLang="ko-KR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E5D08862-1FCF-4AE3-94E2-6915D5102E81}" type="VALUE">
                      <a:rPr lang="en-US" altLang="ko-KR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5192446F-0482-4D5B-9C99-ABE5A6A2D032}" type="VALUE">
                      <a:rPr lang="en-US" altLang="ko-KR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4"/>
              <c:layout/>
              <c:tx>
                <c:rich>
                  <a:bodyPr/>
                  <a:lstStyle/>
                  <a:p>
                    <a:fld id="{664B19F6-9A55-49CE-8BDE-97B2B4E31749}" type="VALUE">
                      <a:rPr lang="en-US" altLang="ko-KR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'중장기 Forecast 변화'!$S$52:$W$52</c:f>
              <c:strCache>
                <c:ptCount val="5"/>
                <c:pt idx="0">
                  <c:v>2020년</c:v>
                </c:pt>
                <c:pt idx="1">
                  <c:v>2021년</c:v>
                </c:pt>
                <c:pt idx="2">
                  <c:v>2022년</c:v>
                </c:pt>
                <c:pt idx="3">
                  <c:v>2023년</c:v>
                </c:pt>
                <c:pt idx="4">
                  <c:v>2024년</c:v>
                </c:pt>
              </c:strCache>
            </c:strRef>
          </c:cat>
          <c:val>
            <c:numRef>
              <c:f>'중장기 Forecast 변화'!$S$53:$W$53</c:f>
              <c:numCache>
                <c:formatCode>#,##0_ ;[Red]\-#,##0\ </c:formatCode>
                <c:ptCount val="5"/>
                <c:pt idx="0">
                  <c:v>303213</c:v>
                </c:pt>
                <c:pt idx="1">
                  <c:v>387036</c:v>
                </c:pt>
                <c:pt idx="2">
                  <c:v>307021</c:v>
                </c:pt>
                <c:pt idx="3">
                  <c:v>222687</c:v>
                </c:pt>
                <c:pt idx="4">
                  <c:v>141875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092424"/>
        <c:axId val="152089288"/>
      </c:lineChart>
      <c:catAx>
        <c:axId val="152090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088504"/>
        <c:crosses val="autoZero"/>
        <c:auto val="1"/>
        <c:lblAlgn val="ctr"/>
        <c:lblOffset val="100"/>
        <c:noMultiLvlLbl val="0"/>
      </c:catAx>
      <c:valAx>
        <c:axId val="152088504"/>
        <c:scaling>
          <c:orientation val="minMax"/>
          <c:min val="0"/>
        </c:scaling>
        <c:delete val="0"/>
        <c:axPos val="l"/>
        <c:numFmt formatCode="#,##0_ ;[Red]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090464"/>
        <c:crosses val="autoZero"/>
        <c:crossBetween val="between"/>
        <c:majorUnit val="1000"/>
      </c:valAx>
      <c:valAx>
        <c:axId val="152089288"/>
        <c:scaling>
          <c:orientation val="minMax"/>
          <c:max val="400000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092424"/>
        <c:crosses val="max"/>
        <c:crossBetween val="between"/>
        <c:majorUnit val="100000"/>
      </c:valAx>
      <c:catAx>
        <c:axId val="1520924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2089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8878072815098094"/>
          <c:y val="9.7905788245750418E-4"/>
          <c:w val="0.70493521100169687"/>
          <c:h val="9.50123597378069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rgbClr val="4F81BD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areaChart>
        <c:grouping val="stacked"/>
        <c:varyColors val="0"/>
        <c:ser>
          <c:idx val="3"/>
          <c:order val="0"/>
          <c:tx>
            <c:strRef>
              <c:f>'중장기 Forecast 변화'!$Q$17</c:f>
              <c:strCache>
                <c:ptCount val="1"/>
                <c:pt idx="0">
                  <c:v>기타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'중장기 Forecast 변화'!$R$13:$AK$13</c:f>
              <c:strCache>
                <c:ptCount val="20"/>
                <c:pt idx="0">
                  <c:v>20Y 1Q</c:v>
                </c:pt>
                <c:pt idx="1">
                  <c:v>20Y 2Q</c:v>
                </c:pt>
                <c:pt idx="2">
                  <c:v>20Y 3Q</c:v>
                </c:pt>
                <c:pt idx="3">
                  <c:v>20Y 4Q</c:v>
                </c:pt>
                <c:pt idx="4">
                  <c:v>21Y 1Q</c:v>
                </c:pt>
                <c:pt idx="5">
                  <c:v>21Y 2Q</c:v>
                </c:pt>
                <c:pt idx="6">
                  <c:v>21Y 3Q</c:v>
                </c:pt>
                <c:pt idx="7">
                  <c:v>21Y 4Q</c:v>
                </c:pt>
                <c:pt idx="8">
                  <c:v>22Y 1Q</c:v>
                </c:pt>
                <c:pt idx="9">
                  <c:v>22Y 2Q</c:v>
                </c:pt>
                <c:pt idx="10">
                  <c:v>22Y 3Q</c:v>
                </c:pt>
                <c:pt idx="11">
                  <c:v>22Y 4Q</c:v>
                </c:pt>
                <c:pt idx="12">
                  <c:v>23Y 1Q</c:v>
                </c:pt>
                <c:pt idx="13">
                  <c:v>23Y 2Q</c:v>
                </c:pt>
                <c:pt idx="14">
                  <c:v>23Y 3Q</c:v>
                </c:pt>
                <c:pt idx="15">
                  <c:v>23Y 4Q</c:v>
                </c:pt>
                <c:pt idx="16">
                  <c:v>24Y 1Q</c:v>
                </c:pt>
                <c:pt idx="17">
                  <c:v>24Y 2Q</c:v>
                </c:pt>
                <c:pt idx="18">
                  <c:v>24Y 3Q</c:v>
                </c:pt>
                <c:pt idx="19">
                  <c:v>24Y 4Q</c:v>
                </c:pt>
              </c:strCache>
            </c:strRef>
          </c:cat>
          <c:val>
            <c:numRef>
              <c:f>'중장기 Forecast 변화'!$R$17:$AK$17</c:f>
              <c:numCache>
                <c:formatCode>#,##0_ ;[Red]\-#,##0\ </c:formatCode>
                <c:ptCount val="2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</c:numCache>
            </c:numRef>
          </c:val>
        </c:ser>
        <c:ser>
          <c:idx val="2"/>
          <c:order val="1"/>
          <c:tx>
            <c:strRef>
              <c:f>'중장기 Forecast 변화'!$Q$16</c:f>
              <c:strCache>
                <c:ptCount val="1"/>
                <c:pt idx="0">
                  <c:v>VD-ADT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'중장기 Forecast 변화'!$R$13:$AK$13</c:f>
              <c:strCache>
                <c:ptCount val="20"/>
                <c:pt idx="0">
                  <c:v>20Y 1Q</c:v>
                </c:pt>
                <c:pt idx="1">
                  <c:v>20Y 2Q</c:v>
                </c:pt>
                <c:pt idx="2">
                  <c:v>20Y 3Q</c:v>
                </c:pt>
                <c:pt idx="3">
                  <c:v>20Y 4Q</c:v>
                </c:pt>
                <c:pt idx="4">
                  <c:v>21Y 1Q</c:v>
                </c:pt>
                <c:pt idx="5">
                  <c:v>21Y 2Q</c:v>
                </c:pt>
                <c:pt idx="6">
                  <c:v>21Y 3Q</c:v>
                </c:pt>
                <c:pt idx="7">
                  <c:v>21Y 4Q</c:v>
                </c:pt>
                <c:pt idx="8">
                  <c:v>22Y 1Q</c:v>
                </c:pt>
                <c:pt idx="9">
                  <c:v>22Y 2Q</c:v>
                </c:pt>
                <c:pt idx="10">
                  <c:v>22Y 3Q</c:v>
                </c:pt>
                <c:pt idx="11">
                  <c:v>22Y 4Q</c:v>
                </c:pt>
                <c:pt idx="12">
                  <c:v>23Y 1Q</c:v>
                </c:pt>
                <c:pt idx="13">
                  <c:v>23Y 2Q</c:v>
                </c:pt>
                <c:pt idx="14">
                  <c:v>23Y 3Q</c:v>
                </c:pt>
                <c:pt idx="15">
                  <c:v>23Y 4Q</c:v>
                </c:pt>
                <c:pt idx="16">
                  <c:v>24Y 1Q</c:v>
                </c:pt>
                <c:pt idx="17">
                  <c:v>24Y 2Q</c:v>
                </c:pt>
                <c:pt idx="18">
                  <c:v>24Y 3Q</c:v>
                </c:pt>
                <c:pt idx="19">
                  <c:v>24Y 4Q</c:v>
                </c:pt>
              </c:strCache>
            </c:strRef>
          </c:cat>
          <c:val>
            <c:numRef>
              <c:f>'중장기 Forecast 변화'!$R$16:$AK$16</c:f>
              <c:numCache>
                <c:formatCode>#,##0_ ;[Red]\-#,##0\ </c:formatCode>
                <c:ptCount val="20"/>
                <c:pt idx="0">
                  <c:v>268.488</c:v>
                </c:pt>
                <c:pt idx="1">
                  <c:v>233.744</c:v>
                </c:pt>
                <c:pt idx="2">
                  <c:v>281.26400000000001</c:v>
                </c:pt>
                <c:pt idx="3">
                  <c:v>355.82400000000001</c:v>
                </c:pt>
                <c:pt idx="4">
                  <c:v>282.49200000000002</c:v>
                </c:pt>
                <c:pt idx="5">
                  <c:v>327.22199999999998</c:v>
                </c:pt>
                <c:pt idx="6">
                  <c:v>375.22800000000001</c:v>
                </c:pt>
                <c:pt idx="7">
                  <c:v>303.15600000000001</c:v>
                </c:pt>
                <c:pt idx="8">
                  <c:v>273.65699999999998</c:v>
                </c:pt>
                <c:pt idx="9">
                  <c:v>264.024</c:v>
                </c:pt>
                <c:pt idx="10">
                  <c:v>185.82</c:v>
                </c:pt>
                <c:pt idx="11">
                  <c:v>160.911</c:v>
                </c:pt>
                <c:pt idx="12">
                  <c:v>223</c:v>
                </c:pt>
                <c:pt idx="13">
                  <c:v>221</c:v>
                </c:pt>
                <c:pt idx="14">
                  <c:v>267</c:v>
                </c:pt>
                <c:pt idx="15">
                  <c:v>198</c:v>
                </c:pt>
                <c:pt idx="16">
                  <c:v>227</c:v>
                </c:pt>
                <c:pt idx="17">
                  <c:v>229</c:v>
                </c:pt>
                <c:pt idx="18">
                  <c:v>288</c:v>
                </c:pt>
                <c:pt idx="19">
                  <c:v>210</c:v>
                </c:pt>
              </c:numCache>
            </c:numRef>
          </c:val>
        </c:ser>
        <c:ser>
          <c:idx val="1"/>
          <c:order val="2"/>
          <c:tx>
            <c:strRef>
              <c:f>'중장기 Forecast 변화'!$Q$15</c:f>
              <c:strCache>
                <c:ptCount val="1"/>
                <c:pt idx="0">
                  <c:v>VD-SMPS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cat>
            <c:strRef>
              <c:f>'중장기 Forecast 변화'!$R$13:$AK$13</c:f>
              <c:strCache>
                <c:ptCount val="20"/>
                <c:pt idx="0">
                  <c:v>20Y 1Q</c:v>
                </c:pt>
                <c:pt idx="1">
                  <c:v>20Y 2Q</c:v>
                </c:pt>
                <c:pt idx="2">
                  <c:v>20Y 3Q</c:v>
                </c:pt>
                <c:pt idx="3">
                  <c:v>20Y 4Q</c:v>
                </c:pt>
                <c:pt idx="4">
                  <c:v>21Y 1Q</c:v>
                </c:pt>
                <c:pt idx="5">
                  <c:v>21Y 2Q</c:v>
                </c:pt>
                <c:pt idx="6">
                  <c:v>21Y 3Q</c:v>
                </c:pt>
                <c:pt idx="7">
                  <c:v>21Y 4Q</c:v>
                </c:pt>
                <c:pt idx="8">
                  <c:v>22Y 1Q</c:v>
                </c:pt>
                <c:pt idx="9">
                  <c:v>22Y 2Q</c:v>
                </c:pt>
                <c:pt idx="10">
                  <c:v>22Y 3Q</c:v>
                </c:pt>
                <c:pt idx="11">
                  <c:v>22Y 4Q</c:v>
                </c:pt>
                <c:pt idx="12">
                  <c:v>23Y 1Q</c:v>
                </c:pt>
                <c:pt idx="13">
                  <c:v>23Y 2Q</c:v>
                </c:pt>
                <c:pt idx="14">
                  <c:v>23Y 3Q</c:v>
                </c:pt>
                <c:pt idx="15">
                  <c:v>23Y 4Q</c:v>
                </c:pt>
                <c:pt idx="16">
                  <c:v>24Y 1Q</c:v>
                </c:pt>
                <c:pt idx="17">
                  <c:v>24Y 2Q</c:v>
                </c:pt>
                <c:pt idx="18">
                  <c:v>24Y 3Q</c:v>
                </c:pt>
                <c:pt idx="19">
                  <c:v>24Y 4Q</c:v>
                </c:pt>
              </c:strCache>
            </c:strRef>
          </c:cat>
          <c:val>
            <c:numRef>
              <c:f>'중장기 Forecast 변화'!$R$15:$AK$15</c:f>
              <c:numCache>
                <c:formatCode>#,##0_ ;[Red]\-#,##0\ </c:formatCode>
                <c:ptCount val="20"/>
                <c:pt idx="0">
                  <c:v>378</c:v>
                </c:pt>
                <c:pt idx="1">
                  <c:v>329</c:v>
                </c:pt>
                <c:pt idx="2">
                  <c:v>452</c:v>
                </c:pt>
                <c:pt idx="3">
                  <c:v>480</c:v>
                </c:pt>
                <c:pt idx="4">
                  <c:v>224.20000000000002</c:v>
                </c:pt>
                <c:pt idx="5">
                  <c:v>259.7</c:v>
                </c:pt>
                <c:pt idx="6">
                  <c:v>297.8</c:v>
                </c:pt>
                <c:pt idx="7">
                  <c:v>240.60000000000002</c:v>
                </c:pt>
                <c:pt idx="8">
                  <c:v>302.46300000000002</c:v>
                </c:pt>
                <c:pt idx="9">
                  <c:v>291.81599999999997</c:v>
                </c:pt>
                <c:pt idx="10">
                  <c:v>205.38</c:v>
                </c:pt>
                <c:pt idx="11">
                  <c:v>177.84899999999999</c:v>
                </c:pt>
                <c:pt idx="12">
                  <c:v>252</c:v>
                </c:pt>
                <c:pt idx="13">
                  <c:v>226</c:v>
                </c:pt>
                <c:pt idx="14">
                  <c:v>281</c:v>
                </c:pt>
                <c:pt idx="15">
                  <c:v>213</c:v>
                </c:pt>
                <c:pt idx="16">
                  <c:v>64</c:v>
                </c:pt>
                <c:pt idx="17">
                  <c:v>79</c:v>
                </c:pt>
                <c:pt idx="18">
                  <c:v>107</c:v>
                </c:pt>
                <c:pt idx="19">
                  <c:v>84</c:v>
                </c:pt>
              </c:numCache>
            </c:numRef>
          </c:val>
        </c:ser>
        <c:ser>
          <c:idx val="0"/>
          <c:order val="3"/>
          <c:tx>
            <c:strRef>
              <c:f>'중장기 Forecast 변화'!$Q$14</c:f>
              <c:strCache>
                <c:ptCount val="1"/>
                <c:pt idx="0">
                  <c:v>충전기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6">
                  <a:lumMod val="20000"/>
                  <a:lumOff val="80000"/>
                </a:schemeClr>
              </a:solidFill>
            </a:ln>
            <a:effectLst/>
          </c:spPr>
          <c:cat>
            <c:strRef>
              <c:f>'중장기 Forecast 변화'!$R$13:$AK$13</c:f>
              <c:strCache>
                <c:ptCount val="20"/>
                <c:pt idx="0">
                  <c:v>20Y 1Q</c:v>
                </c:pt>
                <c:pt idx="1">
                  <c:v>20Y 2Q</c:v>
                </c:pt>
                <c:pt idx="2">
                  <c:v>20Y 3Q</c:v>
                </c:pt>
                <c:pt idx="3">
                  <c:v>20Y 4Q</c:v>
                </c:pt>
                <c:pt idx="4">
                  <c:v>21Y 1Q</c:v>
                </c:pt>
                <c:pt idx="5">
                  <c:v>21Y 2Q</c:v>
                </c:pt>
                <c:pt idx="6">
                  <c:v>21Y 3Q</c:v>
                </c:pt>
                <c:pt idx="7">
                  <c:v>21Y 4Q</c:v>
                </c:pt>
                <c:pt idx="8">
                  <c:v>22Y 1Q</c:v>
                </c:pt>
                <c:pt idx="9">
                  <c:v>22Y 2Q</c:v>
                </c:pt>
                <c:pt idx="10">
                  <c:v>22Y 3Q</c:v>
                </c:pt>
                <c:pt idx="11">
                  <c:v>22Y 4Q</c:v>
                </c:pt>
                <c:pt idx="12">
                  <c:v>23Y 1Q</c:v>
                </c:pt>
                <c:pt idx="13">
                  <c:v>23Y 2Q</c:v>
                </c:pt>
                <c:pt idx="14">
                  <c:v>23Y 3Q</c:v>
                </c:pt>
                <c:pt idx="15">
                  <c:v>23Y 4Q</c:v>
                </c:pt>
                <c:pt idx="16">
                  <c:v>24Y 1Q</c:v>
                </c:pt>
                <c:pt idx="17">
                  <c:v>24Y 2Q</c:v>
                </c:pt>
                <c:pt idx="18">
                  <c:v>24Y 3Q</c:v>
                </c:pt>
                <c:pt idx="19">
                  <c:v>24Y 4Q</c:v>
                </c:pt>
              </c:strCache>
            </c:strRef>
          </c:cat>
          <c:val>
            <c:numRef>
              <c:f>'중장기 Forecast 변화'!$R$14:$AK$14</c:f>
              <c:numCache>
                <c:formatCode>#,##0_ ;[Red]\-#,##0\ </c:formatCode>
                <c:ptCount val="20"/>
                <c:pt idx="0">
                  <c:v>3536.5120000000002</c:v>
                </c:pt>
                <c:pt idx="1">
                  <c:v>3075.2559999999999</c:v>
                </c:pt>
                <c:pt idx="2">
                  <c:v>5926.7359999999999</c:v>
                </c:pt>
                <c:pt idx="3">
                  <c:v>3856.1759999999999</c:v>
                </c:pt>
                <c:pt idx="4">
                  <c:v>3976</c:v>
                </c:pt>
                <c:pt idx="5">
                  <c:v>4606</c:v>
                </c:pt>
                <c:pt idx="6">
                  <c:v>5282</c:v>
                </c:pt>
                <c:pt idx="7">
                  <c:v>4267</c:v>
                </c:pt>
                <c:pt idx="8">
                  <c:v>4224</c:v>
                </c:pt>
                <c:pt idx="9">
                  <c:v>4075</c:v>
                </c:pt>
                <c:pt idx="10">
                  <c:v>2868</c:v>
                </c:pt>
                <c:pt idx="11">
                  <c:v>2483</c:v>
                </c:pt>
                <c:pt idx="12">
                  <c:v>1786</c:v>
                </c:pt>
                <c:pt idx="13">
                  <c:v>1646</c:v>
                </c:pt>
                <c:pt idx="14">
                  <c:v>1866</c:v>
                </c:pt>
                <c:pt idx="15">
                  <c:v>1572</c:v>
                </c:pt>
                <c:pt idx="16">
                  <c:v>1462</c:v>
                </c:pt>
                <c:pt idx="17">
                  <c:v>1297</c:v>
                </c:pt>
                <c:pt idx="18">
                  <c:v>1321</c:v>
                </c:pt>
                <c:pt idx="19">
                  <c:v>909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2086936"/>
        <c:axId val="104402528"/>
      </c:areaChart>
      <c:lineChart>
        <c:grouping val="standard"/>
        <c:varyColors val="0"/>
        <c:ser>
          <c:idx val="4"/>
          <c:order val="4"/>
          <c:tx>
            <c:strRef>
              <c:f>'중장기 Forecast 변화'!$Q$18</c:f>
              <c:strCache>
                <c:ptCount val="1"/>
                <c:pt idx="0">
                  <c:v>총합계</c:v>
                </c:pt>
              </c:strCache>
            </c:strRef>
          </c:tx>
          <c:spPr>
            <a:ln w="2222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noFill/>
              <a:ln w="15875">
                <a:solidFill>
                  <a:schemeClr val="accent5">
                    <a:alpha val="75000"/>
                  </a:schemeClr>
                </a:solidFill>
              </a:ln>
              <a:effectLst/>
            </c:spPr>
          </c:marker>
          <c:dLbls>
            <c:dLbl>
              <c:idx val="16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D378720-8941-41D7-81E3-30515E86CB70}" type="VALUE">
                      <a:rPr lang="en-US" altLang="ko-KR" b="0">
                        <a:solidFill>
                          <a:srgbClr val="FF0000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7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FB54A2F-96C4-4998-88A6-6D89BAD765E8}" type="VALUE">
                      <a:rPr lang="en-US" altLang="ko-KR" b="0">
                        <a:solidFill>
                          <a:srgbClr val="FF0000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8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773723C-9631-460E-920E-6ACA36275A66}" type="VALUE">
                      <a:rPr lang="en-US" altLang="ko-KR" b="0">
                        <a:solidFill>
                          <a:srgbClr val="FF0000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9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5FF8214-1129-415E-940E-D00ED15CA821}" type="VALUE">
                      <a:rPr lang="en-US" altLang="ko-KR" b="0">
                        <a:solidFill>
                          <a:srgbClr val="FF0000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solidFill>
                  <a:schemeClr val="bg1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'중장기 Forecast 변화'!$R$13:$AK$13</c:f>
              <c:strCache>
                <c:ptCount val="20"/>
                <c:pt idx="0">
                  <c:v>20Y 1Q</c:v>
                </c:pt>
                <c:pt idx="1">
                  <c:v>20Y 2Q</c:v>
                </c:pt>
                <c:pt idx="2">
                  <c:v>20Y 3Q</c:v>
                </c:pt>
                <c:pt idx="3">
                  <c:v>20Y 4Q</c:v>
                </c:pt>
                <c:pt idx="4">
                  <c:v>21Y 1Q</c:v>
                </c:pt>
                <c:pt idx="5">
                  <c:v>21Y 2Q</c:v>
                </c:pt>
                <c:pt idx="6">
                  <c:v>21Y 3Q</c:v>
                </c:pt>
                <c:pt idx="7">
                  <c:v>21Y 4Q</c:v>
                </c:pt>
                <c:pt idx="8">
                  <c:v>22Y 1Q</c:v>
                </c:pt>
                <c:pt idx="9">
                  <c:v>22Y 2Q</c:v>
                </c:pt>
                <c:pt idx="10">
                  <c:v>22Y 3Q</c:v>
                </c:pt>
                <c:pt idx="11">
                  <c:v>22Y 4Q</c:v>
                </c:pt>
                <c:pt idx="12">
                  <c:v>23Y 1Q</c:v>
                </c:pt>
                <c:pt idx="13">
                  <c:v>23Y 2Q</c:v>
                </c:pt>
                <c:pt idx="14">
                  <c:v>23Y 3Q</c:v>
                </c:pt>
                <c:pt idx="15">
                  <c:v>23Y 4Q</c:v>
                </c:pt>
                <c:pt idx="16">
                  <c:v>24Y 1Q</c:v>
                </c:pt>
                <c:pt idx="17">
                  <c:v>24Y 2Q</c:v>
                </c:pt>
                <c:pt idx="18">
                  <c:v>24Y 3Q</c:v>
                </c:pt>
                <c:pt idx="19">
                  <c:v>24Y 4Q</c:v>
                </c:pt>
              </c:strCache>
            </c:strRef>
          </c:cat>
          <c:val>
            <c:numRef>
              <c:f>'중장기 Forecast 변화'!$R$18:$AK$18</c:f>
              <c:numCache>
                <c:formatCode>#,##0_ ;[Red]\-#,##0\ </c:formatCode>
                <c:ptCount val="20"/>
                <c:pt idx="0">
                  <c:v>4184</c:v>
                </c:pt>
                <c:pt idx="1">
                  <c:v>3639</c:v>
                </c:pt>
                <c:pt idx="2">
                  <c:v>6661</c:v>
                </c:pt>
                <c:pt idx="3">
                  <c:v>4692.9999999999991</c:v>
                </c:pt>
                <c:pt idx="4">
                  <c:v>4483.692</c:v>
                </c:pt>
                <c:pt idx="5">
                  <c:v>5193.9219999999996</c:v>
                </c:pt>
                <c:pt idx="6">
                  <c:v>5956.0280000000002</c:v>
                </c:pt>
                <c:pt idx="7">
                  <c:v>4811.7560000000003</c:v>
                </c:pt>
                <c:pt idx="8">
                  <c:v>4801.12</c:v>
                </c:pt>
                <c:pt idx="9">
                  <c:v>4631.84</c:v>
                </c:pt>
                <c:pt idx="10">
                  <c:v>3260.2000000000003</c:v>
                </c:pt>
                <c:pt idx="11">
                  <c:v>2822.76</c:v>
                </c:pt>
                <c:pt idx="12">
                  <c:v>2262</c:v>
                </c:pt>
                <c:pt idx="13">
                  <c:v>2094</c:v>
                </c:pt>
                <c:pt idx="14">
                  <c:v>2415</c:v>
                </c:pt>
                <c:pt idx="15">
                  <c:v>1984</c:v>
                </c:pt>
                <c:pt idx="16">
                  <c:v>1754</c:v>
                </c:pt>
                <c:pt idx="17">
                  <c:v>1608</c:v>
                </c:pt>
                <c:pt idx="18">
                  <c:v>1719</c:v>
                </c:pt>
                <c:pt idx="19">
                  <c:v>1206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2086936"/>
        <c:axId val="104402528"/>
      </c:lineChart>
      <c:lineChart>
        <c:grouping val="standard"/>
        <c:varyColors val="0"/>
        <c:ser>
          <c:idx val="5"/>
          <c:order val="5"/>
          <c:tx>
            <c:strRef>
              <c:f>'중장기 Forecast 변화'!$Q$19</c:f>
              <c:strCache>
                <c:ptCount val="1"/>
                <c:pt idx="0">
                  <c:v>총 점수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noFill/>
              <a:ln w="22225">
                <a:solidFill>
                  <a:schemeClr val="accent2">
                    <a:alpha val="73000"/>
                  </a:schemeClr>
                </a:solidFill>
              </a:ln>
              <a:effectLst/>
            </c:spPr>
          </c:marker>
          <c:dLbls>
            <c:dLbl>
              <c:idx val="15"/>
              <c:layout>
                <c:manualLayout>
                  <c:x val="-3.5718484983150126E-2"/>
                  <c:y val="-7.861551419211679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6"/>
              <c:layout>
                <c:manualLayout>
                  <c:x val="-2.5485362737473614E-2"/>
                  <c:y val="-0.1215161528598925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B088F3A-EE04-4D5F-A878-6B1305002419}" type="VALUE">
                      <a:rPr lang="en-US" altLang="ko-KR" b="1">
                        <a:solidFill>
                          <a:srgbClr val="FF0000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7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4C004E1-9A40-4354-9BC5-576F91BE4E7A}" type="VALUE">
                      <a:rPr lang="en-US" altLang="ko-KR" b="1">
                        <a:solidFill>
                          <a:srgbClr val="FF0000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8"/>
              <c:layout>
                <c:manualLayout>
                  <c:x val="-3.4303827352516497E-2"/>
                  <c:y val="-7.861551419211687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7ECDC2C9-0654-4236-890A-0AF14A62A42E}" type="VALUE">
                      <a:rPr lang="en-US" altLang="ko-KR" b="1">
                        <a:solidFill>
                          <a:srgbClr val="FF0000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9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D416593-78D7-4191-BB6C-B11EEA9EB14E}" type="VALUE">
                      <a:rPr lang="en-US" altLang="ko-KR" b="1">
                        <a:solidFill>
                          <a:srgbClr val="FF0000"/>
                        </a:solidFill>
                      </a:rPr>
                      <a:pPr>
                        <a:defRPr/>
                      </a:pPr>
                      <a:t>[값]</a:t>
                    </a:fld>
                    <a:endParaRPr lang="ko-KR" altLang="en-US"/>
                  </a:p>
                </c:rich>
              </c:tx>
              <c:spPr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'중장기 Forecast 변화'!$R$13:$AK$13</c:f>
              <c:strCache>
                <c:ptCount val="20"/>
                <c:pt idx="0">
                  <c:v>20Y 1Q</c:v>
                </c:pt>
                <c:pt idx="1">
                  <c:v>20Y 2Q</c:v>
                </c:pt>
                <c:pt idx="2">
                  <c:v>20Y 3Q</c:v>
                </c:pt>
                <c:pt idx="3">
                  <c:v>20Y 4Q</c:v>
                </c:pt>
                <c:pt idx="4">
                  <c:v>21Y 1Q</c:v>
                </c:pt>
                <c:pt idx="5">
                  <c:v>21Y 2Q</c:v>
                </c:pt>
                <c:pt idx="6">
                  <c:v>21Y 3Q</c:v>
                </c:pt>
                <c:pt idx="7">
                  <c:v>21Y 4Q</c:v>
                </c:pt>
                <c:pt idx="8">
                  <c:v>22Y 1Q</c:v>
                </c:pt>
                <c:pt idx="9">
                  <c:v>22Y 2Q</c:v>
                </c:pt>
                <c:pt idx="10">
                  <c:v>22Y 3Q</c:v>
                </c:pt>
                <c:pt idx="11">
                  <c:v>22Y 4Q</c:v>
                </c:pt>
                <c:pt idx="12">
                  <c:v>23Y 1Q</c:v>
                </c:pt>
                <c:pt idx="13">
                  <c:v>23Y 2Q</c:v>
                </c:pt>
                <c:pt idx="14">
                  <c:v>23Y 3Q</c:v>
                </c:pt>
                <c:pt idx="15">
                  <c:v>23Y 4Q</c:v>
                </c:pt>
                <c:pt idx="16">
                  <c:v>24Y 1Q</c:v>
                </c:pt>
                <c:pt idx="17">
                  <c:v>24Y 2Q</c:v>
                </c:pt>
                <c:pt idx="18">
                  <c:v>24Y 3Q</c:v>
                </c:pt>
                <c:pt idx="19">
                  <c:v>24Y 4Q</c:v>
                </c:pt>
              </c:strCache>
            </c:strRef>
          </c:cat>
          <c:val>
            <c:numRef>
              <c:f>'중장기 Forecast 변화'!$R$19:$AK$19</c:f>
              <c:numCache>
                <c:formatCode>#,##0_ ;[Red]\-#,##0\ </c:formatCode>
                <c:ptCount val="20"/>
                <c:pt idx="0">
                  <c:v>261168</c:v>
                </c:pt>
                <c:pt idx="1">
                  <c:v>245951</c:v>
                </c:pt>
                <c:pt idx="2">
                  <c:v>399735</c:v>
                </c:pt>
                <c:pt idx="3">
                  <c:v>305999</c:v>
                </c:pt>
                <c:pt idx="4">
                  <c:v>330344</c:v>
                </c:pt>
                <c:pt idx="5">
                  <c:v>378504</c:v>
                </c:pt>
                <c:pt idx="6">
                  <c:v>452798</c:v>
                </c:pt>
                <c:pt idx="7">
                  <c:v>386499</c:v>
                </c:pt>
                <c:pt idx="8">
                  <c:v>361601</c:v>
                </c:pt>
                <c:pt idx="9">
                  <c:v>373126</c:v>
                </c:pt>
                <c:pt idx="10">
                  <c:v>264876</c:v>
                </c:pt>
                <c:pt idx="11">
                  <c:v>227480</c:v>
                </c:pt>
                <c:pt idx="12">
                  <c:v>228910</c:v>
                </c:pt>
                <c:pt idx="13">
                  <c:v>207745</c:v>
                </c:pt>
                <c:pt idx="14">
                  <c:v>251769</c:v>
                </c:pt>
                <c:pt idx="15">
                  <c:v>198322</c:v>
                </c:pt>
                <c:pt idx="16">
                  <c:v>149037</c:v>
                </c:pt>
                <c:pt idx="17">
                  <c:v>142016</c:v>
                </c:pt>
                <c:pt idx="18">
                  <c:v>160726</c:v>
                </c:pt>
                <c:pt idx="19">
                  <c:v>115719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357472"/>
        <c:axId val="104400960"/>
      </c:lineChart>
      <c:catAx>
        <c:axId val="152086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4402528"/>
        <c:crosses val="autoZero"/>
        <c:auto val="1"/>
        <c:lblAlgn val="ctr"/>
        <c:lblOffset val="100"/>
        <c:noMultiLvlLbl val="0"/>
      </c:catAx>
      <c:valAx>
        <c:axId val="104402528"/>
        <c:scaling>
          <c:orientation val="minMax"/>
          <c:max val="10000"/>
        </c:scaling>
        <c:delete val="0"/>
        <c:axPos val="l"/>
        <c:numFmt formatCode="#,##0_ ;[Red]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2086936"/>
        <c:crosses val="autoZero"/>
        <c:crossBetween val="between"/>
        <c:majorUnit val="2000"/>
      </c:valAx>
      <c:valAx>
        <c:axId val="104400960"/>
        <c:scaling>
          <c:orientation val="minMax"/>
        </c:scaling>
        <c:delete val="0"/>
        <c:axPos val="r"/>
        <c:numFmt formatCode="#,##0_ ;[Red]\-#,##0\ 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57472"/>
        <c:crosses val="max"/>
        <c:crossBetween val="between"/>
        <c:majorUnit val="100000"/>
      </c:valAx>
      <c:catAx>
        <c:axId val="1543574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4009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87702238883341"/>
          <c:y val="4.501194943208742E-3"/>
          <c:w val="0.64322185298563261"/>
          <c:h val="0.129972535622350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rgbClr val="4F81BD"/>
      </a:solidFill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2637211149793221E-2"/>
          <c:y val="2.0030849989905109E-2"/>
          <c:w val="0.93560955474037555"/>
          <c:h val="0.8574391278013325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'2023'!$B$21</c:f>
              <c:strCache>
                <c:ptCount val="1"/>
                <c:pt idx="0">
                  <c:v>인건비(VND)</c:v>
                </c:pt>
              </c:strCache>
            </c:strRef>
          </c:tx>
          <c:spPr>
            <a:solidFill>
              <a:schemeClr val="accent5">
                <a:lumMod val="75000"/>
                <a:alpha val="50196"/>
              </a:schemeClr>
            </a:solidFill>
            <a:ln w="19050" cap="flat" cmpd="sng" algn="ctr">
              <a:noFill/>
              <a:prstDash val="sysDot"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1.0103818625045757E-3"/>
                  <c:y val="-0.2413225116091258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5.2571321759854202E-5"/>
                  <c:y val="-0.256687421764587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7.9371013341429588E-4"/>
                  <c:y val="-0.287496386028669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9708404401972009E-3"/>
                  <c:y val="-0.3080092065414900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1783764418171764E-4"/>
                  <c:y val="-0.3110661013527155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1.9708404401972733E-3"/>
                  <c:y val="-0.3254648092065414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3.0539654353294861E-3"/>
                  <c:y val="-0.3429204118715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3.0539654353296309E-3"/>
                  <c:y val="-0.3572399757722592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8.6606384884382033E-5"/>
                  <c:y val="-0.365445103977387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2.2550306211723534E-2"/>
                  <c:y val="-9.266409266409265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2.1592414094789871E-2"/>
                  <c:y val="-0.10810831078547614"/>
                </c:manualLayout>
              </c:layout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000" b="0" i="0" u="sng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9961685823754792E-2"/>
                      <c:h val="0.1262805662805662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'2023'!$C$20:$K$20</c:f>
              <c:strCache>
                <c:ptCount val="9"/>
                <c:pt idx="0">
                  <c:v>16년</c:v>
                </c:pt>
                <c:pt idx="1">
                  <c:v>17년</c:v>
                </c:pt>
                <c:pt idx="2">
                  <c:v>18년</c:v>
                </c:pt>
                <c:pt idx="3">
                  <c:v>19년</c:v>
                </c:pt>
                <c:pt idx="4">
                  <c:v>20년</c:v>
                </c:pt>
                <c:pt idx="5">
                  <c:v>21년</c:v>
                </c:pt>
                <c:pt idx="6">
                  <c:v>22년</c:v>
                </c:pt>
                <c:pt idx="7">
                  <c:v>23년</c:v>
                </c:pt>
                <c:pt idx="8">
                  <c:v>24년(예상)</c:v>
                </c:pt>
              </c:strCache>
            </c:strRef>
          </c:cat>
          <c:val>
            <c:numRef>
              <c:f>'2023'!$C$21:$K$21</c:f>
              <c:numCache>
                <c:formatCode>_(* #,##0_);_(* \(#,##0\);_(* "-"_);_(@_)</c:formatCode>
                <c:ptCount val="9"/>
                <c:pt idx="0">
                  <c:v>2650000</c:v>
                </c:pt>
                <c:pt idx="1">
                  <c:v>3050000</c:v>
                </c:pt>
                <c:pt idx="2">
                  <c:v>3280000</c:v>
                </c:pt>
                <c:pt idx="3">
                  <c:v>3500000</c:v>
                </c:pt>
                <c:pt idx="4">
                  <c:v>3690000</c:v>
                </c:pt>
                <c:pt idx="5">
                  <c:v>3920000</c:v>
                </c:pt>
                <c:pt idx="6">
                  <c:v>4160000</c:v>
                </c:pt>
                <c:pt idx="7">
                  <c:v>4160000</c:v>
                </c:pt>
                <c:pt idx="8">
                  <c:v>4409600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4352768"/>
        <c:axId val="154358256"/>
      </c:barChart>
      <c:lineChart>
        <c:grouping val="standard"/>
        <c:varyColors val="0"/>
        <c:ser>
          <c:idx val="1"/>
          <c:order val="1"/>
          <c:tx>
            <c:strRef>
              <c:f>'2023'!$B$22</c:f>
              <c:strCache>
                <c:ptCount val="1"/>
                <c:pt idx="0">
                  <c:v>인건비 인상(%)</c:v>
                </c:pt>
              </c:strCache>
            </c:strRef>
          </c:tx>
          <c:spPr>
            <a:ln w="57150" cap="rnd">
              <a:solidFill>
                <a:srgbClr val="FF0000">
                  <a:alpha val="30196"/>
                </a:srgbClr>
              </a:solidFill>
              <a:prstDash val="solid"/>
              <a:round/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57150">
                <a:solidFill>
                  <a:srgbClr val="FF0000">
                    <a:alpha val="30196"/>
                  </a:srgbClr>
                </a:solidFill>
                <a:prstDash val="solid"/>
              </a:ln>
              <a:effectLst/>
            </c:spPr>
          </c:marker>
          <c:dLbls>
            <c:dLbl>
              <c:idx val="0"/>
              <c:layout>
                <c:manualLayout>
                  <c:x val="-4.4071956878063118E-2"/>
                  <c:y val="-6.257992458638660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2367947964258786E-2"/>
                      <c:h val="0.12209719768268561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-4.4306465646442326E-2"/>
                  <c:y val="-0.1001881820720207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2981525700703057E-2"/>
                      <c:h val="0.14713456425995408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-3.5751837829649823E-2"/>
                  <c:y val="-9.75648958311336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0498937791421625E-2"/>
                      <c:h val="0.17693396967969158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-3.6536416691192536E-2"/>
                  <c:y val="-8.31467937482255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3.5940237873819253E-2"/>
                  <c:y val="-9.77255925650421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3.8090401840340772E-2"/>
                  <c:y val="-0.102008545242490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3.8090401840340661E-2"/>
                  <c:y val="-9.471914575125590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4.0006118153785915E-2"/>
                  <c:y val="-9.7725592565042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4.0454203743314467E-2"/>
                  <c:y val="-0.14042446224459987"/>
                </c:manualLayout>
              </c:layout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7377305299411166E-2"/>
                      <c:h val="0.12478506238701997"/>
                    </c:manualLayout>
                  </c15:layout>
                </c:ext>
              </c:extLst>
            </c:dLbl>
            <c:dLbl>
              <c:idx val="9"/>
              <c:layout>
                <c:manualLayout>
                  <c:x val="-2.2550306211723534E-2"/>
                  <c:y val="7.722007722007731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0"/>
              <c:layout>
                <c:manualLayout>
                  <c:x val="-2.0634597399462998E-2"/>
                  <c:y val="0.10810790543073998"/>
                </c:manualLayout>
              </c:layout>
              <c:spPr>
                <a:solidFill>
                  <a:srgbClr val="FFFF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sng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6130268199233715E-2"/>
                      <c:h val="0.11598455598455597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'2023'!$C$20:$K$20</c:f>
              <c:strCache>
                <c:ptCount val="9"/>
                <c:pt idx="0">
                  <c:v>16년</c:v>
                </c:pt>
                <c:pt idx="1">
                  <c:v>17년</c:v>
                </c:pt>
                <c:pt idx="2">
                  <c:v>18년</c:v>
                </c:pt>
                <c:pt idx="3">
                  <c:v>19년</c:v>
                </c:pt>
                <c:pt idx="4">
                  <c:v>20년</c:v>
                </c:pt>
                <c:pt idx="5">
                  <c:v>21년</c:v>
                </c:pt>
                <c:pt idx="6">
                  <c:v>22년</c:v>
                </c:pt>
                <c:pt idx="7">
                  <c:v>23년</c:v>
                </c:pt>
                <c:pt idx="8">
                  <c:v>24년(예상)</c:v>
                </c:pt>
              </c:strCache>
            </c:strRef>
          </c:cat>
          <c:val>
            <c:numRef>
              <c:f>'2023'!$C$22:$K$22</c:f>
              <c:numCache>
                <c:formatCode>0.0%</c:formatCode>
                <c:ptCount val="9"/>
                <c:pt idx="0">
                  <c:v>0.17799999999999999</c:v>
                </c:pt>
                <c:pt idx="1">
                  <c:v>0.151</c:v>
                </c:pt>
                <c:pt idx="2">
                  <c:v>7.4999999999999997E-2</c:v>
                </c:pt>
                <c:pt idx="3">
                  <c:v>6.7000000000000004E-2</c:v>
                </c:pt>
                <c:pt idx="4">
                  <c:v>5.3999999999999999E-2</c:v>
                </c:pt>
                <c:pt idx="5">
                  <c:v>6.2E-2</c:v>
                </c:pt>
                <c:pt idx="6">
                  <c:v>6.0999999999999999E-2</c:v>
                </c:pt>
                <c:pt idx="7">
                  <c:v>0</c:v>
                </c:pt>
                <c:pt idx="8">
                  <c:v>0.06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357080"/>
        <c:axId val="154356688"/>
      </c:lineChart>
      <c:catAx>
        <c:axId val="15435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all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58256"/>
        <c:crosses val="autoZero"/>
        <c:auto val="1"/>
        <c:lblAlgn val="ctr"/>
        <c:lblOffset val="100"/>
        <c:noMultiLvlLbl val="0"/>
      </c:catAx>
      <c:valAx>
        <c:axId val="154358256"/>
        <c:scaling>
          <c:orientation val="minMax"/>
          <c:max val="6000000"/>
          <c:min val="0"/>
        </c:scaling>
        <c:delete val="0"/>
        <c:axPos val="l"/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52768"/>
        <c:crosses val="autoZero"/>
        <c:crossBetween val="between"/>
        <c:majorUnit val="2000000"/>
      </c:valAx>
      <c:valAx>
        <c:axId val="154356688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57080"/>
        <c:crosses val="max"/>
        <c:crossBetween val="between"/>
      </c:valAx>
      <c:catAx>
        <c:axId val="1543570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543566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29867260085527"/>
          <c:y val="0.10936279561913399"/>
          <c:w val="0.61232971085971666"/>
          <c:h val="0.7557944785697599"/>
        </c:manualLayout>
      </c:layout>
      <c:radarChart>
        <c:radarStyle val="filled"/>
        <c:varyColors val="0"/>
        <c:ser>
          <c:idx val="0"/>
          <c:order val="0"/>
          <c:tx>
            <c:strRef>
              <c:f>Sheet2!$L$28</c:f>
              <c:strCache>
                <c:ptCount val="1"/>
                <c:pt idx="0">
                  <c:v>Target</c:v>
                </c:pt>
              </c:strCache>
            </c:strRef>
          </c:tx>
          <c:spPr>
            <a:solidFill>
              <a:srgbClr val="7F7F7F">
                <a:alpha val="29804"/>
              </a:srgb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cat>
            <c:strRef>
              <c:f>Sheet2!$K$29:$K$34</c:f>
              <c:strCache>
                <c:ptCount val="6"/>
                <c:pt idx="0">
                  <c:v>Time 생산성</c:v>
                </c:pt>
                <c:pt idx="1">
                  <c:v>자동화</c:v>
                </c:pt>
                <c:pt idx="2">
                  <c:v>자재 재고일수</c:v>
                </c:pt>
                <c:pt idx="3">
                  <c:v>MQIS</c:v>
                </c:pt>
                <c:pt idx="4">
                  <c:v>시장불량</c:v>
                </c:pt>
                <c:pt idx="5">
                  <c:v>VOC</c:v>
                </c:pt>
              </c:strCache>
            </c:strRef>
          </c:cat>
          <c:val>
            <c:numRef>
              <c:f>Sheet2!$L$29:$L$34</c:f>
              <c:numCache>
                <c:formatCode>0_);[Red]\(0\)</c:formatCode>
                <c:ptCount val="6"/>
                <c:pt idx="0">
                  <c:v>95</c:v>
                </c:pt>
                <c:pt idx="1">
                  <c:v>95</c:v>
                </c:pt>
                <c:pt idx="2">
                  <c:v>85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</c:numCache>
            </c:numRef>
          </c:val>
        </c:ser>
        <c:ser>
          <c:idx val="1"/>
          <c:order val="1"/>
          <c:tx>
            <c:strRef>
              <c:f>Sheet2!$M$28</c:f>
              <c:strCache>
                <c:ptCount val="1"/>
                <c:pt idx="0">
                  <c:v>경쟁사 평균</c:v>
                </c:pt>
              </c:strCache>
            </c:strRef>
          </c:tx>
          <c:spPr>
            <a:solidFill>
              <a:srgbClr val="CC3300">
                <a:alpha val="29020"/>
              </a:srgbClr>
            </a:solidFill>
            <a:ln w="19050">
              <a:solidFill>
                <a:srgbClr val="CC3300"/>
              </a:solidFill>
              <a:prstDash val="sysDot"/>
            </a:ln>
            <a:effectLst/>
          </c:spPr>
          <c:cat>
            <c:strRef>
              <c:f>Sheet2!$K$29:$K$34</c:f>
              <c:strCache>
                <c:ptCount val="6"/>
                <c:pt idx="0">
                  <c:v>Time 생산성</c:v>
                </c:pt>
                <c:pt idx="1">
                  <c:v>자동화</c:v>
                </c:pt>
                <c:pt idx="2">
                  <c:v>자재 재고일수</c:v>
                </c:pt>
                <c:pt idx="3">
                  <c:v>MQIS</c:v>
                </c:pt>
                <c:pt idx="4">
                  <c:v>시장불량</c:v>
                </c:pt>
                <c:pt idx="5">
                  <c:v>VOC</c:v>
                </c:pt>
              </c:strCache>
            </c:strRef>
          </c:cat>
          <c:val>
            <c:numRef>
              <c:f>Sheet2!$M$29:$M$34</c:f>
              <c:numCache>
                <c:formatCode>0_);[Red]\(0\)</c:formatCode>
                <c:ptCount val="6"/>
                <c:pt idx="0">
                  <c:v>54.487179487179482</c:v>
                </c:pt>
                <c:pt idx="1">
                  <c:v>73.75</c:v>
                </c:pt>
                <c:pt idx="2">
                  <c:v>50</c:v>
                </c:pt>
                <c:pt idx="3">
                  <c:v>85</c:v>
                </c:pt>
                <c:pt idx="4">
                  <c:v>76.25</c:v>
                </c:pt>
                <c:pt idx="5">
                  <c:v>80</c:v>
                </c:pt>
              </c:numCache>
            </c:numRef>
          </c:val>
        </c:ser>
        <c:ser>
          <c:idx val="2"/>
          <c:order val="2"/>
          <c:tx>
            <c:strRef>
              <c:f>Sheet2!$N$28</c:f>
              <c:strCache>
                <c:ptCount val="1"/>
                <c:pt idx="0">
                  <c:v>하노이법인</c:v>
                </c:pt>
              </c:strCache>
            </c:strRef>
          </c:tx>
          <c:spPr>
            <a:solidFill>
              <a:srgbClr val="0000FF">
                <a:alpha val="49020"/>
              </a:srgbClr>
            </a:solidFill>
            <a:ln w="12700">
              <a:solidFill>
                <a:srgbClr val="002060"/>
              </a:solidFill>
              <a:prstDash val="sysDash"/>
            </a:ln>
            <a:effectLst/>
          </c:spPr>
          <c:cat>
            <c:strRef>
              <c:f>Sheet2!$K$29:$K$34</c:f>
              <c:strCache>
                <c:ptCount val="6"/>
                <c:pt idx="0">
                  <c:v>Time 생산성</c:v>
                </c:pt>
                <c:pt idx="1">
                  <c:v>자동화</c:v>
                </c:pt>
                <c:pt idx="2">
                  <c:v>자재 재고일수</c:v>
                </c:pt>
                <c:pt idx="3">
                  <c:v>MQIS</c:v>
                </c:pt>
                <c:pt idx="4">
                  <c:v>시장불량</c:v>
                </c:pt>
                <c:pt idx="5">
                  <c:v>VOC</c:v>
                </c:pt>
              </c:strCache>
            </c:strRef>
          </c:cat>
          <c:val>
            <c:numRef>
              <c:f>Sheet2!$N$29:$N$34</c:f>
              <c:numCache>
                <c:formatCode>0_);[Red]\(0\)</c:formatCode>
                <c:ptCount val="6"/>
                <c:pt idx="0">
                  <c:v>95</c:v>
                </c:pt>
                <c:pt idx="1">
                  <c:v>80</c:v>
                </c:pt>
                <c:pt idx="2">
                  <c:v>70</c:v>
                </c:pt>
                <c:pt idx="3">
                  <c:v>85</c:v>
                </c:pt>
                <c:pt idx="4">
                  <c:v>90</c:v>
                </c:pt>
                <c:pt idx="5">
                  <c:v>80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353552"/>
        <c:axId val="154351592"/>
      </c:radarChart>
      <c:catAx>
        <c:axId val="154353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4351592"/>
        <c:crosses val="autoZero"/>
        <c:auto val="1"/>
        <c:lblAlgn val="ctr"/>
        <c:lblOffset val="100"/>
        <c:noMultiLvlLbl val="0"/>
      </c:catAx>
      <c:valAx>
        <c:axId val="154351592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chemeClr val="bg1">
                  <a:lumMod val="65000"/>
                </a:schemeClr>
              </a:solidFill>
              <a:prstDash val="sysDot"/>
              <a:round/>
            </a:ln>
            <a:effectLst/>
          </c:spPr>
        </c:majorGridlines>
        <c:numFmt formatCode="0_);[Red]\(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53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Sheet2!$B$32</c:f>
              <c:strCache>
                <c:ptCount val="1"/>
                <c:pt idx="0">
                  <c:v>목표 효율 달성율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Sheet2!$C$31:$G$31</c:f>
              <c:strCache>
                <c:ptCount val="5"/>
                <c:pt idx="0">
                  <c:v>19년</c:v>
                </c:pt>
                <c:pt idx="1">
                  <c:v>20년</c:v>
                </c:pt>
                <c:pt idx="2">
                  <c:v>21년</c:v>
                </c:pt>
                <c:pt idx="3">
                  <c:v>22년</c:v>
                </c:pt>
                <c:pt idx="4">
                  <c:v>23년</c:v>
                </c:pt>
              </c:strCache>
            </c:strRef>
          </c:cat>
          <c:val>
            <c:numRef>
              <c:f>Sheet2!$C$32:$G$32</c:f>
              <c:numCache>
                <c:formatCode>0.0%</c:formatCode>
                <c:ptCount val="5"/>
                <c:pt idx="0">
                  <c:v>0.87143532085306818</c:v>
                </c:pt>
                <c:pt idx="1">
                  <c:v>0.9118239618705849</c:v>
                </c:pt>
                <c:pt idx="2">
                  <c:v>0.94489563910385876</c:v>
                </c:pt>
                <c:pt idx="3">
                  <c:v>0.97546182586462171</c:v>
                </c:pt>
                <c:pt idx="4">
                  <c:v>1.000579740052107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5"/>
        <c:shape val="box"/>
        <c:axId val="154353944"/>
        <c:axId val="154356296"/>
        <c:axId val="0"/>
      </c:bar3DChart>
      <c:catAx>
        <c:axId val="15435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56296"/>
        <c:crosses val="autoZero"/>
        <c:auto val="1"/>
        <c:lblAlgn val="ctr"/>
        <c:lblOffset val="100"/>
        <c:noMultiLvlLbl val="0"/>
      </c:catAx>
      <c:valAx>
        <c:axId val="154356296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15435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p3d/>
            </c:spPr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</c:dPt>
          <c:dLbls>
            <c:dLbl>
              <c:idx val="0"/>
              <c:layout>
                <c:manualLayout>
                  <c:x val="5.7845263919016629E-3"/>
                  <c:y val="-0.327746741154562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1569052783803326E-2"/>
                  <c:y val="-0.245810055865921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2.6030368763557483E-2"/>
                  <c:y val="-0.2234636871508380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'경영 Trend'!$H$48:$J$48</c:f>
              <c:strCache>
                <c:ptCount val="3"/>
                <c:pt idx="0">
                  <c:v>22년</c:v>
                </c:pt>
                <c:pt idx="1">
                  <c:v>23년</c:v>
                </c:pt>
                <c:pt idx="2">
                  <c:v>24년</c:v>
                </c:pt>
              </c:strCache>
            </c:strRef>
          </c:cat>
          <c:val>
            <c:numRef>
              <c:f>'경영 Trend'!$H$49:$J$49</c:f>
              <c:numCache>
                <c:formatCode>#,##0_ ;[Red]\-#,##0\ </c:formatCode>
                <c:ptCount val="3"/>
                <c:pt idx="0">
                  <c:v>4342</c:v>
                </c:pt>
                <c:pt idx="1">
                  <c:v>2529</c:v>
                </c:pt>
                <c:pt idx="2">
                  <c:v>1885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4354336"/>
        <c:axId val="154355120"/>
        <c:axId val="0"/>
      </c:bar3DChart>
      <c:catAx>
        <c:axId val="15435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55120"/>
        <c:crosses val="autoZero"/>
        <c:auto val="1"/>
        <c:lblAlgn val="ctr"/>
        <c:lblOffset val="100"/>
        <c:noMultiLvlLbl val="0"/>
      </c:catAx>
      <c:valAx>
        <c:axId val="154355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;[Red]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4354336"/>
        <c:crosses val="autoZero"/>
        <c:crossBetween val="between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p3d/>
            </c:spPr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</c:dPt>
          <c:dLbls>
            <c:dLbl>
              <c:idx val="0"/>
              <c:layout>
                <c:manualLayout>
                  <c:x val="2.628696302323533E-2"/>
                  <c:y val="-0.3655913978494623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3.504928403098044E-2"/>
                  <c:y val="-0.3010752688172043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2.6286963023235223E-2"/>
                  <c:y val="-0.2580645161290322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'경영 Trend'!$H$61:$J$61</c:f>
              <c:strCache>
                <c:ptCount val="3"/>
                <c:pt idx="0">
                  <c:v>22년</c:v>
                </c:pt>
                <c:pt idx="1">
                  <c:v>23년</c:v>
                </c:pt>
                <c:pt idx="2">
                  <c:v>24년</c:v>
                </c:pt>
              </c:strCache>
            </c:strRef>
          </c:cat>
          <c:val>
            <c:numRef>
              <c:f>'경영 Trend'!$H$62:$J$62</c:f>
              <c:numCache>
                <c:formatCode>#,##0_ ;[Red]\-#,##0\ </c:formatCode>
                <c:ptCount val="3"/>
                <c:pt idx="0">
                  <c:v>1635</c:v>
                </c:pt>
                <c:pt idx="1">
                  <c:v>1372</c:v>
                </c:pt>
                <c:pt idx="2">
                  <c:v>993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5798752"/>
        <c:axId val="155791304"/>
        <c:axId val="0"/>
      </c:bar3DChart>
      <c:catAx>
        <c:axId val="155798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791304"/>
        <c:crosses val="autoZero"/>
        <c:auto val="1"/>
        <c:lblAlgn val="ctr"/>
        <c:lblOffset val="100"/>
        <c:noMultiLvlLbl val="0"/>
      </c:catAx>
      <c:valAx>
        <c:axId val="155791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;[Red]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798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071564131406652"/>
          <c:y val="7.2249589490968796E-2"/>
          <c:w val="0.85825871766029249"/>
          <c:h val="0.74533183352080989"/>
        </c:manualLayout>
      </c:layout>
      <c:bar3D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>
                <a:noFill/>
              </a:ln>
              <a:effectLst/>
              <a:sp3d/>
            </c:spPr>
          </c:dPt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  <a:sp3d/>
            </c:spPr>
          </c:dPt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</c:dPt>
          <c:dLbls>
            <c:dLbl>
              <c:idx val="0"/>
              <c:layout>
                <c:manualLayout>
                  <c:x val="2.0512820512820513E-2"/>
                  <c:y val="-0.308702791461412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2.9304029304029304E-2"/>
                  <c:y val="-0.321839080459770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2.0512820512820405E-2"/>
                  <c:y val="-0.3546798029556650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'경영 Trend'!$H$69:$J$69</c:f>
              <c:strCache>
                <c:ptCount val="3"/>
                <c:pt idx="0">
                  <c:v>22년</c:v>
                </c:pt>
                <c:pt idx="1">
                  <c:v>23년</c:v>
                </c:pt>
                <c:pt idx="2">
                  <c:v>24년</c:v>
                </c:pt>
              </c:strCache>
            </c:strRef>
          </c:cat>
          <c:val>
            <c:numRef>
              <c:f>'경영 Trend'!$H$70:$J$70</c:f>
              <c:numCache>
                <c:formatCode>#,##0_ ;[Red]\-#,##0\ </c:formatCode>
                <c:ptCount val="3"/>
                <c:pt idx="0">
                  <c:v>1747.1932588516529</c:v>
                </c:pt>
                <c:pt idx="1">
                  <c:v>1788.9113651616278</c:v>
                </c:pt>
                <c:pt idx="2">
                  <c:v>1863.6804259024761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55796008"/>
        <c:axId val="155792480"/>
        <c:axId val="0"/>
      </c:bar3DChart>
      <c:catAx>
        <c:axId val="155796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792480"/>
        <c:crosses val="autoZero"/>
        <c:auto val="1"/>
        <c:lblAlgn val="ctr"/>
        <c:lblOffset val="100"/>
        <c:noMultiLvlLbl val="0"/>
      </c:catAx>
      <c:valAx>
        <c:axId val="155792480"/>
        <c:scaling>
          <c:orientation val="minMax"/>
          <c:max val="2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#,##0_ ;[Red]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5796008"/>
        <c:crosses val="autoZero"/>
        <c:crossBetween val="between"/>
        <c:majorUnit val="5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1CE4EA-7E17-4909-B111-34EA72A567E5}" type="doc">
      <dgm:prSet loTypeId="urn:microsoft.com/office/officeart/2005/8/layout/bProcess3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738685D0-8A38-4D4F-8B87-CB43C7C7A541}">
      <dgm:prSet custT="1"/>
      <dgm:spPr/>
      <dgm:t>
        <a:bodyPr/>
        <a:lstStyle/>
        <a:p>
          <a:pPr rtl="0" latinLnBrk="1"/>
          <a:r>
            <a:rPr lang="ko-KR" sz="800" dirty="0" smtClean="0"/>
            <a:t>부품 </a:t>
          </a:r>
          <a:r>
            <a:rPr lang="en-US" sz="800" dirty="0" smtClean="0"/>
            <a:t>MIISING </a:t>
          </a:r>
          <a:r>
            <a:rPr lang="ko-KR" sz="800" dirty="0" smtClean="0"/>
            <a:t>발생원인</a:t>
          </a:r>
          <a:endParaRPr lang="en-US" altLang="ko-KR" sz="800" dirty="0" smtClean="0"/>
        </a:p>
        <a:p>
          <a:pPr rtl="0" latinLnBrk="1"/>
          <a:r>
            <a:rPr lang="ko-KR" sz="800" dirty="0" smtClean="0"/>
            <a:t> 및 재발 방지 </a:t>
          </a:r>
          <a:r>
            <a:rPr lang="en-US" sz="800" dirty="0" smtClean="0"/>
            <a:t>PROCESS</a:t>
          </a:r>
        </a:p>
        <a:p>
          <a:pPr rtl="0" latinLnBrk="1"/>
          <a:r>
            <a:rPr lang="en-US" sz="800" dirty="0" smtClean="0"/>
            <a:t> </a:t>
          </a:r>
          <a:r>
            <a:rPr lang="ko-KR" sz="800" dirty="0" smtClean="0"/>
            <a:t>강화 교육</a:t>
          </a:r>
          <a:endParaRPr lang="ko-KR" sz="800" dirty="0"/>
        </a:p>
      </dgm:t>
    </dgm:pt>
    <dgm:pt modelId="{AC66C7AA-F8D3-460B-AD80-003A00A9F4F3}" type="parTrans" cxnId="{514067B3-F5AF-4C6E-9AB2-9704194E429A}">
      <dgm:prSet/>
      <dgm:spPr/>
      <dgm:t>
        <a:bodyPr/>
        <a:lstStyle/>
        <a:p>
          <a:pPr latinLnBrk="1"/>
          <a:endParaRPr lang="ko-KR" altLang="en-US" sz="800"/>
        </a:p>
      </dgm:t>
    </dgm:pt>
    <dgm:pt modelId="{91ADBC8F-FE27-49D9-A38C-951AFD8C02C1}" type="sibTrans" cxnId="{514067B3-F5AF-4C6E-9AB2-9704194E429A}">
      <dgm:prSet custT="1"/>
      <dgm:spPr/>
      <dgm:t>
        <a:bodyPr/>
        <a:lstStyle/>
        <a:p>
          <a:pPr latinLnBrk="1"/>
          <a:endParaRPr lang="ko-KR" altLang="en-US" sz="800"/>
        </a:p>
      </dgm:t>
    </dgm:pt>
    <dgm:pt modelId="{B863E76F-BAE0-453A-8A17-B403680859E2}">
      <dgm:prSet custT="1"/>
      <dgm:spPr/>
      <dgm:t>
        <a:bodyPr/>
        <a:lstStyle/>
        <a:p>
          <a:pPr rtl="0" latinLnBrk="1">
            <a:lnSpc>
              <a:spcPct val="100000"/>
            </a:lnSpc>
          </a:pPr>
          <a:r>
            <a:rPr lang="ko-KR" sz="800" dirty="0" err="1" smtClean="0"/>
            <a:t>모티터링</a:t>
          </a:r>
          <a:r>
            <a:rPr lang="ko-KR" sz="800" dirty="0" smtClean="0"/>
            <a:t> 및 설비</a:t>
          </a:r>
          <a:endParaRPr lang="en-US" altLang="ko-KR" sz="800" dirty="0" smtClean="0"/>
        </a:p>
        <a:p>
          <a:pPr rtl="0" latinLnBrk="1">
            <a:lnSpc>
              <a:spcPct val="100000"/>
            </a:lnSpc>
          </a:pPr>
          <a:r>
            <a:rPr lang="en-US" altLang="ko-KR" sz="800" dirty="0" smtClean="0"/>
            <a:t> </a:t>
          </a:r>
          <a:r>
            <a:rPr lang="en-US" sz="800" dirty="0" smtClean="0"/>
            <a:t>SYSTEM </a:t>
          </a:r>
          <a:r>
            <a:rPr lang="ko-KR" sz="800" dirty="0" smtClean="0"/>
            <a:t>정보 개선 </a:t>
          </a:r>
          <a:endParaRPr lang="en-US" altLang="ko-KR" sz="800" dirty="0" smtClean="0"/>
        </a:p>
        <a:p>
          <a:pPr rtl="0" latinLnBrk="1">
            <a:lnSpc>
              <a:spcPct val="100000"/>
            </a:lnSpc>
          </a:pPr>
          <a:r>
            <a:rPr lang="ko-KR" altLang="en-US" sz="800" dirty="0" smtClean="0"/>
            <a:t>적용</a:t>
          </a:r>
          <a:r>
            <a:rPr lang="ko-KR" sz="800" dirty="0" smtClean="0"/>
            <a:t> 본사협업</a:t>
          </a:r>
          <a:endParaRPr lang="ko-KR" sz="800" dirty="0"/>
        </a:p>
      </dgm:t>
    </dgm:pt>
    <dgm:pt modelId="{D9D82A6A-5B85-4A74-9E02-94EAC6233E10}" type="parTrans" cxnId="{154C5687-DA51-4DDB-928F-66D4B50F5863}">
      <dgm:prSet/>
      <dgm:spPr/>
      <dgm:t>
        <a:bodyPr/>
        <a:lstStyle/>
        <a:p>
          <a:pPr latinLnBrk="1"/>
          <a:endParaRPr lang="ko-KR" altLang="en-US" sz="800"/>
        </a:p>
      </dgm:t>
    </dgm:pt>
    <dgm:pt modelId="{1FBE2B20-CAAE-441D-930A-FC5819D00F59}" type="sibTrans" cxnId="{154C5687-DA51-4DDB-928F-66D4B50F5863}">
      <dgm:prSet custT="1"/>
      <dgm:spPr/>
      <dgm:t>
        <a:bodyPr/>
        <a:lstStyle/>
        <a:p>
          <a:pPr latinLnBrk="1"/>
          <a:endParaRPr lang="ko-KR" altLang="en-US" sz="800"/>
        </a:p>
      </dgm:t>
    </dgm:pt>
    <dgm:pt modelId="{9A1CE649-925C-4290-B67A-8B2E21CC5AB4}">
      <dgm:prSet custT="1"/>
      <dgm:spPr/>
      <dgm:t>
        <a:bodyPr/>
        <a:lstStyle/>
        <a:p>
          <a:pPr rtl="0" latinLnBrk="1"/>
          <a:r>
            <a:rPr lang="ko-KR" sz="800" dirty="0" smtClean="0"/>
            <a:t>부적합 가성 </a:t>
          </a:r>
          <a:r>
            <a:rPr lang="en-US" sz="800" dirty="0" smtClean="0"/>
            <a:t>NG </a:t>
          </a:r>
          <a:r>
            <a:rPr lang="ko-KR" sz="800" dirty="0" smtClean="0"/>
            <a:t>문자</a:t>
          </a:r>
          <a:endParaRPr lang="en-US" altLang="ko-KR" sz="800" dirty="0" smtClean="0"/>
        </a:p>
        <a:p>
          <a:pPr rtl="0" latinLnBrk="1"/>
          <a:r>
            <a:rPr lang="ko-KR" sz="800" dirty="0" smtClean="0"/>
            <a:t> 간소화 </a:t>
          </a:r>
          <a:r>
            <a:rPr lang="en-US" sz="800" dirty="0" smtClean="0"/>
            <a:t>P/G </a:t>
          </a:r>
          <a:r>
            <a:rPr lang="ko-KR" sz="800" dirty="0" smtClean="0"/>
            <a:t>최적화 </a:t>
          </a:r>
          <a:endParaRPr lang="en-US" altLang="ko-KR" sz="800" dirty="0" smtClean="0"/>
        </a:p>
        <a:p>
          <a:pPr rtl="0" latinLnBrk="1"/>
          <a:r>
            <a:rPr lang="ko-KR" sz="800" dirty="0" smtClean="0"/>
            <a:t>진행</a:t>
          </a:r>
          <a:endParaRPr lang="ko-KR" sz="800" dirty="0"/>
        </a:p>
      </dgm:t>
    </dgm:pt>
    <dgm:pt modelId="{108C4A77-B326-49A9-B585-A8670FCF2556}" type="parTrans" cxnId="{EB1D7842-EE06-4A48-938B-D5073093FFAE}">
      <dgm:prSet/>
      <dgm:spPr/>
      <dgm:t>
        <a:bodyPr/>
        <a:lstStyle/>
        <a:p>
          <a:pPr latinLnBrk="1"/>
          <a:endParaRPr lang="ko-KR" altLang="en-US" sz="800"/>
        </a:p>
      </dgm:t>
    </dgm:pt>
    <dgm:pt modelId="{A0C21A1C-75B4-4B21-A4C7-EBF7D5B5C432}" type="sibTrans" cxnId="{EB1D7842-EE06-4A48-938B-D5073093FFAE}">
      <dgm:prSet custT="1"/>
      <dgm:spPr/>
      <dgm:t>
        <a:bodyPr/>
        <a:lstStyle/>
        <a:p>
          <a:pPr latinLnBrk="1"/>
          <a:endParaRPr lang="ko-KR" altLang="en-US" sz="800"/>
        </a:p>
      </dgm:t>
    </dgm:pt>
    <dgm:pt modelId="{FE640480-5F16-4007-9FEE-7C161B28FE53}">
      <dgm:prSet custT="1"/>
      <dgm:spPr/>
      <dgm:t>
        <a:bodyPr/>
        <a:lstStyle/>
        <a:p>
          <a:pPr rtl="0" latinLnBrk="1"/>
          <a:r>
            <a:rPr lang="en-US" sz="800" dirty="0" smtClean="0"/>
            <a:t>RMS Network </a:t>
          </a:r>
          <a:r>
            <a:rPr lang="ko-KR" sz="800" dirty="0" err="1" smtClean="0"/>
            <a:t>사내망</a:t>
          </a:r>
          <a:r>
            <a:rPr lang="ko-KR" sz="800" dirty="0" smtClean="0"/>
            <a:t> </a:t>
          </a:r>
          <a:endParaRPr lang="en-US" altLang="ko-KR" sz="800" dirty="0" smtClean="0"/>
        </a:p>
        <a:p>
          <a:pPr rtl="0" latinLnBrk="1"/>
          <a:r>
            <a:rPr lang="ko-KR" sz="800" dirty="0" smtClean="0"/>
            <a:t>구축 설치 디버깅 </a:t>
          </a:r>
          <a:endParaRPr lang="en-US" altLang="ko-KR" sz="800" dirty="0" smtClean="0"/>
        </a:p>
        <a:p>
          <a:pPr rtl="0" latinLnBrk="1"/>
          <a:r>
            <a:rPr lang="ko-KR" sz="800" dirty="0" smtClean="0"/>
            <a:t>최적화 관리 운영</a:t>
          </a:r>
          <a:endParaRPr lang="ko-KR" sz="800" dirty="0"/>
        </a:p>
      </dgm:t>
    </dgm:pt>
    <dgm:pt modelId="{23992850-32EB-43F9-8E34-E09C31BF9606}" type="parTrans" cxnId="{B71E1B80-1FCC-4EA2-888A-0DA72A02FE64}">
      <dgm:prSet/>
      <dgm:spPr/>
      <dgm:t>
        <a:bodyPr/>
        <a:lstStyle/>
        <a:p>
          <a:pPr latinLnBrk="1"/>
          <a:endParaRPr lang="ko-KR" altLang="en-US" sz="800"/>
        </a:p>
      </dgm:t>
    </dgm:pt>
    <dgm:pt modelId="{484EED84-7B47-4390-99BF-2D5DB7E5EC9D}" type="sibTrans" cxnId="{B71E1B80-1FCC-4EA2-888A-0DA72A02FE64}">
      <dgm:prSet custT="1"/>
      <dgm:spPr/>
      <dgm:t>
        <a:bodyPr/>
        <a:lstStyle/>
        <a:p>
          <a:pPr latinLnBrk="1"/>
          <a:endParaRPr lang="ko-KR" altLang="en-US" sz="800"/>
        </a:p>
      </dgm:t>
    </dgm:pt>
    <dgm:pt modelId="{F3F7A99F-82D4-4BA8-97CB-69BC2C2E66CE}">
      <dgm:prSet custT="1"/>
      <dgm:spPr/>
      <dgm:t>
        <a:bodyPr/>
        <a:lstStyle/>
        <a:p>
          <a:pPr rtl="0" latinLnBrk="1"/>
          <a:r>
            <a:rPr lang="ko-KR" altLang="en-US" sz="800" dirty="0" smtClean="0"/>
            <a:t>직행율</a:t>
          </a:r>
          <a:r>
            <a:rPr lang="ko-KR" sz="800" dirty="0" smtClean="0"/>
            <a:t> </a:t>
          </a:r>
          <a:r>
            <a:rPr lang="en-US" sz="800" dirty="0" smtClean="0"/>
            <a:t>92% </a:t>
          </a:r>
          <a:r>
            <a:rPr lang="ko-KR" sz="800" dirty="0" smtClean="0"/>
            <a:t>↑ 목표 </a:t>
          </a:r>
          <a:endParaRPr lang="en-US" altLang="ko-KR" sz="800" dirty="0" smtClean="0"/>
        </a:p>
        <a:p>
          <a:pPr rtl="0" latinLnBrk="1"/>
          <a:r>
            <a:rPr lang="ko-KR" sz="800" dirty="0" smtClean="0"/>
            <a:t>유효성 평가 진행</a:t>
          </a:r>
          <a:endParaRPr lang="ko-KR" sz="800" dirty="0"/>
        </a:p>
      </dgm:t>
    </dgm:pt>
    <dgm:pt modelId="{6FED40E9-74CE-4085-B767-6FC750C1CFEE}" type="parTrans" cxnId="{144CA220-764D-4CF3-890D-299D1BE0E531}">
      <dgm:prSet/>
      <dgm:spPr/>
      <dgm:t>
        <a:bodyPr/>
        <a:lstStyle/>
        <a:p>
          <a:pPr latinLnBrk="1"/>
          <a:endParaRPr lang="ko-KR" altLang="en-US" sz="800"/>
        </a:p>
      </dgm:t>
    </dgm:pt>
    <dgm:pt modelId="{4AAA650E-F39E-4F3E-A8A6-206E73D0E8C7}" type="sibTrans" cxnId="{144CA220-764D-4CF3-890D-299D1BE0E531}">
      <dgm:prSet custT="1"/>
      <dgm:spPr/>
      <dgm:t>
        <a:bodyPr/>
        <a:lstStyle/>
        <a:p>
          <a:pPr latinLnBrk="1"/>
          <a:endParaRPr lang="ko-KR" altLang="en-US" sz="800"/>
        </a:p>
      </dgm:t>
    </dgm:pt>
    <dgm:pt modelId="{EA4B39B9-80E2-4F9B-AD9A-678686CE741C}">
      <dgm:prSet custT="1"/>
      <dgm:spPr/>
      <dgm:t>
        <a:bodyPr/>
        <a:lstStyle/>
        <a:p>
          <a:pPr rtl="0" latinLnBrk="1"/>
          <a:r>
            <a:rPr lang="ko-KR" sz="800" dirty="0" smtClean="0"/>
            <a:t>업무 간소화 성인화 </a:t>
          </a:r>
          <a:endParaRPr lang="en-US" altLang="ko-KR" sz="800" dirty="0" smtClean="0"/>
        </a:p>
        <a:p>
          <a:pPr rtl="0" latinLnBrk="1"/>
          <a:r>
            <a:rPr lang="en-US" sz="800" dirty="0" smtClean="0"/>
            <a:t>5</a:t>
          </a:r>
          <a:r>
            <a:rPr lang="ko-KR" sz="800" dirty="0" smtClean="0"/>
            <a:t>명 감축 목표 </a:t>
          </a:r>
          <a:endParaRPr lang="ko-KR" sz="800" dirty="0"/>
        </a:p>
      </dgm:t>
    </dgm:pt>
    <dgm:pt modelId="{DFB35211-3E40-44B5-9EEE-DC1F8F840A69}" type="parTrans" cxnId="{F3D79EBD-EFE5-4544-8D84-C81D175F920F}">
      <dgm:prSet/>
      <dgm:spPr/>
      <dgm:t>
        <a:bodyPr/>
        <a:lstStyle/>
        <a:p>
          <a:pPr latinLnBrk="1"/>
          <a:endParaRPr lang="ko-KR" altLang="en-US" sz="800"/>
        </a:p>
      </dgm:t>
    </dgm:pt>
    <dgm:pt modelId="{80F53FF0-9A00-4516-B20C-E1111E7E159D}" type="sibTrans" cxnId="{F3D79EBD-EFE5-4544-8D84-C81D175F920F}">
      <dgm:prSet/>
      <dgm:spPr/>
      <dgm:t>
        <a:bodyPr/>
        <a:lstStyle/>
        <a:p>
          <a:pPr latinLnBrk="1"/>
          <a:endParaRPr lang="ko-KR" altLang="en-US" sz="800"/>
        </a:p>
      </dgm:t>
    </dgm:pt>
    <dgm:pt modelId="{07E2D4A6-2018-4347-91B0-031F1E1BB8BA}" type="pres">
      <dgm:prSet presAssocID="{241CE4EA-7E17-4909-B111-34EA72A567E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D6F5978-6B5C-41FF-AFDB-6084FEAEFC2F}" type="pres">
      <dgm:prSet presAssocID="{738685D0-8A38-4D4F-8B87-CB43C7C7A541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6ED241-A4E0-441D-A707-587FB3E18C27}" type="pres">
      <dgm:prSet presAssocID="{91ADBC8F-FE27-49D9-A38C-951AFD8C02C1}" presName="sibTrans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2733AE3C-F70E-44B4-B408-9E7063146A26}" type="pres">
      <dgm:prSet presAssocID="{91ADBC8F-FE27-49D9-A38C-951AFD8C02C1}" presName="connectorText" presStyleLbl="sibTrans1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5D0BBF00-AD6C-4E1E-BF3D-86B3B8AFC3C3}" type="pres">
      <dgm:prSet presAssocID="{B863E76F-BAE0-453A-8A17-B403680859E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735B3CF-3418-4E02-BD9F-A1636D02C20D}" type="pres">
      <dgm:prSet presAssocID="{1FBE2B20-CAAE-441D-930A-FC5819D00F59}" presName="sibTrans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B4100781-5C3F-4A6F-A61D-28AE17FABBE5}" type="pres">
      <dgm:prSet presAssocID="{1FBE2B20-CAAE-441D-930A-FC5819D00F59}" presName="connectorText" presStyleLbl="sibTrans1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02190B15-937F-4EB7-B93D-53879271B922}" type="pres">
      <dgm:prSet presAssocID="{9A1CE649-925C-4290-B67A-8B2E21CC5AB4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F3FF6CE-1101-4FAD-AD57-1A55E0780503}" type="pres">
      <dgm:prSet presAssocID="{A0C21A1C-75B4-4B21-A4C7-EBF7D5B5C432}" presName="sibTrans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56C2E2A6-812D-44C4-A86D-E9C62313E51B}" type="pres">
      <dgm:prSet presAssocID="{A0C21A1C-75B4-4B21-A4C7-EBF7D5B5C432}" presName="connectorText" presStyleLbl="sibTrans1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BE2B50E2-7AB6-47B4-8D51-702B17E8F0BC}" type="pres">
      <dgm:prSet presAssocID="{FE640480-5F16-4007-9FEE-7C161B28FE5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96439F-CD53-46C2-8810-FE9FF5A702AE}" type="pres">
      <dgm:prSet presAssocID="{484EED84-7B47-4390-99BF-2D5DB7E5EC9D}" presName="sibTrans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C905E11F-0EF2-4E7B-A334-7145B8BA7349}" type="pres">
      <dgm:prSet presAssocID="{484EED84-7B47-4390-99BF-2D5DB7E5EC9D}" presName="connectorText" presStyleLbl="sibTrans1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36ECD82D-78E3-4608-919A-C451EB7FC36C}" type="pres">
      <dgm:prSet presAssocID="{F3F7A99F-82D4-4BA8-97CB-69BC2C2E66C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4352A91-11DD-43D1-9E78-1937E26064B6}" type="pres">
      <dgm:prSet presAssocID="{4AAA650E-F39E-4F3E-A8A6-206E73D0E8C7}" presName="sibTrans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E2F8F7FA-7335-4E77-8DE1-461128B73ABC}" type="pres">
      <dgm:prSet presAssocID="{4AAA650E-F39E-4F3E-A8A6-206E73D0E8C7}" presName="connectorText" presStyleLbl="sibTrans1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67D30A2C-899D-4641-86E1-86E6F6F96D56}" type="pres">
      <dgm:prSet presAssocID="{EA4B39B9-80E2-4F9B-AD9A-678686CE741C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009F8132-4FE4-45DF-BB0D-355139B644B1}" type="presOf" srcId="{A0C21A1C-75B4-4B21-A4C7-EBF7D5B5C432}" destId="{CF3FF6CE-1101-4FAD-AD57-1A55E0780503}" srcOrd="0" destOrd="0" presId="urn:microsoft.com/office/officeart/2005/8/layout/bProcess3"/>
    <dgm:cxn modelId="{D3491A3E-742C-443F-8207-0088813BB283}" type="presOf" srcId="{EA4B39B9-80E2-4F9B-AD9A-678686CE741C}" destId="{67D30A2C-899D-4641-86E1-86E6F6F96D56}" srcOrd="0" destOrd="0" presId="urn:microsoft.com/office/officeart/2005/8/layout/bProcess3"/>
    <dgm:cxn modelId="{5D47F515-9136-4197-B8B7-250B4A09D97B}" type="presOf" srcId="{738685D0-8A38-4D4F-8B87-CB43C7C7A541}" destId="{4D6F5978-6B5C-41FF-AFDB-6084FEAEFC2F}" srcOrd="0" destOrd="0" presId="urn:microsoft.com/office/officeart/2005/8/layout/bProcess3"/>
    <dgm:cxn modelId="{144CA220-764D-4CF3-890D-299D1BE0E531}" srcId="{241CE4EA-7E17-4909-B111-34EA72A567E5}" destId="{F3F7A99F-82D4-4BA8-97CB-69BC2C2E66CE}" srcOrd="4" destOrd="0" parTransId="{6FED40E9-74CE-4085-B767-6FC750C1CFEE}" sibTransId="{4AAA650E-F39E-4F3E-A8A6-206E73D0E8C7}"/>
    <dgm:cxn modelId="{D56003FB-6686-48AE-A25C-4060AC3380BA}" type="presOf" srcId="{4AAA650E-F39E-4F3E-A8A6-206E73D0E8C7}" destId="{E4352A91-11DD-43D1-9E78-1937E26064B6}" srcOrd="0" destOrd="0" presId="urn:microsoft.com/office/officeart/2005/8/layout/bProcess3"/>
    <dgm:cxn modelId="{154C5687-DA51-4DDB-928F-66D4B50F5863}" srcId="{241CE4EA-7E17-4909-B111-34EA72A567E5}" destId="{B863E76F-BAE0-453A-8A17-B403680859E2}" srcOrd="1" destOrd="0" parTransId="{D9D82A6A-5B85-4A74-9E02-94EAC6233E10}" sibTransId="{1FBE2B20-CAAE-441D-930A-FC5819D00F59}"/>
    <dgm:cxn modelId="{C373CB0A-B812-4B76-B7FF-EE4C9A63F5C0}" type="presOf" srcId="{A0C21A1C-75B4-4B21-A4C7-EBF7D5B5C432}" destId="{56C2E2A6-812D-44C4-A86D-E9C62313E51B}" srcOrd="1" destOrd="0" presId="urn:microsoft.com/office/officeart/2005/8/layout/bProcess3"/>
    <dgm:cxn modelId="{5F6829D6-CA30-46B3-A660-D1D48B86BE70}" type="presOf" srcId="{FE640480-5F16-4007-9FEE-7C161B28FE53}" destId="{BE2B50E2-7AB6-47B4-8D51-702B17E8F0BC}" srcOrd="0" destOrd="0" presId="urn:microsoft.com/office/officeart/2005/8/layout/bProcess3"/>
    <dgm:cxn modelId="{B8A6B6B5-B3B6-4F3E-8AA2-9376E37F3523}" type="presOf" srcId="{B863E76F-BAE0-453A-8A17-B403680859E2}" destId="{5D0BBF00-AD6C-4E1E-BF3D-86B3B8AFC3C3}" srcOrd="0" destOrd="0" presId="urn:microsoft.com/office/officeart/2005/8/layout/bProcess3"/>
    <dgm:cxn modelId="{76565B82-3563-4A18-8F5D-B72256B765B8}" type="presOf" srcId="{484EED84-7B47-4390-99BF-2D5DB7E5EC9D}" destId="{C905E11F-0EF2-4E7B-A334-7145B8BA7349}" srcOrd="1" destOrd="0" presId="urn:microsoft.com/office/officeart/2005/8/layout/bProcess3"/>
    <dgm:cxn modelId="{C26A6C0A-AF80-484B-8193-32FC3E07F034}" type="presOf" srcId="{F3F7A99F-82D4-4BA8-97CB-69BC2C2E66CE}" destId="{36ECD82D-78E3-4608-919A-C451EB7FC36C}" srcOrd="0" destOrd="0" presId="urn:microsoft.com/office/officeart/2005/8/layout/bProcess3"/>
    <dgm:cxn modelId="{A2B77565-2828-46A0-A4C1-23F8D9856656}" type="presOf" srcId="{484EED84-7B47-4390-99BF-2D5DB7E5EC9D}" destId="{5696439F-CD53-46C2-8810-FE9FF5A702AE}" srcOrd="0" destOrd="0" presId="urn:microsoft.com/office/officeart/2005/8/layout/bProcess3"/>
    <dgm:cxn modelId="{E6E01829-DC36-4700-A994-20F5D3E3C818}" type="presOf" srcId="{241CE4EA-7E17-4909-B111-34EA72A567E5}" destId="{07E2D4A6-2018-4347-91B0-031F1E1BB8BA}" srcOrd="0" destOrd="0" presId="urn:microsoft.com/office/officeart/2005/8/layout/bProcess3"/>
    <dgm:cxn modelId="{DF3AD473-7602-4078-B84B-FA98C4875928}" type="presOf" srcId="{4AAA650E-F39E-4F3E-A8A6-206E73D0E8C7}" destId="{E2F8F7FA-7335-4E77-8DE1-461128B73ABC}" srcOrd="1" destOrd="0" presId="urn:microsoft.com/office/officeart/2005/8/layout/bProcess3"/>
    <dgm:cxn modelId="{514067B3-F5AF-4C6E-9AB2-9704194E429A}" srcId="{241CE4EA-7E17-4909-B111-34EA72A567E5}" destId="{738685D0-8A38-4D4F-8B87-CB43C7C7A541}" srcOrd="0" destOrd="0" parTransId="{AC66C7AA-F8D3-460B-AD80-003A00A9F4F3}" sibTransId="{91ADBC8F-FE27-49D9-A38C-951AFD8C02C1}"/>
    <dgm:cxn modelId="{B71E1B80-1FCC-4EA2-888A-0DA72A02FE64}" srcId="{241CE4EA-7E17-4909-B111-34EA72A567E5}" destId="{FE640480-5F16-4007-9FEE-7C161B28FE53}" srcOrd="3" destOrd="0" parTransId="{23992850-32EB-43F9-8E34-E09C31BF9606}" sibTransId="{484EED84-7B47-4390-99BF-2D5DB7E5EC9D}"/>
    <dgm:cxn modelId="{F9C49C87-790E-43BC-BAC3-0F70564B0E06}" type="presOf" srcId="{9A1CE649-925C-4290-B67A-8B2E21CC5AB4}" destId="{02190B15-937F-4EB7-B93D-53879271B922}" srcOrd="0" destOrd="0" presId="urn:microsoft.com/office/officeart/2005/8/layout/bProcess3"/>
    <dgm:cxn modelId="{E7FE9D53-92EA-41FC-BC73-88127F82F3F4}" type="presOf" srcId="{91ADBC8F-FE27-49D9-A38C-951AFD8C02C1}" destId="{2733AE3C-F70E-44B4-B408-9E7063146A26}" srcOrd="1" destOrd="0" presId="urn:microsoft.com/office/officeart/2005/8/layout/bProcess3"/>
    <dgm:cxn modelId="{B9752FBD-4A55-4B6B-AB97-8A4D0C1077B0}" type="presOf" srcId="{1FBE2B20-CAAE-441D-930A-FC5819D00F59}" destId="{0735B3CF-3418-4E02-BD9F-A1636D02C20D}" srcOrd="0" destOrd="0" presId="urn:microsoft.com/office/officeart/2005/8/layout/bProcess3"/>
    <dgm:cxn modelId="{5E286A55-3A1C-4D46-9BE5-F7FCB876960F}" type="presOf" srcId="{91ADBC8F-FE27-49D9-A38C-951AFD8C02C1}" destId="{F16ED241-A4E0-441D-A707-587FB3E18C27}" srcOrd="0" destOrd="0" presId="urn:microsoft.com/office/officeart/2005/8/layout/bProcess3"/>
    <dgm:cxn modelId="{EB1D7842-EE06-4A48-938B-D5073093FFAE}" srcId="{241CE4EA-7E17-4909-B111-34EA72A567E5}" destId="{9A1CE649-925C-4290-B67A-8B2E21CC5AB4}" srcOrd="2" destOrd="0" parTransId="{108C4A77-B326-49A9-B585-A8670FCF2556}" sibTransId="{A0C21A1C-75B4-4B21-A4C7-EBF7D5B5C432}"/>
    <dgm:cxn modelId="{F3D79EBD-EFE5-4544-8D84-C81D175F920F}" srcId="{241CE4EA-7E17-4909-B111-34EA72A567E5}" destId="{EA4B39B9-80E2-4F9B-AD9A-678686CE741C}" srcOrd="5" destOrd="0" parTransId="{DFB35211-3E40-44B5-9EEE-DC1F8F840A69}" sibTransId="{80F53FF0-9A00-4516-B20C-E1111E7E159D}"/>
    <dgm:cxn modelId="{7A2FD9A2-B6E7-430B-8992-03CB886C5646}" type="presOf" srcId="{1FBE2B20-CAAE-441D-930A-FC5819D00F59}" destId="{B4100781-5C3F-4A6F-A61D-28AE17FABBE5}" srcOrd="1" destOrd="0" presId="urn:microsoft.com/office/officeart/2005/8/layout/bProcess3"/>
    <dgm:cxn modelId="{EB0845A2-AB55-448E-B617-249480F43AB8}" type="presParOf" srcId="{07E2D4A6-2018-4347-91B0-031F1E1BB8BA}" destId="{4D6F5978-6B5C-41FF-AFDB-6084FEAEFC2F}" srcOrd="0" destOrd="0" presId="urn:microsoft.com/office/officeart/2005/8/layout/bProcess3"/>
    <dgm:cxn modelId="{DA1360A0-2D25-41F1-8BE4-71D3DCC384BC}" type="presParOf" srcId="{07E2D4A6-2018-4347-91B0-031F1E1BB8BA}" destId="{F16ED241-A4E0-441D-A707-587FB3E18C27}" srcOrd="1" destOrd="0" presId="urn:microsoft.com/office/officeart/2005/8/layout/bProcess3"/>
    <dgm:cxn modelId="{5C1F820E-965A-4F4D-B42A-BA6658F9289A}" type="presParOf" srcId="{F16ED241-A4E0-441D-A707-587FB3E18C27}" destId="{2733AE3C-F70E-44B4-B408-9E7063146A26}" srcOrd="0" destOrd="0" presId="urn:microsoft.com/office/officeart/2005/8/layout/bProcess3"/>
    <dgm:cxn modelId="{CFFB064E-E5A0-4206-95C4-C2367B58F452}" type="presParOf" srcId="{07E2D4A6-2018-4347-91B0-031F1E1BB8BA}" destId="{5D0BBF00-AD6C-4E1E-BF3D-86B3B8AFC3C3}" srcOrd="2" destOrd="0" presId="urn:microsoft.com/office/officeart/2005/8/layout/bProcess3"/>
    <dgm:cxn modelId="{2619CD55-783B-45A8-BE00-EE64E7B9F59C}" type="presParOf" srcId="{07E2D4A6-2018-4347-91B0-031F1E1BB8BA}" destId="{0735B3CF-3418-4E02-BD9F-A1636D02C20D}" srcOrd="3" destOrd="0" presId="urn:microsoft.com/office/officeart/2005/8/layout/bProcess3"/>
    <dgm:cxn modelId="{1745D8A8-8CEE-45D5-964C-D0951234A11B}" type="presParOf" srcId="{0735B3CF-3418-4E02-BD9F-A1636D02C20D}" destId="{B4100781-5C3F-4A6F-A61D-28AE17FABBE5}" srcOrd="0" destOrd="0" presId="urn:microsoft.com/office/officeart/2005/8/layout/bProcess3"/>
    <dgm:cxn modelId="{ABCC7963-B5CB-4948-854D-25E0AC073729}" type="presParOf" srcId="{07E2D4A6-2018-4347-91B0-031F1E1BB8BA}" destId="{02190B15-937F-4EB7-B93D-53879271B922}" srcOrd="4" destOrd="0" presId="urn:microsoft.com/office/officeart/2005/8/layout/bProcess3"/>
    <dgm:cxn modelId="{E72D245A-DCA7-4154-AD64-FC92B637D927}" type="presParOf" srcId="{07E2D4A6-2018-4347-91B0-031F1E1BB8BA}" destId="{CF3FF6CE-1101-4FAD-AD57-1A55E0780503}" srcOrd="5" destOrd="0" presId="urn:microsoft.com/office/officeart/2005/8/layout/bProcess3"/>
    <dgm:cxn modelId="{4DCBCD4F-658A-43B1-B3D8-6A780C2ABB6F}" type="presParOf" srcId="{CF3FF6CE-1101-4FAD-AD57-1A55E0780503}" destId="{56C2E2A6-812D-44C4-A86D-E9C62313E51B}" srcOrd="0" destOrd="0" presId="urn:microsoft.com/office/officeart/2005/8/layout/bProcess3"/>
    <dgm:cxn modelId="{15D271D1-0AD6-428D-9F10-2BFE39CF7F95}" type="presParOf" srcId="{07E2D4A6-2018-4347-91B0-031F1E1BB8BA}" destId="{BE2B50E2-7AB6-47B4-8D51-702B17E8F0BC}" srcOrd="6" destOrd="0" presId="urn:microsoft.com/office/officeart/2005/8/layout/bProcess3"/>
    <dgm:cxn modelId="{EBE92C2F-566C-4AD7-8D86-6EEF681633C9}" type="presParOf" srcId="{07E2D4A6-2018-4347-91B0-031F1E1BB8BA}" destId="{5696439F-CD53-46C2-8810-FE9FF5A702AE}" srcOrd="7" destOrd="0" presId="urn:microsoft.com/office/officeart/2005/8/layout/bProcess3"/>
    <dgm:cxn modelId="{B14040AD-C2AB-461B-94B9-83B07EF37AAE}" type="presParOf" srcId="{5696439F-CD53-46C2-8810-FE9FF5A702AE}" destId="{C905E11F-0EF2-4E7B-A334-7145B8BA7349}" srcOrd="0" destOrd="0" presId="urn:microsoft.com/office/officeart/2005/8/layout/bProcess3"/>
    <dgm:cxn modelId="{BD7FB2D7-A3FC-4366-A849-FA1C2EA6194D}" type="presParOf" srcId="{07E2D4A6-2018-4347-91B0-031F1E1BB8BA}" destId="{36ECD82D-78E3-4608-919A-C451EB7FC36C}" srcOrd="8" destOrd="0" presId="urn:microsoft.com/office/officeart/2005/8/layout/bProcess3"/>
    <dgm:cxn modelId="{35EE071B-158F-4AEF-9C6B-4D1BECBBA025}" type="presParOf" srcId="{07E2D4A6-2018-4347-91B0-031F1E1BB8BA}" destId="{E4352A91-11DD-43D1-9E78-1937E26064B6}" srcOrd="9" destOrd="0" presId="urn:microsoft.com/office/officeart/2005/8/layout/bProcess3"/>
    <dgm:cxn modelId="{30077911-D2B9-40D8-98D2-8B58EB81BC73}" type="presParOf" srcId="{E4352A91-11DD-43D1-9E78-1937E26064B6}" destId="{E2F8F7FA-7335-4E77-8DE1-461128B73ABC}" srcOrd="0" destOrd="0" presId="urn:microsoft.com/office/officeart/2005/8/layout/bProcess3"/>
    <dgm:cxn modelId="{2977E00D-32C5-4707-9821-5156BD1D579D}" type="presParOf" srcId="{07E2D4A6-2018-4347-91B0-031F1E1BB8BA}" destId="{67D30A2C-899D-4641-86E1-86E6F6F96D56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0.61077</cdr:x>
      <cdr:y>0.03976</cdr:y>
    </cdr:from>
    <cdr:to>
      <cdr:x>0.74421</cdr:x>
      <cdr:y>0.18376</cdr:y>
    </cdr:to>
    <cdr:sp macro="" textlink="">
      <cdr:nvSpPr>
        <cdr:cNvPr id="2" name="Freeform 27"/>
        <cdr:cNvSpPr>
          <a:spLocks xmlns:a="http://schemas.openxmlformats.org/drawingml/2006/main"/>
        </cdr:cNvSpPr>
      </cdr:nvSpPr>
      <cdr:spPr bwMode="auto">
        <a:xfrm xmlns:a="http://schemas.openxmlformats.org/drawingml/2006/main" rot="10030329" flipH="1" flipV="1">
          <a:off x="2437556" y="73099"/>
          <a:ext cx="532582" cy="264714"/>
        </a:xfrm>
        <a:custGeom xmlns:a="http://schemas.openxmlformats.org/drawingml/2006/main">
          <a:avLst/>
          <a:gdLst>
            <a:gd name="T0" fmla="*/ 0 w 2662"/>
            <a:gd name="T1" fmla="*/ 0 h 1339"/>
            <a:gd name="T2" fmla="*/ 0 w 2662"/>
            <a:gd name="T3" fmla="*/ 0 h 1339"/>
            <a:gd name="T4" fmla="*/ 0 w 2662"/>
            <a:gd name="T5" fmla="*/ 0 h 1339"/>
            <a:gd name="T6" fmla="*/ 0 w 2662"/>
            <a:gd name="T7" fmla="*/ 0 h 1339"/>
            <a:gd name="T8" fmla="*/ 0 w 2662"/>
            <a:gd name="T9" fmla="*/ 0 h 1339"/>
            <a:gd name="T10" fmla="*/ 0 w 2662"/>
            <a:gd name="T11" fmla="*/ 0 h 1339"/>
            <a:gd name="T12" fmla="*/ 0 w 2662"/>
            <a:gd name="T13" fmla="*/ 0 h 1339"/>
            <a:gd name="T14" fmla="*/ 0 w 2662"/>
            <a:gd name="T15" fmla="*/ 0 h 1339"/>
            <a:gd name="T16" fmla="*/ 0 w 2662"/>
            <a:gd name="T17" fmla="*/ 0 h 1339"/>
            <a:gd name="T18" fmla="*/ 0 w 2662"/>
            <a:gd name="T19" fmla="*/ 0 h 1339"/>
            <a:gd name="T20" fmla="*/ 0 w 2662"/>
            <a:gd name="T21" fmla="*/ 0 h 1339"/>
            <a:gd name="T22" fmla="*/ 0 w 2662"/>
            <a:gd name="T23" fmla="*/ 0 h 1339"/>
            <a:gd name="T24" fmla="*/ 0 w 2662"/>
            <a:gd name="T25" fmla="*/ 0 h 1339"/>
            <a:gd name="T26" fmla="*/ 0 w 2662"/>
            <a:gd name="T27" fmla="*/ 0 h 1339"/>
            <a:gd name="T28" fmla="*/ 0 w 2662"/>
            <a:gd name="T29" fmla="*/ 0 h 1339"/>
            <a:gd name="T30" fmla="*/ 0 w 2662"/>
            <a:gd name="T31" fmla="*/ 0 h 1339"/>
            <a:gd name="T32" fmla="*/ 0 w 2662"/>
            <a:gd name="T33" fmla="*/ 0 h 1339"/>
            <a:gd name="T34" fmla="*/ 0 w 2662"/>
            <a:gd name="T35" fmla="*/ 0 h 1339"/>
            <a:gd name="T36" fmla="*/ 0 w 2662"/>
            <a:gd name="T37" fmla="*/ 0 h 1339"/>
            <a:gd name="T38" fmla="*/ 0 w 2662"/>
            <a:gd name="T39" fmla="*/ 0 h 1339"/>
            <a:gd name="T40" fmla="*/ 0 w 2662"/>
            <a:gd name="T41" fmla="*/ 0 h 1339"/>
            <a:gd name="T42" fmla="*/ 0 w 2662"/>
            <a:gd name="T43" fmla="*/ 0 h 1339"/>
            <a:gd name="T44" fmla="*/ 0 w 2662"/>
            <a:gd name="T45" fmla="*/ 0 h 1339"/>
            <a:gd name="T46" fmla="*/ 0 w 2662"/>
            <a:gd name="T47" fmla="*/ 0 h 1339"/>
            <a:gd name="T48" fmla="*/ 0 w 2662"/>
            <a:gd name="T49" fmla="*/ 0 h 1339"/>
            <a:gd name="T50" fmla="*/ 0 w 2662"/>
            <a:gd name="T51" fmla="*/ 0 h 1339"/>
            <a:gd name="T52" fmla="*/ 0 w 2662"/>
            <a:gd name="T53" fmla="*/ 0 h 1339"/>
            <a:gd name="T54" fmla="*/ 0 w 2662"/>
            <a:gd name="T55" fmla="*/ 0 h 1339"/>
            <a:gd name="T56" fmla="*/ 0 w 2662"/>
            <a:gd name="T57" fmla="*/ 0 h 1339"/>
            <a:gd name="T58" fmla="*/ 0 w 2662"/>
            <a:gd name="T59" fmla="*/ 0 h 1339"/>
            <a:gd name="T60" fmla="*/ 0 w 2662"/>
            <a:gd name="T61" fmla="*/ 0 h 1339"/>
            <a:gd name="T62" fmla="*/ 0 w 2662"/>
            <a:gd name="T63" fmla="*/ 0 h 1339"/>
            <a:gd name="T64" fmla="*/ 0 w 2662"/>
            <a:gd name="T65" fmla="*/ 0 h 1339"/>
            <a:gd name="T66" fmla="*/ 0 w 2662"/>
            <a:gd name="T67" fmla="*/ 0 h 1339"/>
            <a:gd name="T68" fmla="*/ 0 w 2662"/>
            <a:gd name="T69" fmla="*/ 0 h 1339"/>
            <a:gd name="T70" fmla="*/ 0 w 2662"/>
            <a:gd name="T71" fmla="*/ 0 h 1339"/>
            <a:gd name="T72" fmla="*/ 0 w 2662"/>
            <a:gd name="T73" fmla="*/ 0 h 1339"/>
            <a:gd name="T74" fmla="*/ 0 w 2662"/>
            <a:gd name="T75" fmla="*/ 0 h 1339"/>
            <a:gd name="T76" fmla="*/ 0 w 2662"/>
            <a:gd name="T77" fmla="*/ 0 h 1339"/>
            <a:gd name="T78" fmla="*/ 0 w 2662"/>
            <a:gd name="T79" fmla="*/ 0 h 1339"/>
            <a:gd name="T80" fmla="*/ 0 w 2662"/>
            <a:gd name="T81" fmla="*/ 0 h 1339"/>
            <a:gd name="T82" fmla="*/ 0 w 2662"/>
            <a:gd name="T83" fmla="*/ 0 h 1339"/>
            <a:gd name="T84" fmla="*/ 0 w 2662"/>
            <a:gd name="T85" fmla="*/ 0 h 1339"/>
            <a:gd name="T86" fmla="*/ 0 w 2662"/>
            <a:gd name="T87" fmla="*/ 0 h 1339"/>
            <a:gd name="T88" fmla="*/ 0 w 2662"/>
            <a:gd name="T89" fmla="*/ 0 h 1339"/>
            <a:gd name="T90" fmla="*/ 0 w 2662"/>
            <a:gd name="T91" fmla="*/ 0 h 1339"/>
            <a:gd name="T92" fmla="*/ 0 w 2662"/>
            <a:gd name="T93" fmla="*/ 0 h 1339"/>
            <a:gd name="T94" fmla="*/ 0 w 2662"/>
            <a:gd name="T95" fmla="*/ 0 h 1339"/>
            <a:gd name="T96" fmla="*/ 0 w 2662"/>
            <a:gd name="T97" fmla="*/ 0 h 1339"/>
            <a:gd name="T98" fmla="*/ 0 w 2662"/>
            <a:gd name="T99" fmla="*/ 0 h 1339"/>
            <a:gd name="T100" fmla="*/ 0 60000 65536"/>
            <a:gd name="T101" fmla="*/ 0 60000 65536"/>
            <a:gd name="T102" fmla="*/ 0 60000 65536"/>
            <a:gd name="T103" fmla="*/ 0 60000 65536"/>
            <a:gd name="T104" fmla="*/ 0 60000 65536"/>
            <a:gd name="T105" fmla="*/ 0 60000 65536"/>
            <a:gd name="T106" fmla="*/ 0 60000 65536"/>
            <a:gd name="T107" fmla="*/ 0 60000 65536"/>
            <a:gd name="T108" fmla="*/ 0 60000 65536"/>
            <a:gd name="T109" fmla="*/ 0 60000 65536"/>
            <a:gd name="T110" fmla="*/ 0 60000 65536"/>
            <a:gd name="T111" fmla="*/ 0 60000 65536"/>
            <a:gd name="T112" fmla="*/ 0 60000 65536"/>
            <a:gd name="T113" fmla="*/ 0 60000 65536"/>
            <a:gd name="T114" fmla="*/ 0 60000 65536"/>
            <a:gd name="T115" fmla="*/ 0 60000 65536"/>
            <a:gd name="T116" fmla="*/ 0 60000 65536"/>
            <a:gd name="T117" fmla="*/ 0 60000 65536"/>
            <a:gd name="T118" fmla="*/ 0 60000 65536"/>
            <a:gd name="T119" fmla="*/ 0 60000 65536"/>
            <a:gd name="T120" fmla="*/ 0 60000 65536"/>
            <a:gd name="T121" fmla="*/ 0 60000 65536"/>
            <a:gd name="T122" fmla="*/ 0 60000 65536"/>
            <a:gd name="T123" fmla="*/ 0 60000 65536"/>
            <a:gd name="T124" fmla="*/ 0 60000 65536"/>
            <a:gd name="T125" fmla="*/ 0 60000 65536"/>
            <a:gd name="T126" fmla="*/ 0 60000 65536"/>
            <a:gd name="T127" fmla="*/ 0 60000 65536"/>
            <a:gd name="T128" fmla="*/ 0 60000 65536"/>
            <a:gd name="T129" fmla="*/ 0 60000 65536"/>
            <a:gd name="T130" fmla="*/ 0 60000 65536"/>
            <a:gd name="T131" fmla="*/ 0 60000 65536"/>
            <a:gd name="T132" fmla="*/ 0 60000 65536"/>
            <a:gd name="T133" fmla="*/ 0 60000 65536"/>
            <a:gd name="T134" fmla="*/ 0 60000 65536"/>
            <a:gd name="T135" fmla="*/ 0 60000 65536"/>
            <a:gd name="T136" fmla="*/ 0 60000 65536"/>
            <a:gd name="T137" fmla="*/ 0 60000 65536"/>
            <a:gd name="T138" fmla="*/ 0 60000 65536"/>
            <a:gd name="T139" fmla="*/ 0 60000 65536"/>
            <a:gd name="T140" fmla="*/ 0 60000 65536"/>
            <a:gd name="T141" fmla="*/ 0 60000 65536"/>
            <a:gd name="T142" fmla="*/ 0 60000 65536"/>
            <a:gd name="T143" fmla="*/ 0 60000 65536"/>
            <a:gd name="T144" fmla="*/ 0 60000 65536"/>
            <a:gd name="T145" fmla="*/ 0 60000 65536"/>
            <a:gd name="T146" fmla="*/ 0 60000 65536"/>
            <a:gd name="T147" fmla="*/ 0 60000 65536"/>
            <a:gd name="T148" fmla="*/ 0 60000 65536"/>
            <a:gd name="T149" fmla="*/ 0 60000 65536"/>
            <a:gd name="T150" fmla="*/ 0 w 2662"/>
            <a:gd name="T151" fmla="*/ 0 h 1339"/>
            <a:gd name="T152" fmla="*/ 2662 w 2662"/>
            <a:gd name="T153" fmla="*/ 1339 h 1339"/>
          </a:gdLst>
          <a:ahLst/>
          <a:cxnLst>
            <a:cxn ang="T100">
              <a:pos x="T0" y="T1"/>
            </a:cxn>
            <a:cxn ang="T101">
              <a:pos x="T2" y="T3"/>
            </a:cxn>
            <a:cxn ang="T102">
              <a:pos x="T4" y="T5"/>
            </a:cxn>
            <a:cxn ang="T103">
              <a:pos x="T6" y="T7"/>
            </a:cxn>
            <a:cxn ang="T104">
              <a:pos x="T8" y="T9"/>
            </a:cxn>
            <a:cxn ang="T105">
              <a:pos x="T10" y="T11"/>
            </a:cxn>
            <a:cxn ang="T106">
              <a:pos x="T12" y="T13"/>
            </a:cxn>
            <a:cxn ang="T107">
              <a:pos x="T14" y="T15"/>
            </a:cxn>
            <a:cxn ang="T108">
              <a:pos x="T16" y="T17"/>
            </a:cxn>
            <a:cxn ang="T109">
              <a:pos x="T18" y="T19"/>
            </a:cxn>
            <a:cxn ang="T110">
              <a:pos x="T20" y="T21"/>
            </a:cxn>
            <a:cxn ang="T111">
              <a:pos x="T22" y="T23"/>
            </a:cxn>
            <a:cxn ang="T112">
              <a:pos x="T24" y="T25"/>
            </a:cxn>
            <a:cxn ang="T113">
              <a:pos x="T26" y="T27"/>
            </a:cxn>
            <a:cxn ang="T114">
              <a:pos x="T28" y="T29"/>
            </a:cxn>
            <a:cxn ang="T115">
              <a:pos x="T30" y="T31"/>
            </a:cxn>
            <a:cxn ang="T116">
              <a:pos x="T32" y="T33"/>
            </a:cxn>
            <a:cxn ang="T117">
              <a:pos x="T34" y="T35"/>
            </a:cxn>
            <a:cxn ang="T118">
              <a:pos x="T36" y="T37"/>
            </a:cxn>
            <a:cxn ang="T119">
              <a:pos x="T38" y="T39"/>
            </a:cxn>
            <a:cxn ang="T120">
              <a:pos x="T40" y="T41"/>
            </a:cxn>
            <a:cxn ang="T121">
              <a:pos x="T42" y="T43"/>
            </a:cxn>
            <a:cxn ang="T122">
              <a:pos x="T44" y="T45"/>
            </a:cxn>
            <a:cxn ang="T123">
              <a:pos x="T46" y="T47"/>
            </a:cxn>
            <a:cxn ang="T124">
              <a:pos x="T48" y="T49"/>
            </a:cxn>
            <a:cxn ang="T125">
              <a:pos x="T50" y="T51"/>
            </a:cxn>
            <a:cxn ang="T126">
              <a:pos x="T52" y="T53"/>
            </a:cxn>
            <a:cxn ang="T127">
              <a:pos x="T54" y="T55"/>
            </a:cxn>
            <a:cxn ang="T128">
              <a:pos x="T56" y="T57"/>
            </a:cxn>
            <a:cxn ang="T129">
              <a:pos x="T58" y="T59"/>
            </a:cxn>
            <a:cxn ang="T130">
              <a:pos x="T60" y="T61"/>
            </a:cxn>
            <a:cxn ang="T131">
              <a:pos x="T62" y="T63"/>
            </a:cxn>
            <a:cxn ang="T132">
              <a:pos x="T64" y="T65"/>
            </a:cxn>
            <a:cxn ang="T133">
              <a:pos x="T66" y="T67"/>
            </a:cxn>
            <a:cxn ang="T134">
              <a:pos x="T68" y="T69"/>
            </a:cxn>
            <a:cxn ang="T135">
              <a:pos x="T70" y="T71"/>
            </a:cxn>
            <a:cxn ang="T136">
              <a:pos x="T72" y="T73"/>
            </a:cxn>
            <a:cxn ang="T137">
              <a:pos x="T74" y="T75"/>
            </a:cxn>
            <a:cxn ang="T138">
              <a:pos x="T76" y="T77"/>
            </a:cxn>
            <a:cxn ang="T139">
              <a:pos x="T78" y="T79"/>
            </a:cxn>
            <a:cxn ang="T140">
              <a:pos x="T80" y="T81"/>
            </a:cxn>
            <a:cxn ang="T141">
              <a:pos x="T82" y="T83"/>
            </a:cxn>
            <a:cxn ang="T142">
              <a:pos x="T84" y="T85"/>
            </a:cxn>
            <a:cxn ang="T143">
              <a:pos x="T86" y="T87"/>
            </a:cxn>
            <a:cxn ang="T144">
              <a:pos x="T88" y="T89"/>
            </a:cxn>
            <a:cxn ang="T145">
              <a:pos x="T90" y="T91"/>
            </a:cxn>
            <a:cxn ang="T146">
              <a:pos x="T92" y="T93"/>
            </a:cxn>
            <a:cxn ang="T147">
              <a:pos x="T94" y="T95"/>
            </a:cxn>
            <a:cxn ang="T148">
              <a:pos x="T96" y="T97"/>
            </a:cxn>
            <a:cxn ang="T149">
              <a:pos x="T98" y="T99"/>
            </a:cxn>
          </a:cxnLst>
          <a:rect l="T150" t="T151" r="T152" b="T153"/>
          <a:pathLst>
            <a:path w="2662" h="1339">
              <a:moveTo>
                <a:pt x="0" y="1339"/>
              </a:moveTo>
              <a:lnTo>
                <a:pt x="1" y="1337"/>
              </a:lnTo>
              <a:lnTo>
                <a:pt x="1" y="1332"/>
              </a:lnTo>
              <a:lnTo>
                <a:pt x="5" y="1324"/>
              </a:lnTo>
              <a:lnTo>
                <a:pt x="8" y="1314"/>
              </a:lnTo>
              <a:lnTo>
                <a:pt x="14" y="1301"/>
              </a:lnTo>
              <a:lnTo>
                <a:pt x="20" y="1286"/>
              </a:lnTo>
              <a:lnTo>
                <a:pt x="27" y="1268"/>
              </a:lnTo>
              <a:lnTo>
                <a:pt x="36" y="1249"/>
              </a:lnTo>
              <a:lnTo>
                <a:pt x="46" y="1227"/>
              </a:lnTo>
              <a:lnTo>
                <a:pt x="59" y="1204"/>
              </a:lnTo>
              <a:lnTo>
                <a:pt x="73" y="1181"/>
              </a:lnTo>
              <a:lnTo>
                <a:pt x="87" y="1155"/>
              </a:lnTo>
              <a:lnTo>
                <a:pt x="105" y="1128"/>
              </a:lnTo>
              <a:lnTo>
                <a:pt x="123" y="1101"/>
              </a:lnTo>
              <a:lnTo>
                <a:pt x="143" y="1072"/>
              </a:lnTo>
              <a:lnTo>
                <a:pt x="166" y="1043"/>
              </a:lnTo>
              <a:lnTo>
                <a:pt x="190" y="1014"/>
              </a:lnTo>
              <a:lnTo>
                <a:pt x="217" y="984"/>
              </a:lnTo>
              <a:lnTo>
                <a:pt x="246" y="955"/>
              </a:lnTo>
              <a:lnTo>
                <a:pt x="276" y="926"/>
              </a:lnTo>
              <a:lnTo>
                <a:pt x="309" y="898"/>
              </a:lnTo>
              <a:lnTo>
                <a:pt x="344" y="869"/>
              </a:lnTo>
              <a:lnTo>
                <a:pt x="381" y="841"/>
              </a:lnTo>
              <a:lnTo>
                <a:pt x="422" y="814"/>
              </a:lnTo>
              <a:lnTo>
                <a:pt x="464" y="789"/>
              </a:lnTo>
              <a:lnTo>
                <a:pt x="509" y="765"/>
              </a:lnTo>
              <a:lnTo>
                <a:pt x="557" y="741"/>
              </a:lnTo>
              <a:lnTo>
                <a:pt x="608" y="721"/>
              </a:lnTo>
              <a:lnTo>
                <a:pt x="661" y="702"/>
              </a:lnTo>
              <a:lnTo>
                <a:pt x="717" y="684"/>
              </a:lnTo>
              <a:lnTo>
                <a:pt x="776" y="669"/>
              </a:lnTo>
              <a:lnTo>
                <a:pt x="838" y="655"/>
              </a:lnTo>
              <a:lnTo>
                <a:pt x="900" y="645"/>
              </a:lnTo>
              <a:lnTo>
                <a:pt x="961" y="636"/>
              </a:lnTo>
              <a:lnTo>
                <a:pt x="1021" y="630"/>
              </a:lnTo>
              <a:lnTo>
                <a:pt x="1079" y="626"/>
              </a:lnTo>
              <a:lnTo>
                <a:pt x="1135" y="624"/>
              </a:lnTo>
              <a:lnTo>
                <a:pt x="1189" y="623"/>
              </a:lnTo>
              <a:lnTo>
                <a:pt x="1242" y="622"/>
              </a:lnTo>
              <a:lnTo>
                <a:pt x="1293" y="624"/>
              </a:lnTo>
              <a:lnTo>
                <a:pt x="1343" y="629"/>
              </a:lnTo>
              <a:lnTo>
                <a:pt x="1390" y="632"/>
              </a:lnTo>
              <a:lnTo>
                <a:pt x="1435" y="638"/>
              </a:lnTo>
              <a:lnTo>
                <a:pt x="1479" y="645"/>
              </a:lnTo>
              <a:lnTo>
                <a:pt x="1521" y="653"/>
              </a:lnTo>
              <a:lnTo>
                <a:pt x="1562" y="661"/>
              </a:lnTo>
              <a:lnTo>
                <a:pt x="1599" y="669"/>
              </a:lnTo>
              <a:lnTo>
                <a:pt x="1636" y="679"/>
              </a:lnTo>
              <a:lnTo>
                <a:pt x="1670" y="689"/>
              </a:lnTo>
              <a:lnTo>
                <a:pt x="1702" y="699"/>
              </a:lnTo>
              <a:lnTo>
                <a:pt x="1732" y="709"/>
              </a:lnTo>
              <a:lnTo>
                <a:pt x="1760" y="719"/>
              </a:lnTo>
              <a:lnTo>
                <a:pt x="1786" y="730"/>
              </a:lnTo>
              <a:lnTo>
                <a:pt x="1809" y="740"/>
              </a:lnTo>
              <a:lnTo>
                <a:pt x="1831" y="750"/>
              </a:lnTo>
              <a:lnTo>
                <a:pt x="1851" y="760"/>
              </a:lnTo>
              <a:lnTo>
                <a:pt x="1869" y="768"/>
              </a:lnTo>
              <a:lnTo>
                <a:pt x="1883" y="776"/>
              </a:lnTo>
              <a:lnTo>
                <a:pt x="1896" y="784"/>
              </a:lnTo>
              <a:lnTo>
                <a:pt x="1907" y="791"/>
              </a:lnTo>
              <a:lnTo>
                <a:pt x="1914" y="796"/>
              </a:lnTo>
              <a:lnTo>
                <a:pt x="1920" y="801"/>
              </a:lnTo>
              <a:lnTo>
                <a:pt x="1923" y="804"/>
              </a:lnTo>
              <a:lnTo>
                <a:pt x="1924" y="806"/>
              </a:lnTo>
              <a:lnTo>
                <a:pt x="1882" y="960"/>
              </a:lnTo>
              <a:lnTo>
                <a:pt x="2662" y="720"/>
              </a:lnTo>
              <a:lnTo>
                <a:pt x="2182" y="0"/>
              </a:lnTo>
              <a:lnTo>
                <a:pt x="2137" y="196"/>
              </a:lnTo>
              <a:lnTo>
                <a:pt x="2131" y="195"/>
              </a:lnTo>
              <a:lnTo>
                <a:pt x="2116" y="193"/>
              </a:lnTo>
              <a:lnTo>
                <a:pt x="2091" y="189"/>
              </a:lnTo>
              <a:lnTo>
                <a:pt x="2057" y="184"/>
              </a:lnTo>
              <a:lnTo>
                <a:pt x="2016" y="180"/>
              </a:lnTo>
              <a:lnTo>
                <a:pt x="1966" y="176"/>
              </a:lnTo>
              <a:lnTo>
                <a:pt x="1909" y="172"/>
              </a:lnTo>
              <a:lnTo>
                <a:pt x="1846" y="169"/>
              </a:lnTo>
              <a:lnTo>
                <a:pt x="1777" y="168"/>
              </a:lnTo>
              <a:lnTo>
                <a:pt x="1703" y="166"/>
              </a:lnTo>
              <a:lnTo>
                <a:pt x="1624" y="169"/>
              </a:lnTo>
              <a:lnTo>
                <a:pt x="1542" y="172"/>
              </a:lnTo>
              <a:lnTo>
                <a:pt x="1456" y="180"/>
              </a:lnTo>
              <a:lnTo>
                <a:pt x="1368" y="189"/>
              </a:lnTo>
              <a:lnTo>
                <a:pt x="1277" y="202"/>
              </a:lnTo>
              <a:lnTo>
                <a:pt x="1184" y="220"/>
              </a:lnTo>
              <a:lnTo>
                <a:pt x="1092" y="241"/>
              </a:lnTo>
              <a:lnTo>
                <a:pt x="997" y="268"/>
              </a:lnTo>
              <a:lnTo>
                <a:pt x="904" y="299"/>
              </a:lnTo>
              <a:lnTo>
                <a:pt x="812" y="335"/>
              </a:lnTo>
              <a:lnTo>
                <a:pt x="721" y="377"/>
              </a:lnTo>
              <a:lnTo>
                <a:pt x="631" y="426"/>
              </a:lnTo>
              <a:lnTo>
                <a:pt x="546" y="482"/>
              </a:lnTo>
              <a:lnTo>
                <a:pt x="464" y="544"/>
              </a:lnTo>
              <a:lnTo>
                <a:pt x="386" y="614"/>
              </a:lnTo>
              <a:lnTo>
                <a:pt x="311" y="691"/>
              </a:lnTo>
              <a:lnTo>
                <a:pt x="242" y="776"/>
              </a:lnTo>
              <a:lnTo>
                <a:pt x="180" y="871"/>
              </a:lnTo>
              <a:lnTo>
                <a:pt x="124" y="973"/>
              </a:lnTo>
              <a:lnTo>
                <a:pt x="74" y="1085"/>
              </a:lnTo>
              <a:lnTo>
                <a:pt x="33" y="1206"/>
              </a:lnTo>
              <a:lnTo>
                <a:pt x="0" y="1339"/>
              </a:lnTo>
              <a:close/>
            </a:path>
          </a:pathLst>
        </a:custGeom>
        <a:gradFill xmlns:a="http://schemas.openxmlformats.org/drawingml/2006/main" rotWithShape="1">
          <a:gsLst>
            <a:gs pos="0">
              <a:schemeClr val="accent5">
                <a:lumMod val="75000"/>
              </a:schemeClr>
            </a:gs>
            <a:gs pos="100000">
              <a:srgbClr val="FF6600"/>
            </a:gs>
          </a:gsLst>
          <a:lin ang="0" scaled="1"/>
        </a:gradFill>
        <a:ln xmlns:a="http://schemas.openxmlformats.org/drawingml/2006/main" w="9525">
          <a:noFill/>
          <a:round/>
          <a:headEnd/>
          <a:tailEnd/>
        </a:ln>
        <a:effectLst xmlns:a="http://schemas.openxmlformats.org/drawingml/2006/main">
          <a:prstShdw prst="shdw17" dist="17961" dir="2700000">
            <a:srgbClr val="993D00"/>
          </a:prstShdw>
        </a:effectLst>
      </cdr:spPr>
      <cdr:txBody>
        <a:bodyPr xmlns:a="http://schemas.openxmlformats.org/drawingml/2006/main" wrap="square"/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ko-KR" altLang="en-US" sz="901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628" y="3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r">
              <a:defRPr sz="1200"/>
            </a:lvl1pPr>
          </a:lstStyle>
          <a:p>
            <a:fld id="{424EAA2E-A0A8-4D9B-B92F-D2F4DABAF869}" type="datetimeFigureOut">
              <a:rPr lang="ko-KR" altLang="en-US" smtClean="0"/>
              <a:pPr/>
              <a:t>2023-12-11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5462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628" y="9375462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r">
              <a:defRPr sz="1200"/>
            </a:lvl1pPr>
          </a:lstStyle>
          <a:p>
            <a:fld id="{CA7B30FA-47EE-42D6-9DDE-EDC0A16F0B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077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9" y="0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r">
              <a:defRPr sz="1200"/>
            </a:lvl1pPr>
          </a:lstStyle>
          <a:p>
            <a:fld id="{27CF92BE-42F8-4AED-893C-03FE41459FBC}" type="datetimeFigureOut">
              <a:rPr lang="ko-KR" altLang="en-US" smtClean="0"/>
              <a:pPr/>
              <a:t>2023-12-11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5075"/>
            <a:ext cx="4433887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74" tIns="45386" rIns="90774" bIns="4538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9692"/>
            <a:ext cx="5388610" cy="3886111"/>
          </a:xfrm>
          <a:prstGeom prst="rect">
            <a:avLst/>
          </a:prstGeom>
        </p:spPr>
        <p:txBody>
          <a:bodyPr vert="horz" lIns="90774" tIns="45386" rIns="90774" bIns="45386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374306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9" y="9374306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r">
              <a:defRPr sz="1200"/>
            </a:lvl1pPr>
          </a:lstStyle>
          <a:p>
            <a:fld id="{0C5F46D7-0E81-4DFB-82D4-5DDA86B781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72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E167-85D7-4EF2-90E6-B5F2DD95C5B7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8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704409" y="6603736"/>
            <a:ext cx="1056700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89D77-86BD-4D9B-BD3B-F3C8439689DF}" type="datetimeFigureOut">
              <a:rPr lang="ko-KR" altLang="en-US" smtClean="0"/>
              <a:pPr/>
              <a:t>2023-12-11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40715-F262-4C07-B7D7-E5FF2D3E59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slide" Target="slide68.xml"/><Relationship Id="rId7" Type="http://schemas.openxmlformats.org/officeDocument/2006/relationships/slide" Target="slide44.xml"/><Relationship Id="rId2" Type="http://schemas.openxmlformats.org/officeDocument/2006/relationships/slide" Target="slide6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8.xml"/><Relationship Id="rId5" Type="http://schemas.openxmlformats.org/officeDocument/2006/relationships/slide" Target="slide46.xml"/><Relationship Id="rId4" Type="http://schemas.openxmlformats.org/officeDocument/2006/relationships/slide" Target="slide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4.png"/><Relationship Id="rId7" Type="http://schemas.openxmlformats.org/officeDocument/2006/relationships/slide" Target="slide38.xml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slide" Target="slide37.xml"/><Relationship Id="rId16" Type="http://schemas.openxmlformats.org/officeDocument/2006/relationships/image" Target="../media/image33.png"/><Relationship Id="rId20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0.xml"/><Relationship Id="rId11" Type="http://schemas.openxmlformats.org/officeDocument/2006/relationships/image" Target="../media/image28.png"/><Relationship Id="rId5" Type="http://schemas.openxmlformats.org/officeDocument/2006/relationships/slide" Target="slide39.xml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slide" Target="slide41.xml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slide" Target="slide54.xml"/><Relationship Id="rId7" Type="http://schemas.openxmlformats.org/officeDocument/2006/relationships/slide" Target="slide6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11" Type="http://schemas.openxmlformats.org/officeDocument/2006/relationships/image" Target="../media/image37.png"/><Relationship Id="rId5" Type="http://schemas.openxmlformats.org/officeDocument/2006/relationships/slide" Target="slide56.xml"/><Relationship Id="rId10" Type="http://schemas.openxmlformats.org/officeDocument/2006/relationships/slide" Target="slide64.xml"/><Relationship Id="rId4" Type="http://schemas.openxmlformats.org/officeDocument/2006/relationships/slide" Target="slide58.xml"/><Relationship Id="rId9" Type="http://schemas.openxmlformats.org/officeDocument/2006/relationships/slide" Target="slide5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53.xml"/><Relationship Id="rId3" Type="http://schemas.openxmlformats.org/officeDocument/2006/relationships/image" Target="../media/image39.png"/><Relationship Id="rId7" Type="http://schemas.openxmlformats.org/officeDocument/2006/relationships/slide" Target="slide59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slide" Target="slide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slide" Target="slide70.xml"/><Relationship Id="rId5" Type="http://schemas.openxmlformats.org/officeDocument/2006/relationships/slide" Target="slide73.xml"/><Relationship Id="rId4" Type="http://schemas.openxmlformats.org/officeDocument/2006/relationships/slide" Target="slide7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Excel_____2.xlsx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4.png"/><Relationship Id="rId7" Type="http://schemas.openxmlformats.org/officeDocument/2006/relationships/diagramQuickStyle" Target="../diagrams/quickStyle1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slide" Target="slide24.xml"/><Relationship Id="rId5" Type="http://schemas.openxmlformats.org/officeDocument/2006/relationships/diagramData" Target="../diagrams/data1.xml"/><Relationship Id="rId10" Type="http://schemas.openxmlformats.org/officeDocument/2006/relationships/slide" Target="slide22.xml"/><Relationship Id="rId4" Type="http://schemas.openxmlformats.org/officeDocument/2006/relationships/image" Target="../media/image55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slide" Target="slide2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64.jpe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1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3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1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24.xml"/><Relationship Id="rId4" Type="http://schemas.openxmlformats.org/officeDocument/2006/relationships/slide" Target="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slide" Target="slide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slide" Target="slide23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25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5" Type="http://schemas.openxmlformats.org/officeDocument/2006/relationships/slide" Target="slide25.xml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4" Type="http://schemas.openxmlformats.org/officeDocument/2006/relationships/slide" Target="slide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20990" y="1200722"/>
            <a:ext cx="7511450" cy="1368152"/>
            <a:chOff x="971600" y="2060848"/>
            <a:chExt cx="7098348" cy="1368152"/>
          </a:xfrm>
        </p:grpSpPr>
        <p:sp>
          <p:nvSpPr>
            <p:cNvPr id="5" name="직사각형 4"/>
            <p:cNvSpPr/>
            <p:nvPr/>
          </p:nvSpPr>
          <p:spPr>
            <a:xfrm>
              <a:off x="971600" y="2060848"/>
              <a:ext cx="792088" cy="72008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2024</a:t>
              </a:r>
              <a:endParaRPr lang="ko-KR" altLang="en-US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877260" y="2060848"/>
              <a:ext cx="619268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971600" y="3429000"/>
              <a:ext cx="709834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861853" y="2416525"/>
              <a:ext cx="6142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latin typeface="+mn-ea"/>
                </a:rPr>
                <a:t>‘24</a:t>
              </a:r>
              <a:r>
                <a:rPr lang="ko-KR" altLang="en-US" sz="3600" b="1" dirty="0" smtClean="0">
                  <a:latin typeface="+mn-ea"/>
                </a:rPr>
                <a:t>년</a:t>
              </a:r>
              <a:r>
                <a:rPr lang="en-US" altLang="ko-KR" sz="3600" b="1" dirty="0" smtClean="0">
                  <a:latin typeface="+mn-ea"/>
                </a:rPr>
                <a:t> </a:t>
              </a:r>
              <a:r>
                <a:rPr lang="ko-KR" altLang="en-US" sz="3600" b="1" dirty="0" smtClean="0">
                  <a:latin typeface="+mn-ea"/>
                </a:rPr>
                <a:t>하노이 법인 경영전략</a:t>
              </a:r>
              <a:endParaRPr lang="ko-KR" altLang="en-US" sz="3600" b="1" dirty="0">
                <a:latin typeface="+mn-e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1676" y="602785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n-ea"/>
              </a:rPr>
              <a:t>하노이 법인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036" y="551870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2023.12.15</a:t>
            </a:r>
            <a:endParaRPr lang="ko-KR" altLang="en-US" sz="20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38" y="2731765"/>
            <a:ext cx="6264696" cy="2727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2-3. </a:t>
            </a:r>
            <a:r>
              <a:rPr lang="en-US" altLang="ko-KR" sz="2400" b="1" dirty="0">
                <a:latin typeface="+mn-ea"/>
              </a:rPr>
              <a:t>`</a:t>
            </a:r>
            <a:r>
              <a:rPr lang="en-US" altLang="ko-KR" sz="2400" b="1" dirty="0" smtClean="0">
                <a:latin typeface="+mn-ea"/>
              </a:rPr>
              <a:t>24</a:t>
            </a:r>
            <a:r>
              <a:rPr lang="ko-KR" altLang="en-US" sz="2400" b="1" dirty="0" smtClean="0">
                <a:latin typeface="+mn-ea"/>
              </a:rPr>
              <a:t>년 </a:t>
            </a:r>
            <a:r>
              <a:rPr lang="en-US" altLang="ko-KR" sz="2400" b="1" dirty="0" smtClean="0">
                <a:latin typeface="+mn-ea"/>
              </a:rPr>
              <a:t>Vietnam</a:t>
            </a:r>
            <a:r>
              <a:rPr lang="ko-KR" altLang="en-US" sz="2400" b="1" dirty="0" smtClean="0">
                <a:latin typeface="+mn-ea"/>
              </a:rPr>
              <a:t> 경영환경 변화</a:t>
            </a:r>
            <a:r>
              <a:rPr lang="en-US" altLang="ko-KR" sz="1600" b="1" dirty="0" smtClean="0">
                <a:latin typeface="+mn-ea"/>
              </a:rPr>
              <a:t>[</a:t>
            </a:r>
            <a:r>
              <a:rPr lang="ko-KR" altLang="en-US" sz="1600" b="1" dirty="0" smtClean="0">
                <a:latin typeface="+mn-ea"/>
              </a:rPr>
              <a:t>경영</a:t>
            </a:r>
            <a:r>
              <a:rPr lang="en-US" altLang="ko-KR" sz="1600" b="1" dirty="0" smtClean="0">
                <a:latin typeface="+mn-ea"/>
              </a:rPr>
              <a:t>/</a:t>
            </a:r>
            <a:r>
              <a:rPr lang="ko-KR" altLang="en-US" sz="1600" b="1" dirty="0" smtClean="0">
                <a:latin typeface="+mn-ea"/>
              </a:rPr>
              <a:t>환경</a:t>
            </a:r>
            <a:r>
              <a:rPr lang="en-US" altLang="ko-KR" sz="1600" b="1" dirty="0" smtClean="0">
                <a:latin typeface="+mn-ea"/>
              </a:rPr>
              <a:t>/</a:t>
            </a:r>
            <a:r>
              <a:rPr lang="ko-KR" altLang="en-US" sz="1600" b="1" dirty="0" smtClean="0">
                <a:latin typeface="+mn-ea"/>
              </a:rPr>
              <a:t>인력</a:t>
            </a:r>
            <a:r>
              <a:rPr lang="en-US" altLang="ko-KR" sz="1600" b="1" dirty="0" smtClean="0">
                <a:latin typeface="+mn-ea"/>
              </a:rPr>
              <a:t>]</a:t>
            </a:r>
            <a:endParaRPr lang="en-US" altLang="ko-KR" sz="1600" b="1" dirty="0">
              <a:latin typeface="+mn-ea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294720" y="5511215"/>
            <a:ext cx="8532854" cy="946048"/>
            <a:chOff x="362772" y="5618445"/>
            <a:chExt cx="8421602" cy="83881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362772" y="5618445"/>
              <a:ext cx="8421602" cy="83881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hardEdge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ko-KR" sz="800" b="1" dirty="0">
                <a:solidFill>
                  <a:schemeClr val="tx1"/>
                </a:solidFill>
                <a:latin typeface="맑은 고딕" pitchFamily="50" charset="-127"/>
                <a:sym typeface="Wingdings" panose="05000000000000000000" pitchFamily="2" charset="2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76683" y="5803579"/>
              <a:ext cx="587277" cy="5184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latin typeface="맑은 고딕" pitchFamily="50" charset="-127"/>
                </a:rPr>
                <a:t>세무</a:t>
              </a:r>
              <a:endParaRPr lang="en-US" altLang="ko-KR" sz="1600" b="1" dirty="0" smtClean="0">
                <a:latin typeface="맑은 고딕" pitchFamily="50" charset="-127"/>
              </a:endParaRPr>
            </a:p>
            <a:p>
              <a:r>
                <a:rPr lang="ko-KR" altLang="en-US" sz="1600" b="1" dirty="0" smtClean="0">
                  <a:latin typeface="맑은 고딕" pitchFamily="50" charset="-127"/>
                </a:rPr>
                <a:t>세관</a:t>
              </a:r>
              <a:endParaRPr lang="en-US" altLang="ko-KR" sz="1600" b="1" dirty="0" smtClean="0">
                <a:latin typeface="맑은 고딕" pitchFamily="50" charset="-127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>
              <a:off x="1122337" y="5809242"/>
              <a:ext cx="0" cy="439372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/>
            <p:cNvSpPr/>
            <p:nvPr/>
          </p:nvSpPr>
          <p:spPr>
            <a:xfrm>
              <a:off x="1136085" y="5717042"/>
              <a:ext cx="7630884" cy="671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latin typeface="맑은 고딕" pitchFamily="50" charset="-127"/>
                </a:rPr>
                <a:t> </a:t>
              </a:r>
              <a:r>
                <a:rPr lang="ko-KR" altLang="en-US" sz="1200" b="1" dirty="0" smtClean="0">
                  <a:latin typeface="맑은 고딕" pitchFamily="50" charset="-127"/>
                </a:rPr>
                <a:t>◌  </a:t>
              </a:r>
              <a:r>
                <a:rPr lang="ko-KR" altLang="en-US" sz="1200" b="1" dirty="0">
                  <a:latin typeface="맑은 고딕" pitchFamily="50" charset="-127"/>
                </a:rPr>
                <a:t>부가세 </a:t>
              </a:r>
              <a:r>
                <a:rPr lang="en-US" altLang="ko-KR" sz="1200" b="1" dirty="0">
                  <a:latin typeface="맑은 고딕" pitchFamily="50" charset="-127"/>
                </a:rPr>
                <a:t>2% </a:t>
              </a:r>
              <a:r>
                <a:rPr lang="ko-KR" altLang="en-US" sz="1200" b="1" dirty="0">
                  <a:latin typeface="맑은 고딕" pitchFamily="50" charset="-127"/>
                </a:rPr>
                <a:t>감소되는 부분에는 </a:t>
              </a:r>
              <a:r>
                <a:rPr lang="ko-KR" altLang="en-US" sz="1200" b="1" dirty="0" smtClean="0">
                  <a:latin typeface="맑은 고딕" pitchFamily="50" charset="-127"/>
                </a:rPr>
                <a:t> </a:t>
              </a:r>
              <a:r>
                <a:rPr lang="en-US" altLang="ko-KR" sz="1200" b="1" dirty="0">
                  <a:latin typeface="맑은 고딕" pitchFamily="50" charset="-127"/>
                </a:rPr>
                <a:t>24</a:t>
              </a:r>
              <a:r>
                <a:rPr lang="ko-KR" altLang="en-US" sz="1200" b="1" dirty="0">
                  <a:latin typeface="맑은 고딕" pitchFamily="50" charset="-127"/>
                </a:rPr>
                <a:t>년까지 </a:t>
              </a:r>
              <a:r>
                <a:rPr lang="ko-KR" altLang="en-US" sz="1200" b="1" dirty="0" smtClean="0">
                  <a:latin typeface="맑은 고딕" pitchFamily="50" charset="-127"/>
                </a:rPr>
                <a:t>적용 </a:t>
              </a:r>
              <a:r>
                <a:rPr lang="ko-KR" altLang="en-US" sz="1200" b="1" dirty="0">
                  <a:latin typeface="맑은 고딕" pitchFamily="50" charset="-127"/>
                </a:rPr>
                <a:t>예상</a:t>
              </a:r>
              <a:r>
                <a:rPr lang="en-US" altLang="ko-KR" sz="1200" b="1" dirty="0" smtClean="0">
                  <a:latin typeface="맑은 고딕" pitchFamily="50" charset="-127"/>
                </a:rPr>
                <a:t>.</a:t>
              </a:r>
              <a:r>
                <a:rPr lang="ko-KR" altLang="en-US" sz="1200" b="1" dirty="0" smtClean="0">
                  <a:latin typeface="맑은 고딕" pitchFamily="50" charset="-127"/>
                </a:rPr>
                <a:t> 이전가격 </a:t>
              </a:r>
              <a:r>
                <a:rPr lang="ko-KR" altLang="en-US" sz="1200" b="1" dirty="0">
                  <a:latin typeface="맑은 고딕" pitchFamily="50" charset="-127"/>
                </a:rPr>
                <a:t>정부차원 </a:t>
              </a:r>
              <a:r>
                <a:rPr lang="ko-KR" altLang="en-US" sz="1200" b="1" dirty="0" smtClean="0">
                  <a:latin typeface="맑은 고딕" pitchFamily="50" charset="-127"/>
                </a:rPr>
                <a:t>관리강화</a:t>
              </a:r>
              <a:r>
                <a:rPr lang="en-US" altLang="ko-KR" sz="1200" b="1" dirty="0" smtClean="0">
                  <a:latin typeface="맑은 고딕" pitchFamily="50" charset="-127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b="1" dirty="0" smtClean="0">
                  <a:latin typeface="맑은 고딕" pitchFamily="50" charset="-127"/>
                </a:rPr>
                <a:t> ◌  </a:t>
              </a:r>
              <a:r>
                <a:rPr lang="en-US" altLang="ko-KR" sz="1200" b="1" dirty="0">
                  <a:latin typeface="맑은 고딕" pitchFamily="50" charset="-127"/>
                </a:rPr>
                <a:t>23</a:t>
              </a:r>
              <a:r>
                <a:rPr lang="ko-KR" altLang="en-US" sz="1200" b="1" dirty="0">
                  <a:latin typeface="맑은 고딕" pitchFamily="50" charset="-127"/>
                </a:rPr>
                <a:t>년 세관 </a:t>
              </a:r>
              <a:r>
                <a:rPr lang="en-US" altLang="ko-KR" sz="1200" b="1" dirty="0">
                  <a:latin typeface="맑은 고딕" pitchFamily="50" charset="-127"/>
                </a:rPr>
                <a:t>Issue : </a:t>
              </a:r>
              <a:r>
                <a:rPr lang="ko-KR" altLang="en-US" sz="1200" b="1" dirty="0">
                  <a:latin typeface="맑은 고딕" pitchFamily="50" charset="-127"/>
                </a:rPr>
                <a:t>내수 거래 직납부분 무역 신고 </a:t>
              </a:r>
              <a:r>
                <a:rPr lang="en-US" altLang="ko-KR" sz="1200" b="1" dirty="0">
                  <a:latin typeface="맑은 고딕" pitchFamily="50" charset="-127"/>
                </a:rPr>
                <a:t>Issue (</a:t>
              </a:r>
              <a:r>
                <a:rPr lang="ko-KR" altLang="en-US" sz="1200" b="1" dirty="0">
                  <a:latin typeface="맑은 고딕" pitchFamily="50" charset="-127"/>
                </a:rPr>
                <a:t>기준 </a:t>
              </a:r>
              <a:r>
                <a:rPr lang="en-US" altLang="ko-KR" sz="1200" b="1" dirty="0">
                  <a:latin typeface="맑은 고딕" pitchFamily="50" charset="-127"/>
                </a:rPr>
                <a:t>: </a:t>
              </a:r>
              <a:r>
                <a:rPr lang="ko-KR" altLang="en-US" sz="1200" b="1" dirty="0">
                  <a:latin typeface="맑은 고딕" pitchFamily="50" charset="-127"/>
                </a:rPr>
                <a:t>입고시</a:t>
              </a:r>
              <a:r>
                <a:rPr lang="en-US" altLang="ko-KR" sz="1200" b="1" dirty="0">
                  <a:latin typeface="맑은 고딕" pitchFamily="50" charset="-127"/>
                </a:rPr>
                <a:t>_</a:t>
              </a:r>
              <a:r>
                <a:rPr lang="ko-KR" altLang="en-US" sz="1200" b="1" dirty="0">
                  <a:latin typeface="맑은 고딕" pitchFamily="50" charset="-127"/>
                </a:rPr>
                <a:t>현행 월 </a:t>
              </a:r>
              <a:r>
                <a:rPr lang="en-US" altLang="ko-KR" sz="1200" b="1" dirty="0">
                  <a:latin typeface="맑은 고딕" pitchFamily="50" charset="-127"/>
                </a:rPr>
                <a:t>1~2</a:t>
              </a:r>
              <a:r>
                <a:rPr lang="ko-KR" altLang="en-US" sz="1200" b="1" dirty="0">
                  <a:latin typeface="맑은 고딕" pitchFamily="50" charset="-127"/>
                </a:rPr>
                <a:t>회 일괄 신고 </a:t>
              </a:r>
              <a:r>
                <a:rPr lang="en-US" altLang="ko-KR" sz="1200" b="1" dirty="0">
                  <a:latin typeface="맑은 고딕" pitchFamily="50" charset="-127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b="1" dirty="0" smtClean="0">
                  <a:latin typeface="맑은 고딕" pitchFamily="50" charset="-127"/>
                </a:rPr>
                <a:t> </a:t>
              </a:r>
              <a:r>
                <a:rPr lang="ko-KR" altLang="en-US" sz="1200" b="1" dirty="0">
                  <a:latin typeface="맑은 고딕" pitchFamily="50" charset="-127"/>
                </a:rPr>
                <a:t>◌  </a:t>
              </a:r>
              <a:r>
                <a:rPr lang="ko-KR" altLang="en-US" sz="1200" b="1" dirty="0" smtClean="0">
                  <a:latin typeface="맑은 고딕" pitchFamily="50" charset="-127"/>
                </a:rPr>
                <a:t>관련  ▷ </a:t>
              </a:r>
              <a:r>
                <a:rPr lang="en-US" altLang="ko-KR" sz="1200" b="1" dirty="0" smtClean="0">
                  <a:latin typeface="맑은 고딕" pitchFamily="50" charset="-127"/>
                </a:rPr>
                <a:t> </a:t>
              </a:r>
              <a:r>
                <a:rPr lang="ko-KR" altLang="en-US" sz="1200" b="1" dirty="0" smtClean="0">
                  <a:latin typeface="맑은 고딕" pitchFamily="50" charset="-127"/>
                </a:rPr>
                <a:t>베트남 내수 거래에 대해 해당 원자재 반입시 보세 물류 원구를 통해 자재 반입 필요</a:t>
              </a:r>
              <a:r>
                <a:rPr lang="en-US" altLang="ko-KR" sz="1200" b="1" dirty="0" smtClean="0">
                  <a:latin typeface="맑은 고딕" pitchFamily="50" charset="-127"/>
                </a:rPr>
                <a:t>.</a:t>
              </a:r>
              <a:endParaRPr lang="en-US" altLang="ko-KR" sz="1200" b="1" dirty="0">
                <a:latin typeface="맑은 고딕" pitchFamily="50" charset="-127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294721" y="2709981"/>
            <a:ext cx="8597512" cy="607538"/>
            <a:chOff x="370063" y="2838544"/>
            <a:chExt cx="8478968" cy="607538"/>
          </a:xfrm>
        </p:grpSpPr>
        <p:sp>
          <p:nvSpPr>
            <p:cNvPr id="57" name="모서리가 둥근 직사각형 56"/>
            <p:cNvSpPr/>
            <p:nvPr/>
          </p:nvSpPr>
          <p:spPr>
            <a:xfrm>
              <a:off x="370063" y="2838544"/>
              <a:ext cx="8421603" cy="60753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hardEdge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ko-KR" sz="800" b="1" dirty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sym typeface="Wingdings" panose="05000000000000000000" pitchFamily="2" charset="2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483435" y="2990039"/>
              <a:ext cx="595035" cy="3077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latin typeface="맑은 고딕" pitchFamily="50" charset="-127"/>
                </a:rPr>
                <a:t>인력</a:t>
              </a:r>
              <a:endParaRPr lang="en-US" altLang="ko-KR" sz="1600" b="1" dirty="0">
                <a:latin typeface="맑은 고딕" pitchFamily="50" charset="-127"/>
              </a:endParaRPr>
            </a:p>
          </p:txBody>
        </p:sp>
        <p:cxnSp>
          <p:nvCxnSpPr>
            <p:cNvPr id="59" name="직선 연결선 58"/>
            <p:cNvCxnSpPr/>
            <p:nvPr/>
          </p:nvCxnSpPr>
          <p:spPr>
            <a:xfrm>
              <a:off x="1129438" y="2997126"/>
              <a:ext cx="0" cy="295066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직사각형 59"/>
            <p:cNvSpPr/>
            <p:nvPr/>
          </p:nvSpPr>
          <p:spPr>
            <a:xfrm>
              <a:off x="1135835" y="2891374"/>
              <a:ext cx="7713196" cy="5355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latin typeface="맑은 고딕" pitchFamily="50" charset="-127"/>
                </a:rPr>
                <a:t> ◌ 2</a:t>
              </a:r>
              <a:r>
                <a:rPr lang="en-US" altLang="ko-KR" sz="1200" b="1" dirty="0">
                  <a:latin typeface="맑은 고딕" pitchFamily="50" charset="-127"/>
                </a:rPr>
                <a:t>024</a:t>
              </a:r>
              <a:r>
                <a:rPr lang="ko-KR" altLang="en-US" sz="1200" b="1" dirty="0">
                  <a:latin typeface="맑은 고딕" pitchFamily="50" charset="-127"/>
                </a:rPr>
                <a:t>년 </a:t>
              </a:r>
              <a:r>
                <a:rPr lang="en-US" altLang="ko-KR" sz="1200" b="1" dirty="0">
                  <a:latin typeface="맑은 고딕" pitchFamily="50" charset="-127"/>
                </a:rPr>
                <a:t>5%~ 6% </a:t>
              </a:r>
              <a:r>
                <a:rPr lang="ko-KR" altLang="en-US" sz="1200" b="1" dirty="0">
                  <a:latin typeface="맑은 고딕" pitchFamily="50" charset="-127"/>
                </a:rPr>
                <a:t>임금 인상 계획</a:t>
              </a:r>
              <a:r>
                <a:rPr lang="en-US" altLang="ko-KR" sz="1200" b="1" dirty="0">
                  <a:latin typeface="맑은 고딕" pitchFamily="50" charset="-127"/>
                </a:rPr>
                <a:t> </a:t>
              </a:r>
              <a:r>
                <a:rPr lang="ko-KR" altLang="en-US" sz="1200" b="1" dirty="0" smtClean="0">
                  <a:latin typeface="맑은 고딕" pitchFamily="50" charset="-127"/>
                </a:rPr>
                <a:t>예상 ▷ </a:t>
              </a:r>
              <a:r>
                <a:rPr lang="en-US" altLang="ko-KR" sz="1200" b="1" dirty="0" smtClean="0">
                  <a:latin typeface="맑은 고딕" pitchFamily="50" charset="-127"/>
                </a:rPr>
                <a:t>2023</a:t>
              </a:r>
              <a:r>
                <a:rPr lang="ko-KR" altLang="en-US" sz="1200" b="1" dirty="0" smtClean="0">
                  <a:latin typeface="맑은 고딕" pitchFamily="50" charset="-127"/>
                </a:rPr>
                <a:t>년 기본급 동결로 인상폭 </a:t>
              </a:r>
              <a:r>
                <a:rPr lang="en-US" altLang="ko-KR" sz="1200" b="1" dirty="0" smtClean="0">
                  <a:latin typeface="맑은 고딕" pitchFamily="50" charset="-127"/>
                </a:rPr>
                <a:t>5% </a:t>
              </a:r>
              <a:r>
                <a:rPr lang="ko-KR" altLang="en-US" sz="1200" b="1" dirty="0" smtClean="0">
                  <a:latin typeface="맑은 고딕" pitchFamily="50" charset="-127"/>
                </a:rPr>
                <a:t>이상 예상</a:t>
              </a:r>
              <a:r>
                <a:rPr lang="en-US" altLang="ko-KR" sz="1200" b="1" dirty="0" smtClean="0">
                  <a:solidFill>
                    <a:schemeClr val="accent4">
                      <a:lumMod val="50000"/>
                    </a:schemeClr>
                  </a:solidFill>
                  <a:latin typeface="맑은 고딕" pitchFamily="50" charset="-127"/>
                </a:rPr>
                <a:t> </a:t>
              </a:r>
              <a:endParaRPr lang="en-US" altLang="ko-KR" sz="1200" b="1" dirty="0" smtClean="0">
                <a:latin typeface="맑은 고딕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b="1" dirty="0" smtClean="0">
                  <a:latin typeface="맑은 고딕" pitchFamily="50" charset="-127"/>
                </a:rPr>
                <a:t> </a:t>
              </a:r>
              <a:r>
                <a:rPr lang="ko-KR" altLang="en-US" sz="1200" b="1" dirty="0">
                  <a:latin typeface="맑은 고딕" pitchFamily="50" charset="-127"/>
                </a:rPr>
                <a:t>◌ </a:t>
              </a:r>
              <a:r>
                <a:rPr lang="ko-KR" altLang="en-US" sz="1200" b="1" dirty="0" smtClean="0">
                  <a:latin typeface="맑은 고딕" pitchFamily="50" charset="-127"/>
                </a:rPr>
                <a:t>흥옌 지역 공단 기업 경기 침체에 따른 인력 유동 최소화 ▷장기근속 직원 위주 이직 최소화 대응 가능</a:t>
              </a:r>
              <a:endParaRPr lang="en-US" altLang="ko-KR" sz="1200" b="1" dirty="0">
                <a:solidFill>
                  <a:srgbClr val="0000FF"/>
                </a:solidFill>
                <a:latin typeface="맑은 고딕" pitchFamily="50" charset="-127"/>
                <a:sym typeface="Wingdings" panose="05000000000000000000" pitchFamily="2" charset="2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294720" y="4339254"/>
            <a:ext cx="8597513" cy="1090208"/>
            <a:chOff x="362551" y="4224296"/>
            <a:chExt cx="8485418" cy="1129462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362551" y="4224296"/>
              <a:ext cx="8421602" cy="1129462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hardEdge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ko-KR" sz="800" b="1" dirty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sym typeface="Wingdings" panose="05000000000000000000" pitchFamily="2" charset="2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79783" y="4676608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latin typeface="맑은 고딕" pitchFamily="50" charset="-127"/>
                </a:rPr>
                <a:t>전기</a:t>
              </a:r>
              <a:endParaRPr lang="en-US" altLang="ko-KR" sz="1600" b="1" dirty="0">
                <a:latin typeface="맑은 고딕" pitchFamily="50" charset="-127"/>
              </a:endParaRPr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1129408" y="4458547"/>
              <a:ext cx="0" cy="699173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직사각형 64"/>
            <p:cNvSpPr/>
            <p:nvPr/>
          </p:nvSpPr>
          <p:spPr>
            <a:xfrm>
              <a:off x="1128906" y="4274137"/>
              <a:ext cx="7719063" cy="10139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dirty="0" smtClean="0">
                  <a:latin typeface="맑은 고딕" pitchFamily="50" charset="-127"/>
                </a:rPr>
                <a:t> ◌  베트남 </a:t>
              </a:r>
              <a:r>
                <a:rPr lang="ko-KR" altLang="en-US" sz="1200" b="1" dirty="0">
                  <a:latin typeface="맑은 고딕" pitchFamily="50" charset="-127"/>
                </a:rPr>
                <a:t>전력 공사</a:t>
              </a:r>
              <a:r>
                <a:rPr lang="en-US" altLang="ko-KR" sz="1200" b="1" dirty="0">
                  <a:latin typeface="맑은 고딕" pitchFamily="50" charset="-127"/>
                </a:rPr>
                <a:t>(EVN) </a:t>
              </a:r>
              <a:r>
                <a:rPr lang="ko-KR" altLang="en-US" sz="1200" b="1" dirty="0">
                  <a:latin typeface="맑은 고딕" pitchFamily="50" charset="-127"/>
                </a:rPr>
                <a:t>전기 소매 </a:t>
              </a:r>
              <a:r>
                <a:rPr lang="ko-KR" altLang="en-US" sz="1200" b="1" dirty="0" smtClean="0">
                  <a:latin typeface="맑은 고딕" pitchFamily="50" charset="-127"/>
                </a:rPr>
                <a:t>가격 인상 ▶</a:t>
              </a:r>
              <a:r>
                <a:rPr lang="en-US" altLang="ko-KR" sz="1200" b="1" dirty="0" smtClean="0">
                  <a:latin typeface="맑은 고딕" pitchFamily="50" charset="-127"/>
                </a:rPr>
                <a:t> 4,5</a:t>
              </a:r>
              <a:r>
                <a:rPr lang="en-US" altLang="ko-KR" sz="1200" b="1" dirty="0">
                  <a:latin typeface="맑은 고딕" pitchFamily="50" charset="-127"/>
                </a:rPr>
                <a:t>%</a:t>
              </a:r>
              <a:r>
                <a:rPr lang="en-US" altLang="ko-KR" sz="1200" b="1" dirty="0" smtClean="0">
                  <a:latin typeface="맑은 고딕" pitchFamily="50" charset="-127"/>
                </a:rPr>
                <a:t>↑</a:t>
              </a:r>
              <a:r>
                <a:rPr lang="en-US" altLang="ko-KR" sz="1200" dirty="0" smtClean="0">
                  <a:latin typeface="맑은 고딕" pitchFamily="50" charset="-127"/>
                </a:rPr>
                <a:t>( </a:t>
              </a:r>
              <a:r>
                <a:rPr lang="en-US" altLang="ko-KR" sz="1200" b="1" dirty="0"/>
                <a:t>2,006.79</a:t>
              </a:r>
              <a:r>
                <a:rPr lang="en-US" altLang="ko-KR" sz="1200" dirty="0"/>
                <a:t> </a:t>
              </a:r>
              <a:r>
                <a:rPr lang="en-US" altLang="ko-KR" sz="1200" dirty="0">
                  <a:latin typeface="맑은 고딕" panose="020B0503020000020004" pitchFamily="50" charset="-127"/>
                </a:rPr>
                <a:t>₫</a:t>
              </a:r>
              <a:r>
                <a:rPr lang="en-US" altLang="ko-KR" sz="1200" b="1" dirty="0">
                  <a:latin typeface="맑은 고딕" pitchFamily="50" charset="-127"/>
                </a:rPr>
                <a:t> / kwh </a:t>
              </a:r>
              <a:r>
                <a:rPr lang="en-US" altLang="ko-KR" sz="1200" b="1" dirty="0" smtClean="0">
                  <a:latin typeface="맑은 고딕" pitchFamily="50" charset="-127"/>
                </a:rPr>
                <a:t>)  _</a:t>
              </a:r>
              <a:r>
                <a:rPr lang="ko-KR" altLang="en-US" sz="1200" b="1" dirty="0" smtClean="0">
                  <a:latin typeface="맑은 고딕" pitchFamily="50" charset="-127"/>
                </a:rPr>
                <a:t> </a:t>
              </a:r>
              <a:r>
                <a:rPr lang="en-US" altLang="ko-KR" sz="1200" b="1" dirty="0" smtClean="0">
                  <a:latin typeface="맑은 고딕" pitchFamily="50" charset="-127"/>
                </a:rPr>
                <a:t> 2023</a:t>
              </a:r>
              <a:r>
                <a:rPr lang="ko-KR" altLang="en-US" sz="1200" b="1" dirty="0" smtClean="0">
                  <a:latin typeface="맑은 고딕" pitchFamily="50" charset="-127"/>
                </a:rPr>
                <a:t>년 </a:t>
              </a:r>
              <a:r>
                <a:rPr lang="en-US" altLang="ko-KR" sz="1200" b="1" dirty="0" smtClean="0">
                  <a:latin typeface="맑은 고딕" pitchFamily="50" charset="-127"/>
                </a:rPr>
                <a:t>11</a:t>
              </a:r>
              <a:r>
                <a:rPr lang="ko-KR" altLang="en-US" sz="1200" b="1" dirty="0" smtClean="0">
                  <a:latin typeface="맑은 고딕" pitchFamily="50" charset="-127"/>
                </a:rPr>
                <a:t>월부터 적용</a:t>
              </a:r>
              <a:r>
                <a:rPr lang="en-US" altLang="ko-KR" sz="1200" b="1" dirty="0" smtClean="0">
                  <a:latin typeface="맑은 고딕" pitchFamily="50" charset="-127"/>
                </a:rPr>
                <a:t>.</a:t>
              </a:r>
              <a:r>
                <a:rPr lang="ko-KR" altLang="en-US" sz="1200" b="1" dirty="0" smtClean="0">
                  <a:latin typeface="맑은 고딕" pitchFamily="50" charset="-127"/>
                </a:rPr>
                <a:t> </a:t>
              </a:r>
              <a:r>
                <a:rPr lang="en-US" altLang="ko-KR" sz="1200" b="1" dirty="0" smtClean="0">
                  <a:latin typeface="맑은 고딕" pitchFamily="50" charset="-127"/>
                </a:rPr>
                <a:t> </a:t>
              </a:r>
              <a:r>
                <a:rPr lang="ko-KR" altLang="en-US" sz="1200" b="1" dirty="0" smtClean="0">
                  <a:latin typeface="맑은 고딕" pitchFamily="50" charset="-127"/>
                </a:rPr>
                <a:t> </a:t>
              </a:r>
              <a:endParaRPr lang="en-US" altLang="ko-KR" sz="1200" b="1" dirty="0" smtClean="0">
                <a:latin typeface="맑은 고딕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latin typeface="맑은 고딕" pitchFamily="50" charset="-127"/>
                </a:rPr>
                <a:t> </a:t>
              </a:r>
              <a:r>
                <a:rPr lang="ko-KR" altLang="en-US" sz="1200" b="1" dirty="0" smtClean="0">
                  <a:latin typeface="맑은 고딕" pitchFamily="50" charset="-127"/>
                </a:rPr>
                <a:t>◌  </a:t>
              </a:r>
              <a:r>
                <a:rPr lang="en-US" altLang="ko-KR" sz="1200" b="1" dirty="0" smtClean="0">
                  <a:latin typeface="맑은 고딕" pitchFamily="50" charset="-127"/>
                </a:rPr>
                <a:t>2024</a:t>
              </a:r>
              <a:r>
                <a:rPr lang="ko-KR" altLang="en-US" sz="1200" b="1" dirty="0" smtClean="0">
                  <a:latin typeface="맑은 고딕" pitchFamily="50" charset="-127"/>
                </a:rPr>
                <a:t>년 </a:t>
              </a:r>
              <a:r>
                <a:rPr lang="en-US" altLang="ko-KR" sz="1200" b="1" dirty="0" smtClean="0">
                  <a:latin typeface="맑은 고딕" pitchFamily="50" charset="-127"/>
                </a:rPr>
                <a:t>6</a:t>
              </a:r>
              <a:r>
                <a:rPr lang="ko-KR" altLang="en-US" sz="1200" b="1" dirty="0" smtClean="0">
                  <a:latin typeface="맑은 고딕" pitchFamily="50" charset="-127"/>
                </a:rPr>
                <a:t>월 꽝짝 </a:t>
              </a:r>
              <a:r>
                <a:rPr lang="en-US" altLang="ko-KR" sz="1200" b="1" dirty="0" smtClean="0">
                  <a:latin typeface="맑은 고딕" pitchFamily="50" charset="-127"/>
                </a:rPr>
                <a:t>~ </a:t>
              </a:r>
              <a:r>
                <a:rPr lang="ko-KR" altLang="en-US" sz="1200" b="1" dirty="0" smtClean="0">
                  <a:latin typeface="맑은 고딕" pitchFamily="50" charset="-127"/>
                </a:rPr>
                <a:t>포노이 발전기 </a:t>
              </a:r>
              <a:r>
                <a:rPr lang="en-US" altLang="ko-KR" sz="1200" b="1" dirty="0" smtClean="0">
                  <a:latin typeface="맑은 고딕" pitchFamily="50" charset="-127"/>
                </a:rPr>
                <a:t>3</a:t>
              </a:r>
              <a:r>
                <a:rPr lang="ko-KR" altLang="en-US" sz="1200" b="1" dirty="0" smtClean="0">
                  <a:latin typeface="맑은 고딕" pitchFamily="50" charset="-127"/>
                </a:rPr>
                <a:t>호선 가동 예정 </a:t>
              </a:r>
              <a:r>
                <a:rPr lang="en-US" altLang="ko-KR" sz="1200" b="1" dirty="0" smtClean="0">
                  <a:latin typeface="맑은 고딕" pitchFamily="50" charset="-127"/>
                </a:rPr>
                <a:t>( 500kV ) </a:t>
              </a:r>
              <a:r>
                <a:rPr lang="en-US" altLang="ko-KR" sz="1200" b="1" dirty="0" smtClean="0">
                  <a:latin typeface="맑은 고딕" pitchFamily="50" charset="-127"/>
                  <a:sym typeface="Wingdings" panose="05000000000000000000" pitchFamily="2" charset="2"/>
                </a:rPr>
                <a:t>  </a:t>
              </a:r>
              <a:r>
                <a:rPr lang="ko-KR" altLang="en-US" sz="1200" b="1" dirty="0" smtClean="0">
                  <a:latin typeface="맑은 고딕" pitchFamily="50" charset="-127"/>
                  <a:sym typeface="Wingdings" panose="05000000000000000000" pitchFamily="2" charset="2"/>
                </a:rPr>
                <a:t>베트남 북부 전력난 해소 기여 예상</a:t>
              </a:r>
              <a:r>
                <a:rPr lang="en-US" altLang="ko-KR" sz="1200" b="1" dirty="0" smtClean="0">
                  <a:latin typeface="맑은 고딕" pitchFamily="50" charset="-127"/>
                  <a:sym typeface="Wingdings" panose="05000000000000000000" pitchFamily="2" charset="2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latin typeface="맑은 고딕" pitchFamily="50" charset="-127"/>
                </a:rPr>
                <a:t> </a:t>
              </a:r>
              <a:r>
                <a:rPr lang="ko-KR" altLang="en-US" sz="1200" b="1" dirty="0" smtClean="0">
                  <a:latin typeface="맑은 고딕" pitchFamily="50" charset="-127"/>
                </a:rPr>
                <a:t>◌  </a:t>
              </a:r>
              <a:r>
                <a:rPr lang="en-US" altLang="ko-KR" sz="1200" b="1" dirty="0" smtClean="0">
                  <a:latin typeface="맑은 고딕" pitchFamily="50" charset="-127"/>
                </a:rPr>
                <a:t>2024</a:t>
              </a:r>
              <a:r>
                <a:rPr lang="ko-KR" altLang="en-US" sz="1200" b="1" dirty="0" smtClean="0">
                  <a:latin typeface="맑은 고딕" pitchFamily="50" charset="-127"/>
                </a:rPr>
                <a:t>년 전력 공급 안정화 총력 </a:t>
              </a:r>
              <a:endParaRPr lang="en-US" altLang="ko-KR" sz="1200" b="1" dirty="0" smtClean="0">
                <a:latin typeface="맑은 고딕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latin typeface="맑은 고딕" pitchFamily="50" charset="-127"/>
                </a:rPr>
                <a:t> </a:t>
              </a:r>
              <a:r>
                <a:rPr lang="en-US" altLang="ko-KR" sz="1200" b="1" dirty="0" smtClean="0">
                  <a:latin typeface="맑은 고딕" pitchFamily="50" charset="-127"/>
                </a:rPr>
                <a:t>   ▷</a:t>
              </a:r>
              <a:r>
                <a:rPr lang="ko-KR" altLang="en-US" sz="1200" b="1" dirty="0" smtClean="0">
                  <a:latin typeface="맑은 고딕" pitchFamily="50" charset="-127"/>
                </a:rPr>
                <a:t>전력 수입 확대 </a:t>
              </a:r>
              <a:r>
                <a:rPr lang="en-US" altLang="ko-KR" sz="1200" b="1" dirty="0" smtClean="0">
                  <a:latin typeface="맑은 고딕" pitchFamily="50" charset="-127"/>
                </a:rPr>
                <a:t>( </a:t>
              </a:r>
              <a:r>
                <a:rPr lang="ko-KR" altLang="en-US" sz="1200" b="1" dirty="0" smtClean="0">
                  <a:latin typeface="맑은 고딕" pitchFamily="50" charset="-127"/>
                </a:rPr>
                <a:t>중국 </a:t>
              </a:r>
              <a:r>
                <a:rPr lang="en-US" altLang="ko-KR" sz="1200" b="1" dirty="0" smtClean="0">
                  <a:latin typeface="맑은 고딕" pitchFamily="50" charset="-127"/>
                </a:rPr>
                <a:t>/ </a:t>
              </a:r>
              <a:r>
                <a:rPr lang="ko-KR" altLang="en-US" sz="1200" b="1" dirty="0" smtClean="0">
                  <a:latin typeface="맑은 고딕" pitchFamily="50" charset="-127"/>
                </a:rPr>
                <a:t>라오스 </a:t>
              </a:r>
              <a:r>
                <a:rPr lang="en-US" altLang="ko-KR" sz="1200" b="1" dirty="0" smtClean="0">
                  <a:latin typeface="맑은 고딕" pitchFamily="50" charset="-127"/>
                </a:rPr>
                <a:t>) ,</a:t>
              </a:r>
              <a:r>
                <a:rPr lang="ko-KR" altLang="en-US" sz="1200" b="1" dirty="0" smtClean="0">
                  <a:latin typeface="맑은 고딕" pitchFamily="50" charset="-127"/>
                </a:rPr>
                <a:t>석탄</a:t>
              </a:r>
              <a:r>
                <a:rPr lang="en-US" altLang="ko-KR" sz="1200" b="1" dirty="0" smtClean="0">
                  <a:latin typeface="맑은 고딕" pitchFamily="50" charset="-127"/>
                </a:rPr>
                <a:t>(</a:t>
              </a:r>
              <a:r>
                <a:rPr lang="ko-KR" altLang="en-US" sz="1200" b="1" dirty="0" smtClean="0">
                  <a:latin typeface="맑은 고딕" pitchFamily="50" charset="-127"/>
                </a:rPr>
                <a:t>화력발전</a:t>
              </a:r>
              <a:r>
                <a:rPr lang="en-US" altLang="ko-KR" sz="1200" b="1" dirty="0" smtClean="0">
                  <a:latin typeface="맑은 고딕" pitchFamily="50" charset="-127"/>
                </a:rPr>
                <a:t>) </a:t>
              </a:r>
              <a:r>
                <a:rPr lang="ko-KR" altLang="en-US" sz="1200" b="1" dirty="0" smtClean="0">
                  <a:latin typeface="맑은 고딕" pitchFamily="50" charset="-127"/>
                </a:rPr>
                <a:t>수입량 확대 </a:t>
              </a:r>
              <a:r>
                <a:rPr lang="en-US" altLang="ko-KR" sz="1200" b="1" dirty="0" smtClean="0">
                  <a:latin typeface="맑은 고딕" pitchFamily="50" charset="-127"/>
                </a:rPr>
                <a:t>,</a:t>
              </a:r>
              <a:r>
                <a:rPr lang="ko-KR" altLang="en-US" sz="1200" b="1" dirty="0" smtClean="0">
                  <a:latin typeface="맑은 고딕" pitchFamily="50" charset="-127"/>
                </a:rPr>
                <a:t>풍력</a:t>
              </a:r>
              <a:r>
                <a:rPr lang="en-US" altLang="ko-KR" sz="1200" b="1" dirty="0" smtClean="0">
                  <a:latin typeface="맑은 고딕" pitchFamily="50" charset="-127"/>
                </a:rPr>
                <a:t>/</a:t>
              </a:r>
              <a:r>
                <a:rPr lang="ko-KR" altLang="en-US" sz="1200" b="1" dirty="0" smtClean="0">
                  <a:latin typeface="맑은 고딕" pitchFamily="50" charset="-127"/>
                </a:rPr>
                <a:t>태양광 발전 프로젝트 추진</a:t>
              </a:r>
              <a:r>
                <a:rPr lang="en-US" altLang="ko-KR" sz="1200" b="1" dirty="0" smtClean="0">
                  <a:latin typeface="맑은 고딕" pitchFamily="50" charset="-127"/>
                </a:rPr>
                <a:t>(</a:t>
              </a:r>
              <a:r>
                <a:rPr lang="ko-KR" altLang="en-US" sz="1200" b="1" dirty="0" smtClean="0">
                  <a:latin typeface="맑은 고딕" pitchFamily="50" charset="-127"/>
                </a:rPr>
                <a:t>국가주도</a:t>
              </a:r>
              <a:r>
                <a:rPr lang="en-US" altLang="ko-KR" sz="1200" b="1" dirty="0" smtClean="0">
                  <a:latin typeface="맑은 고딕" pitchFamily="50" charset="-127"/>
                </a:rPr>
                <a:t>)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294721" y="3406411"/>
            <a:ext cx="8539675" cy="831479"/>
            <a:chOff x="370601" y="3513333"/>
            <a:chExt cx="8421602" cy="736670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370601" y="3513333"/>
              <a:ext cx="8421602" cy="73667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hardEdge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20000"/>
                </a:lnSpc>
              </a:pPr>
              <a:endParaRPr lang="en-US" altLang="ko-KR" sz="800" b="1" dirty="0">
                <a:solidFill>
                  <a:schemeClr val="accent4">
                    <a:lumMod val="50000"/>
                  </a:schemeClr>
                </a:solidFill>
                <a:latin typeface="맑은 고딕" pitchFamily="50" charset="-127"/>
                <a:sym typeface="Wingdings" panose="05000000000000000000" pitchFamily="2" charset="2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83969" y="3793186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b="1" dirty="0" smtClean="0">
                  <a:latin typeface="맑은 고딕" pitchFamily="50" charset="-127"/>
                </a:rPr>
                <a:t>환경</a:t>
              </a:r>
              <a:endParaRPr lang="en-US" altLang="ko-KR" sz="1600" b="1" dirty="0">
                <a:latin typeface="맑은 고딕" pitchFamily="50" charset="-127"/>
              </a:endParaRPr>
            </a:p>
          </p:txBody>
        </p:sp>
        <p:cxnSp>
          <p:nvCxnSpPr>
            <p:cNvPr id="69" name="직선 연결선 68"/>
            <p:cNvCxnSpPr/>
            <p:nvPr/>
          </p:nvCxnSpPr>
          <p:spPr>
            <a:xfrm>
              <a:off x="1137458" y="3696285"/>
              <a:ext cx="0" cy="391225"/>
            </a:xfrm>
            <a:prstGeom prst="line">
              <a:avLst/>
            </a:prstGeom>
            <a:ln w="28575">
              <a:solidFill>
                <a:schemeClr val="bg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1151715" y="3550272"/>
              <a:ext cx="7626232" cy="670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latin typeface="맑은 고딕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◌  환경 허가서 갱신 필요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r>
                <a:rPr lang="en-US" altLang="ko-KR" sz="1200" b="1" dirty="0" smtClean="0">
                  <a:latin typeface="맑은 고딕" panose="020B0503020000020004" pitchFamily="50" charset="-127"/>
                </a:rPr>
                <a:t> ( </a:t>
              </a:r>
              <a:r>
                <a:rPr lang="ko-KR" altLang="en-US" sz="1200" b="1" dirty="0" smtClean="0">
                  <a:latin typeface="맑은 고딕" panose="020B0503020000020004" pitchFamily="50" charset="-127"/>
                </a:rPr>
                <a:t>환경 보호 법률 변경에 따름 </a:t>
              </a:r>
              <a:r>
                <a:rPr lang="en-US" altLang="ko-KR" sz="1200" b="1" dirty="0" smtClean="0">
                  <a:latin typeface="맑은 고딕" panose="020B0503020000020004" pitchFamily="50" charset="-127"/>
                </a:rPr>
                <a:t>)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. 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 유형 허가서 필요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 </a:t>
              </a:r>
              <a:r>
                <a:rPr lang="en-US" altLang="ko-KR" sz="1200" b="1" dirty="0" smtClean="0">
                  <a:latin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환경관련 단일 허가서로 통합 됨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b="1" dirty="0">
                  <a:latin typeface="맑은 고딕" pitchFamily="50" charset="-127"/>
                </a:rPr>
                <a:t> ◌ </a:t>
              </a:r>
              <a:r>
                <a:rPr lang="ko-KR" altLang="en-US" sz="1200" b="1" dirty="0" smtClean="0">
                  <a:latin typeface="맑은 고딕" pitchFamily="50" charset="-127"/>
                </a:rPr>
                <a:t> 노동 분류 평가 예정 </a:t>
              </a:r>
              <a:r>
                <a:rPr lang="en-US" altLang="ko-KR" sz="1200" b="1" dirty="0" smtClean="0">
                  <a:latin typeface="맑은 고딕" pitchFamily="50" charset="-127"/>
                </a:rPr>
                <a:t>( 2024</a:t>
              </a:r>
              <a:r>
                <a:rPr lang="ko-KR" altLang="en-US" sz="1200" b="1" dirty="0" smtClean="0">
                  <a:latin typeface="맑은 고딕" pitchFamily="50" charset="-127"/>
                </a:rPr>
                <a:t>년 </a:t>
              </a:r>
              <a:r>
                <a:rPr lang="en-US" altLang="ko-KR" sz="1200" b="1" dirty="0" smtClean="0">
                  <a:latin typeface="맑은 고딕" pitchFamily="50" charset="-127"/>
                </a:rPr>
                <a:t>3</a:t>
              </a:r>
              <a:r>
                <a:rPr lang="ko-KR" altLang="en-US" sz="1200" b="1" dirty="0" smtClean="0">
                  <a:latin typeface="맑은 고딕" pitchFamily="50" charset="-127"/>
                </a:rPr>
                <a:t>월 </a:t>
              </a:r>
              <a:r>
                <a:rPr lang="en-US" altLang="ko-KR" sz="1200" b="1" dirty="0" smtClean="0">
                  <a:latin typeface="맑은 고딕" pitchFamily="50" charset="-127"/>
                </a:rPr>
                <a:t>) _ </a:t>
              </a:r>
              <a:r>
                <a:rPr lang="ko-KR" altLang="en-US" sz="1200" b="1" dirty="0" smtClean="0">
                  <a:latin typeface="맑은 고딕" pitchFamily="50" charset="-127"/>
                </a:rPr>
                <a:t>근무 조건에 따른 노동 분류 평가</a:t>
              </a:r>
              <a:r>
                <a:rPr lang="en-US" altLang="ko-KR" sz="1200" b="1" dirty="0" smtClean="0">
                  <a:latin typeface="맑은 고딕" pitchFamily="50" charset="-127"/>
                </a:rPr>
                <a:t>.</a:t>
              </a:r>
              <a:r>
                <a:rPr lang="ko-KR" altLang="en-US" sz="1200" b="1" dirty="0" smtClean="0">
                  <a:latin typeface="맑은 고딕" pitchFamily="50" charset="-127"/>
                </a:rPr>
                <a:t> 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14639" y="744780"/>
            <a:ext cx="8263587" cy="1953869"/>
            <a:chOff x="414639" y="760546"/>
            <a:chExt cx="8263587" cy="1953869"/>
          </a:xfrm>
        </p:grpSpPr>
        <p:graphicFrame>
          <p:nvGraphicFramePr>
            <p:cNvPr id="72" name="Chart 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10241334"/>
                </p:ext>
              </p:extLst>
            </p:nvPr>
          </p:nvGraphicFramePr>
          <p:xfrm>
            <a:off x="467543" y="842299"/>
            <a:ext cx="8136905" cy="18721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3" name="직사각형 72"/>
            <p:cNvSpPr/>
            <p:nvPr/>
          </p:nvSpPr>
          <p:spPr>
            <a:xfrm>
              <a:off x="414639" y="809000"/>
              <a:ext cx="59343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    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248300" y="760546"/>
              <a:ext cx="42992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   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0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2-4.</a:t>
            </a:r>
            <a:r>
              <a:rPr lang="ko-KR" altLang="en-US" sz="2400" b="1" dirty="0" smtClean="0">
                <a:latin typeface="+mn-ea"/>
              </a:rPr>
              <a:t> 법인 경영환경</a:t>
            </a:r>
            <a:r>
              <a:rPr lang="en-US" altLang="ko-KR" sz="2400" b="1" dirty="0" smtClean="0">
                <a:latin typeface="+mn-ea"/>
              </a:rPr>
              <a:t>(SWOT)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5" name="양쪽 모서리가 둥근 사각형 34"/>
          <p:cNvSpPr/>
          <p:nvPr/>
        </p:nvSpPr>
        <p:spPr>
          <a:xfrm>
            <a:off x="407162" y="2124909"/>
            <a:ext cx="4017204" cy="1981900"/>
          </a:xfrm>
          <a:prstGeom prst="round2SameRect">
            <a:avLst>
              <a:gd name="adj1" fmla="val 39976"/>
              <a:gd name="adj2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6" name="양쪽 모서리가 둥근 사각형 35"/>
          <p:cNvSpPr/>
          <p:nvPr/>
        </p:nvSpPr>
        <p:spPr>
          <a:xfrm>
            <a:off x="4721714" y="2124909"/>
            <a:ext cx="4017204" cy="1981900"/>
          </a:xfrm>
          <a:prstGeom prst="round2SameRect">
            <a:avLst>
              <a:gd name="adj1" fmla="val 43298"/>
              <a:gd name="adj2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7" name="양쪽 모서리가 둥근 사각형 36"/>
          <p:cNvSpPr/>
          <p:nvPr/>
        </p:nvSpPr>
        <p:spPr>
          <a:xfrm>
            <a:off x="4721714" y="4325488"/>
            <a:ext cx="4017204" cy="1981900"/>
          </a:xfrm>
          <a:prstGeom prst="round2SameRect">
            <a:avLst>
              <a:gd name="adj1" fmla="val 40491"/>
              <a:gd name="adj2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8" name="양쪽 모서리가 둥근 사각형 37"/>
          <p:cNvSpPr/>
          <p:nvPr/>
        </p:nvSpPr>
        <p:spPr>
          <a:xfrm>
            <a:off x="407162" y="4325488"/>
            <a:ext cx="4017204" cy="1981900"/>
          </a:xfrm>
          <a:prstGeom prst="round2SameRect">
            <a:avLst>
              <a:gd name="adj1" fmla="val 38487"/>
              <a:gd name="adj2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494262" y="2017823"/>
            <a:ext cx="1824114" cy="52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●  Strength </a:t>
            </a:r>
            <a:r>
              <a:rPr lang="en-US" altLang="ko-KR" b="1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40" name="양쪽 모서리가 둥근 사각형 39"/>
          <p:cNvSpPr/>
          <p:nvPr/>
        </p:nvSpPr>
        <p:spPr>
          <a:xfrm>
            <a:off x="479921" y="2440142"/>
            <a:ext cx="3861522" cy="1616694"/>
          </a:xfrm>
          <a:prstGeom prst="round2SameRect">
            <a:avLst>
              <a:gd name="adj1" fmla="val 12047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1" name="양쪽 모서리가 둥근 사각형 40"/>
          <p:cNvSpPr/>
          <p:nvPr/>
        </p:nvSpPr>
        <p:spPr>
          <a:xfrm>
            <a:off x="4807275" y="2447412"/>
            <a:ext cx="3861522" cy="1616694"/>
          </a:xfrm>
          <a:prstGeom prst="round2SameRect">
            <a:avLst>
              <a:gd name="adj1" fmla="val 164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2" name="양쪽 모서리가 둥근 사각형 41"/>
          <p:cNvSpPr/>
          <p:nvPr/>
        </p:nvSpPr>
        <p:spPr>
          <a:xfrm>
            <a:off x="4786757" y="4663699"/>
            <a:ext cx="3861522" cy="1616694"/>
          </a:xfrm>
          <a:prstGeom prst="round2SameRect">
            <a:avLst>
              <a:gd name="adj1" fmla="val 1352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3" name="양쪽 모서리가 둥근 사각형 42"/>
          <p:cNvSpPr/>
          <p:nvPr/>
        </p:nvSpPr>
        <p:spPr>
          <a:xfrm>
            <a:off x="479921" y="4633740"/>
            <a:ext cx="3861522" cy="1616694"/>
          </a:xfrm>
          <a:prstGeom prst="round2SameRect">
            <a:avLst>
              <a:gd name="adj1" fmla="val 1352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305394" y="4221088"/>
            <a:ext cx="2203204" cy="52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●  Weaknesses </a:t>
            </a:r>
            <a:r>
              <a:rPr lang="en-US" altLang="ko-KR" b="1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548443" y="2009267"/>
            <a:ext cx="2235938" cy="52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●  Opportunity </a:t>
            </a:r>
            <a:r>
              <a:rPr lang="en-US" altLang="ko-KR" b="1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5813505" y="4222612"/>
            <a:ext cx="1694902" cy="521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● </a:t>
            </a:r>
            <a:r>
              <a:rPr lang="en-US" altLang="ko-KR" b="1" dirty="0" smtClean="0">
                <a:solidFill>
                  <a:schemeClr val="bg1"/>
                </a:solidFill>
              </a:rPr>
              <a:t> Threats </a:t>
            </a:r>
            <a:r>
              <a:rPr lang="en-US" altLang="ko-KR" b="1" dirty="0">
                <a:solidFill>
                  <a:schemeClr val="bg1"/>
                </a:solidFill>
              </a:rPr>
              <a:t>●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20351" y="959268"/>
            <a:ext cx="7640082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Char char="q"/>
              <a:defRPr/>
            </a:pP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  <a:cs typeface="Tahoma" pitchFamily="34" charset="0"/>
              </a:rPr>
              <a:t> </a:t>
            </a:r>
            <a:r>
              <a:rPr lang="ko-KR" altLang="en-US" sz="1600" b="1" dirty="0">
                <a:latin typeface="맑은 고딕" pitchFamily="50" charset="-127"/>
                <a:cs typeface="Tahoma" pitchFamily="34" charset="0"/>
              </a:rPr>
              <a:t>법인 </a:t>
            </a:r>
            <a:r>
              <a:rPr lang="ko-KR" altLang="en-US" sz="1600" b="1" dirty="0" smtClean="0">
                <a:latin typeface="맑은 고딕" pitchFamily="50" charset="-127"/>
                <a:cs typeface="Tahoma" pitchFamily="34" charset="0"/>
              </a:rPr>
              <a:t>주력 </a:t>
            </a:r>
            <a:r>
              <a:rPr lang="en-US" altLang="ko-KR" sz="1600" b="1" dirty="0" smtClean="0">
                <a:latin typeface="맑은 고딕" pitchFamily="50" charset="-127"/>
                <a:cs typeface="Tahoma" pitchFamily="34" charset="0"/>
              </a:rPr>
              <a:t>3</a:t>
            </a:r>
            <a:r>
              <a:rPr lang="ko-KR" altLang="en-US" sz="1600" b="1" dirty="0" smtClean="0">
                <a:latin typeface="맑은 고딕" pitchFamily="50" charset="-127"/>
                <a:cs typeface="Tahoma" pitchFamily="34" charset="0"/>
              </a:rPr>
              <a:t>종 제품</a:t>
            </a:r>
            <a:r>
              <a:rPr lang="en-US" altLang="ko-KR" sz="1600" b="1" dirty="0" smtClean="0">
                <a:latin typeface="맑은 고딕" pitchFamily="50" charset="-127"/>
                <a:cs typeface="Tahoma" pitchFamily="34" charset="0"/>
              </a:rPr>
              <a:t>(TA , SMPS , ADT)</a:t>
            </a:r>
            <a:r>
              <a:rPr lang="ko-KR" altLang="en-US" sz="1600" b="1" dirty="0" smtClean="0">
                <a:latin typeface="맑은 고딕" pitchFamily="50" charset="-127"/>
                <a:cs typeface="Tahoma" pitchFamily="34" charset="0"/>
              </a:rPr>
              <a:t> </a:t>
            </a:r>
            <a:r>
              <a:rPr lang="en-US" altLang="ko-KR" sz="1600" b="1" dirty="0" smtClean="0">
                <a:latin typeface="맑은 고딕" pitchFamily="50" charset="-127"/>
                <a:cs typeface="Tahoma" pitchFamily="34" charset="0"/>
              </a:rPr>
              <a:t>Forecast </a:t>
            </a:r>
            <a:r>
              <a:rPr lang="ko-KR" altLang="en-US" sz="1600" b="1" dirty="0" smtClean="0">
                <a:latin typeface="맑은 고딕" pitchFamily="50" charset="-127"/>
                <a:cs typeface="Tahoma" pitchFamily="34" charset="0"/>
              </a:rPr>
              <a:t>급감  ▷ </a:t>
            </a:r>
            <a:r>
              <a:rPr lang="en-US" altLang="ko-KR" sz="1600" b="1" dirty="0" smtClean="0">
                <a:latin typeface="맑은 고딕" pitchFamily="50" charset="-127"/>
                <a:cs typeface="Tahoma" pitchFamily="34" charset="0"/>
              </a:rPr>
              <a:t>( 2,000K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↓/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월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)</a:t>
            </a:r>
            <a:endParaRPr lang="en-US" altLang="ko-KR" sz="1600" b="1" dirty="0" smtClean="0">
              <a:latin typeface="맑은 고딕" pitchFamily="50" charset="-127"/>
              <a:cs typeface="Tahoma" pitchFamily="34" charset="0"/>
            </a:endParaRPr>
          </a:p>
          <a:p>
            <a:pPr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Char char="q"/>
              <a:defRPr/>
            </a:pPr>
            <a:r>
              <a:rPr lang="en-US" altLang="ko-KR" sz="1600" b="1" dirty="0">
                <a:latin typeface="맑은 고딕" pitchFamily="50" charset="-127"/>
                <a:cs typeface="Tahoma" pitchFamily="34" charset="0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</a:rPr>
              <a:t>다품종 소량 생산 체제화 ▷</a:t>
            </a:r>
            <a:r>
              <a:rPr lang="en-US" altLang="ko-KR" sz="1600" b="1" dirty="0">
                <a:latin typeface="맑은 고딕" panose="020B0503020000020004" pitchFamily="50" charset="-127"/>
              </a:rPr>
              <a:t> </a:t>
            </a:r>
            <a:r>
              <a:rPr lang="ko-KR" altLang="en-US" sz="1600" b="1" dirty="0">
                <a:latin typeface="맑은 고딕" panose="020B0503020000020004" pitchFamily="50" charset="-127"/>
              </a:rPr>
              <a:t>품종교체 ↑ </a:t>
            </a:r>
            <a:r>
              <a:rPr lang="en-US" altLang="ko-KR" sz="1600" b="1" dirty="0">
                <a:latin typeface="맑은 고딕" panose="020B0503020000020004" pitchFamily="50" charset="-127"/>
              </a:rPr>
              <a:t>/ </a:t>
            </a:r>
            <a:r>
              <a:rPr lang="ko-KR" altLang="en-US" sz="1600" b="1" dirty="0">
                <a:latin typeface="맑은 고딕" panose="020B0503020000020004" pitchFamily="50" charset="-127"/>
              </a:rPr>
              <a:t>고출력 비중 ↑ </a:t>
            </a:r>
            <a:r>
              <a:rPr lang="en-US" altLang="ko-KR" sz="1600" b="1" dirty="0">
                <a:latin typeface="맑은 고딕" panose="020B0503020000020004" pitchFamily="50" charset="-127"/>
              </a:rPr>
              <a:t>_ </a:t>
            </a:r>
            <a:r>
              <a:rPr lang="ko-KR" altLang="en-US" sz="1600" b="1" dirty="0">
                <a:latin typeface="맑은 고딕" panose="020B0503020000020004" pitchFamily="50" charset="-127"/>
              </a:rPr>
              <a:t>생산성↓</a:t>
            </a:r>
            <a:endParaRPr lang="en-US" altLang="ko-KR" sz="1600" b="1" dirty="0">
              <a:latin typeface="맑은 고딕" panose="020B0503020000020004" pitchFamily="50" charset="-127"/>
            </a:endParaRPr>
          </a:p>
          <a:p>
            <a:pPr>
              <a:spcBef>
                <a:spcPts val="600"/>
              </a:spcBef>
              <a:buClr>
                <a:schemeClr val="tx2"/>
              </a:buClr>
              <a:buSzPct val="90000"/>
              <a:buFont typeface="Wingdings" pitchFamily="2" charset="2"/>
              <a:buChar char="q"/>
              <a:defRPr/>
            </a:pPr>
            <a:r>
              <a:rPr lang="en-US" altLang="ko-KR" sz="1600" b="1" dirty="0" smtClean="0">
                <a:latin typeface="맑은 고딕" pitchFamily="50" charset="-127"/>
                <a:cs typeface="Tahoma" pitchFamily="34" charset="0"/>
              </a:rPr>
              <a:t> 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Model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별 제품 신뢰성 품질 강화 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VOC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접수 ▷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신뢰성 강화 </a:t>
            </a:r>
            <a:r>
              <a:rPr lang="en-US" altLang="ko-KR" sz="1600" b="1" dirty="0" smtClean="0">
                <a:latin typeface="맑은 고딕" panose="020B0503020000020004" pitchFamily="50" charset="-127"/>
              </a:rPr>
              <a:t>, </a:t>
            </a:r>
            <a:r>
              <a:rPr lang="ko-KR" altLang="en-US" sz="1600" b="1" dirty="0" smtClean="0">
                <a:latin typeface="맑은 고딕" panose="020B0503020000020004" pitchFamily="50" charset="-127"/>
              </a:rPr>
              <a:t>출하 품질 강화</a:t>
            </a:r>
            <a:endParaRPr lang="ko-KR" altLang="en-US" sz="1600" b="1" dirty="0">
              <a:latin typeface="맑은 고딕" pitchFamily="50" charset="-127"/>
              <a:cs typeface="Tahoma" pitchFamily="34" charset="0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60771" y="4742400"/>
            <a:ext cx="380802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itchFamily="50" charset="-127"/>
              </a:rPr>
              <a:t>제조원가 상승 </a:t>
            </a:r>
            <a:r>
              <a:rPr lang="en-US" altLang="ko-KR" sz="1400" b="1" dirty="0" smtClean="0">
                <a:latin typeface="맑은 고딕" pitchFamily="50" charset="-127"/>
              </a:rPr>
              <a:t>_ </a:t>
            </a:r>
            <a:r>
              <a:rPr lang="ko-KR" altLang="en-US" sz="1400" b="1" dirty="0" smtClean="0">
                <a:latin typeface="맑은 고딕" pitchFamily="50" charset="-127"/>
              </a:rPr>
              <a:t>전력비 </a:t>
            </a:r>
            <a:r>
              <a:rPr lang="en-US" altLang="ko-KR" sz="1400" b="1" dirty="0" smtClean="0">
                <a:latin typeface="맑은 고딕" pitchFamily="50" charset="-127"/>
              </a:rPr>
              <a:t>, </a:t>
            </a:r>
            <a:r>
              <a:rPr lang="ko-KR" altLang="en-US" sz="1400" b="1" dirty="0" smtClean="0">
                <a:latin typeface="맑은 고딕" pitchFamily="50" charset="-127"/>
              </a:rPr>
              <a:t>인건비 </a:t>
            </a:r>
            <a:r>
              <a:rPr lang="en-US" altLang="ko-KR" sz="1400" b="1" dirty="0" smtClean="0">
                <a:latin typeface="맑은 고딕" pitchFamily="50" charset="-127"/>
              </a:rPr>
              <a:t>, </a:t>
            </a:r>
            <a:r>
              <a:rPr lang="ko-KR" altLang="en-US" sz="1400" b="1" dirty="0" smtClean="0">
                <a:latin typeface="맑은 고딕" pitchFamily="50" charset="-127"/>
              </a:rPr>
              <a:t>물류비</a:t>
            </a:r>
            <a:endParaRPr lang="en-US" altLang="ko-KR" sz="1400" b="1" dirty="0" smtClean="0">
              <a:latin typeface="맑은 고딕" pitchFamily="50" charset="-127"/>
            </a:endParaRPr>
          </a:p>
          <a:p>
            <a:r>
              <a:rPr lang="en-US" altLang="ko-KR" sz="1100" b="1" dirty="0">
                <a:latin typeface="맑은 고딕" pitchFamily="50" charset="-127"/>
              </a:rPr>
              <a:t> </a:t>
            </a:r>
            <a:r>
              <a:rPr lang="en-US" altLang="ko-KR" sz="1100" b="1" dirty="0" smtClean="0">
                <a:latin typeface="맑은 고딕" pitchFamily="50" charset="-127"/>
              </a:rPr>
              <a:t>     . </a:t>
            </a:r>
            <a:r>
              <a:rPr lang="ko-KR" altLang="en-US" sz="1100" b="1" dirty="0" smtClean="0">
                <a:latin typeface="맑은 고딕" pitchFamily="50" charset="-127"/>
              </a:rPr>
              <a:t>전력비</a:t>
            </a:r>
            <a:r>
              <a:rPr lang="en-US" altLang="ko-KR" sz="1100" b="1" dirty="0" smtClean="0">
                <a:latin typeface="맑은 고딕" pitchFamily="50" charset="-127"/>
              </a:rPr>
              <a:t>/</a:t>
            </a:r>
            <a:r>
              <a:rPr lang="ko-KR" altLang="en-US" sz="1100" b="1" dirty="0" smtClean="0">
                <a:latin typeface="맑은 고딕" pitchFamily="50" charset="-127"/>
              </a:rPr>
              <a:t>인건비 인상폭 높음 </a:t>
            </a:r>
            <a:r>
              <a:rPr lang="en-US" altLang="ko-KR" sz="1100" b="1" dirty="0" smtClean="0">
                <a:latin typeface="맑은 고딕" pitchFamily="50" charset="-127"/>
              </a:rPr>
              <a:t>, </a:t>
            </a:r>
            <a:r>
              <a:rPr lang="ko-KR" altLang="en-US" sz="1100" b="1" dirty="0" smtClean="0">
                <a:latin typeface="맑은 고딕" pitchFamily="50" charset="-127"/>
              </a:rPr>
              <a:t>유류비 불안정</a:t>
            </a:r>
            <a:endParaRPr lang="en-US" altLang="ko-KR" sz="1100" b="1" dirty="0" smtClean="0">
              <a:latin typeface="맑은 고딕" pitchFamily="50" charset="-127"/>
            </a:endParaRPr>
          </a:p>
          <a:p>
            <a:endParaRPr lang="en-US" altLang="ko-KR" sz="500" b="1" dirty="0" smtClean="0">
              <a:latin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itchFamily="50" charset="-127"/>
              </a:rPr>
              <a:t>하노이 거점 경쟁사 경쟁 치열</a:t>
            </a:r>
            <a:endParaRPr lang="en-US" altLang="ko-KR" sz="1400" b="1" dirty="0">
              <a:latin typeface="맑은 고딕" pitchFamily="50" charset="-127"/>
            </a:endParaRPr>
          </a:p>
          <a:p>
            <a:r>
              <a:rPr lang="en-US" altLang="ko-KR" sz="1100" b="1" dirty="0">
                <a:latin typeface="맑은 고딕" pitchFamily="50" charset="-127"/>
              </a:rPr>
              <a:t>      </a:t>
            </a:r>
            <a:r>
              <a:rPr lang="en-US" altLang="ko-KR" sz="1100" b="1" dirty="0" smtClean="0">
                <a:latin typeface="맑은 고딕" pitchFamily="50" charset="-127"/>
              </a:rPr>
              <a:t>. </a:t>
            </a:r>
            <a:r>
              <a:rPr lang="ko-KR" altLang="en-US" sz="1100" b="1" dirty="0" smtClean="0">
                <a:latin typeface="맑은 고딕" pitchFamily="50" charset="-127"/>
              </a:rPr>
              <a:t>충전기 업체 동반 가동율 하락 </a:t>
            </a:r>
            <a:r>
              <a:rPr lang="en-US" altLang="ko-KR" sz="1100" b="1" dirty="0" smtClean="0">
                <a:latin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b="1" dirty="0" smtClean="0">
                <a:latin typeface="맑은 고딕" pitchFamily="50" charset="-127"/>
                <a:sym typeface="Wingdings" panose="05000000000000000000" pitchFamily="2" charset="2"/>
              </a:rPr>
              <a:t>경쟁 가속</a:t>
            </a:r>
            <a:endParaRPr lang="en-US" altLang="ko-KR" sz="1100" b="1" dirty="0">
              <a:latin typeface="맑은 고딕" pitchFamily="50" charset="-127"/>
            </a:endParaRPr>
          </a:p>
          <a:p>
            <a:endParaRPr lang="en-US" altLang="ko-KR" sz="300" b="1" dirty="0">
              <a:latin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itchFamily="50" charset="-127"/>
              </a:rPr>
              <a:t>고객 제품 신뢰성 강화</a:t>
            </a:r>
            <a:r>
              <a:rPr lang="en-US" altLang="ko-KR" sz="1000" b="1" dirty="0" smtClean="0">
                <a:latin typeface="맑은 고딕" pitchFamily="50" charset="-127"/>
              </a:rPr>
              <a:t> </a:t>
            </a:r>
          </a:p>
          <a:p>
            <a:r>
              <a:rPr lang="en-US" altLang="ko-KR" sz="1000" b="1" dirty="0">
                <a:latin typeface="맑은 고딕" pitchFamily="50" charset="-127"/>
              </a:rPr>
              <a:t> </a:t>
            </a:r>
            <a:r>
              <a:rPr lang="en-US" altLang="ko-KR" sz="1000" b="1" dirty="0" smtClean="0">
                <a:latin typeface="맑은 고딕" pitchFamily="50" charset="-127"/>
              </a:rPr>
              <a:t>      . </a:t>
            </a:r>
            <a:r>
              <a:rPr lang="ko-KR" altLang="en-US" sz="1000" b="1" dirty="0" smtClean="0">
                <a:latin typeface="맑은 고딕" pitchFamily="50" charset="-127"/>
              </a:rPr>
              <a:t>신뢰성 검사 설비 지속 투자 발생</a:t>
            </a:r>
            <a:r>
              <a:rPr lang="en-US" altLang="ko-KR" sz="1000" b="1" dirty="0">
                <a:latin typeface="맑은 고딕" pitchFamily="50" charset="-127"/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491520" y="2613043"/>
            <a:ext cx="3829698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itchFamily="50" charset="-127"/>
              </a:rPr>
              <a:t>제조 인프라 경쟁력 확보</a:t>
            </a:r>
            <a:r>
              <a:rPr lang="en-US" altLang="ko-KR" sz="1400" b="1" dirty="0" smtClean="0">
                <a:latin typeface="맑은 고딕" pitchFamily="50" charset="-127"/>
              </a:rPr>
              <a:t>( Man-Power 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100" b="1" dirty="0" smtClean="0">
                <a:latin typeface="맑은 고딕" pitchFamily="50" charset="-127"/>
              </a:rPr>
              <a:t>      . </a:t>
            </a:r>
            <a:r>
              <a:rPr lang="ko-KR" altLang="en-US" sz="1100" b="1" dirty="0" smtClean="0">
                <a:latin typeface="맑은 고딕" pitchFamily="50" charset="-127"/>
              </a:rPr>
              <a:t>설비 기술력 </a:t>
            </a:r>
            <a:r>
              <a:rPr lang="en-US" altLang="ko-KR" sz="1100" b="1" dirty="0" smtClean="0">
                <a:latin typeface="맑은 고딕" pitchFamily="50" charset="-127"/>
              </a:rPr>
              <a:t>, </a:t>
            </a:r>
            <a:r>
              <a:rPr lang="ko-KR" altLang="en-US" sz="1100" b="1" dirty="0" smtClean="0">
                <a:latin typeface="맑은 고딕" pitchFamily="50" charset="-127"/>
              </a:rPr>
              <a:t>공정 기술력 </a:t>
            </a:r>
            <a:r>
              <a:rPr lang="en-US" altLang="ko-KR" sz="1100" b="1" dirty="0" smtClean="0">
                <a:latin typeface="맑은 고딕" pitchFamily="50" charset="-127"/>
              </a:rPr>
              <a:t>, </a:t>
            </a:r>
            <a:r>
              <a:rPr lang="ko-KR" altLang="en-US" sz="1100" b="1" dirty="0" smtClean="0">
                <a:latin typeface="맑은 고딕" pitchFamily="50" charset="-127"/>
              </a:rPr>
              <a:t>제품 분석능력 확보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itchFamily="50" charset="-127"/>
              </a:rPr>
              <a:t>제조 원가 경쟁력 입증</a:t>
            </a:r>
            <a:r>
              <a:rPr lang="en-US" altLang="ko-KR" sz="1400" b="1" dirty="0">
                <a:latin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</a:rPr>
              <a:t>( </a:t>
            </a:r>
            <a:r>
              <a:rPr lang="ko-KR" altLang="en-US" sz="1400" b="1" dirty="0" smtClean="0">
                <a:latin typeface="맑은 고딕" pitchFamily="50" charset="-127"/>
              </a:rPr>
              <a:t>임율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  <a:r>
              <a:rPr lang="en-US" altLang="ko-KR" sz="1400" b="1" dirty="0" smtClean="0">
                <a:latin typeface="맑은 고딕" pitchFamily="50" charset="-127"/>
              </a:rPr>
              <a:t>/ </a:t>
            </a:r>
            <a:r>
              <a:rPr lang="ko-KR" altLang="en-US" sz="1400" b="1" dirty="0" smtClean="0">
                <a:latin typeface="맑은 고딕" pitchFamily="50" charset="-127"/>
              </a:rPr>
              <a:t>효율</a:t>
            </a:r>
            <a:r>
              <a:rPr lang="ko-KR" altLang="en-US" sz="1400" b="1" dirty="0">
                <a:latin typeface="맑은 고딕" panose="020B0503020000020004" pitchFamily="50" charset="-127"/>
              </a:rPr>
              <a:t>↑</a:t>
            </a:r>
            <a:r>
              <a:rPr lang="ko-KR" altLang="en-US" sz="1400" b="1" dirty="0" smtClean="0">
                <a:latin typeface="맑은 고딕" pitchFamily="50" charset="-127"/>
              </a:rPr>
              <a:t> </a:t>
            </a:r>
            <a:r>
              <a:rPr lang="en-US" altLang="ko-KR" sz="1400" b="1" dirty="0" smtClean="0">
                <a:latin typeface="맑은 고딕" pitchFamily="50" charset="-127"/>
              </a:rPr>
              <a:t>)</a:t>
            </a:r>
            <a:endParaRPr lang="en-US" altLang="ko-KR" sz="1100" b="1" dirty="0" smtClean="0">
              <a:latin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itchFamily="50" charset="-127"/>
              </a:rPr>
              <a:t>제조 기반 안정적 체계 운영</a:t>
            </a:r>
            <a:endParaRPr lang="en-US" altLang="ko-KR" sz="1400" b="1" dirty="0" smtClean="0">
              <a:latin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532637" y="4775702"/>
            <a:ext cx="3831794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itchFamily="50" charset="-127"/>
              </a:rPr>
              <a:t>자동화 설비 구형 모델 및 노후화 </a:t>
            </a:r>
            <a:endParaRPr lang="en-US" altLang="ko-KR" sz="1400" b="1" dirty="0" smtClean="0">
              <a:latin typeface="맑은 고딕" pitchFamily="50" charset="-127"/>
            </a:endParaRPr>
          </a:p>
          <a:p>
            <a:r>
              <a:rPr lang="en-US" altLang="ko-KR" sz="1100" b="1" dirty="0">
                <a:latin typeface="맑은 고딕" pitchFamily="50" charset="-127"/>
              </a:rPr>
              <a:t> </a:t>
            </a:r>
            <a:r>
              <a:rPr lang="en-US" altLang="ko-KR" sz="1100" b="1" dirty="0" smtClean="0">
                <a:latin typeface="맑은 고딕" pitchFamily="50" charset="-127"/>
              </a:rPr>
              <a:t>     . BGA / </a:t>
            </a:r>
            <a:r>
              <a:rPr lang="ko-KR" altLang="en-US" sz="1100" b="1" dirty="0" smtClean="0">
                <a:latin typeface="맑은 고딕" pitchFamily="50" charset="-127"/>
              </a:rPr>
              <a:t>대형 </a:t>
            </a:r>
            <a:r>
              <a:rPr lang="en-US" altLang="ko-KR" sz="1100" b="1" dirty="0" smtClean="0">
                <a:latin typeface="맑은 고딕" pitchFamily="50" charset="-127"/>
              </a:rPr>
              <a:t>Board / Fine Pitch </a:t>
            </a:r>
            <a:r>
              <a:rPr lang="ko-KR" altLang="en-US" sz="1100" b="1" dirty="0" smtClean="0">
                <a:latin typeface="맑은 고딕" pitchFamily="50" charset="-127"/>
              </a:rPr>
              <a:t>제품 대응 어려움</a:t>
            </a:r>
            <a:endParaRPr lang="en-US" altLang="ko-KR" sz="1100" b="1" dirty="0" smtClean="0">
              <a:latin typeface="맑은 고딕" pitchFamily="50" charset="-127"/>
            </a:endParaRPr>
          </a:p>
          <a:p>
            <a:endParaRPr lang="en-US" altLang="ko-KR" sz="500" b="1" dirty="0" smtClean="0">
              <a:latin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itchFamily="50" charset="-127"/>
              </a:rPr>
              <a:t>법인 자체 영업 대응 구조 취약</a:t>
            </a:r>
            <a:endParaRPr lang="en-US" altLang="ko-KR" sz="1400" b="1" dirty="0" smtClean="0">
              <a:latin typeface="맑은 고딕" pitchFamily="50" charset="-127"/>
            </a:endParaRPr>
          </a:p>
          <a:p>
            <a:r>
              <a:rPr lang="en-US" altLang="ko-KR" sz="1050" b="1" dirty="0" smtClean="0">
                <a:latin typeface="맑은 고딕" pitchFamily="50" charset="-127"/>
              </a:rPr>
              <a:t>      . </a:t>
            </a:r>
            <a:r>
              <a:rPr lang="ko-KR" altLang="en-US" sz="1050" b="1" dirty="0" smtClean="0">
                <a:latin typeface="맑은 고딕" pitchFamily="50" charset="-127"/>
              </a:rPr>
              <a:t>현지 </a:t>
            </a:r>
            <a:r>
              <a:rPr lang="ko-KR" altLang="en-US" sz="1050" b="1" dirty="0">
                <a:latin typeface="맑은 고딕" pitchFamily="50" charset="-127"/>
              </a:rPr>
              <a:t>자체 신속 대응 필요시 대응력 </a:t>
            </a:r>
            <a:r>
              <a:rPr lang="ko-KR" altLang="en-US" sz="1050" b="1" dirty="0" smtClean="0">
                <a:latin typeface="맑은 고딕" pitchFamily="50" charset="-127"/>
              </a:rPr>
              <a:t>부족</a:t>
            </a:r>
            <a:endParaRPr lang="en-US" altLang="ko-KR" sz="1050" b="1" dirty="0" smtClean="0">
              <a:latin typeface="맑은 고딕" pitchFamily="50" charset="-127"/>
            </a:endParaRPr>
          </a:p>
          <a:p>
            <a:endParaRPr lang="en-US" altLang="ko-KR" sz="500" b="1" dirty="0" smtClean="0">
              <a:latin typeface="맑은 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</a:rPr>
              <a:t>고객사 다양성 부족</a:t>
            </a:r>
            <a:endParaRPr lang="en-US" altLang="ko-KR" sz="1400" b="1" dirty="0" smtClean="0">
              <a:latin typeface="맑은 고딕" pitchFamily="50" charset="-127"/>
            </a:endParaRPr>
          </a:p>
          <a:p>
            <a:r>
              <a:rPr lang="en-US" altLang="ko-KR" sz="1100" b="1" dirty="0" smtClean="0">
                <a:latin typeface="맑은 고딕" pitchFamily="50" charset="-127"/>
              </a:rPr>
              <a:t>     </a:t>
            </a:r>
            <a:r>
              <a:rPr lang="en-US" altLang="ko-KR" sz="1100" b="1" dirty="0">
                <a:latin typeface="맑은 고딕" pitchFamily="50" charset="-127"/>
              </a:rPr>
              <a:t> </a:t>
            </a:r>
            <a:r>
              <a:rPr lang="en-US" altLang="ko-KR" sz="1100" b="1" dirty="0" smtClean="0">
                <a:latin typeface="맑은 고딕" pitchFamily="50" charset="-127"/>
              </a:rPr>
              <a:t>. SEC Mobile / VD </a:t>
            </a:r>
            <a:r>
              <a:rPr lang="ko-KR" altLang="en-US" sz="1100" b="1" dirty="0" smtClean="0">
                <a:latin typeface="맑은 고딕" pitchFamily="50" charset="-127"/>
              </a:rPr>
              <a:t>주력 생산</a:t>
            </a:r>
            <a:endParaRPr lang="en-US" altLang="ko-KR" sz="1100" b="1" dirty="0" smtClean="0">
              <a:latin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893565" y="2617371"/>
            <a:ext cx="3775231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latin typeface="맑은 고딕" pitchFamily="50" charset="-127"/>
              </a:rPr>
              <a:t>현지인 우수 인력 확보 </a:t>
            </a:r>
            <a:r>
              <a:rPr lang="en-US" altLang="ko-KR" sz="1400" b="1" dirty="0">
                <a:latin typeface="맑은 고딕" pitchFamily="50" charset="-127"/>
              </a:rPr>
              <a:t>_ </a:t>
            </a:r>
            <a:r>
              <a:rPr lang="ko-KR" altLang="en-US" sz="1200" b="1" dirty="0">
                <a:latin typeface="맑은 고딕" pitchFamily="50" charset="-127"/>
              </a:rPr>
              <a:t>신규 </a:t>
            </a:r>
            <a:r>
              <a:rPr lang="en-US" altLang="ko-KR" sz="1200" b="1" dirty="0">
                <a:latin typeface="맑은 고딕" pitchFamily="50" charset="-127"/>
              </a:rPr>
              <a:t>Biz </a:t>
            </a:r>
            <a:r>
              <a:rPr lang="ko-KR" altLang="en-US" sz="1200" b="1" dirty="0">
                <a:latin typeface="맑은 고딕" pitchFamily="50" charset="-127"/>
              </a:rPr>
              <a:t>신속 </a:t>
            </a:r>
            <a:r>
              <a:rPr lang="ko-KR" altLang="en-US" sz="1200" b="1" dirty="0" smtClean="0">
                <a:latin typeface="맑은 고딕" pitchFamily="50" charset="-127"/>
              </a:rPr>
              <a:t>대응</a:t>
            </a:r>
            <a:endParaRPr lang="en-US" altLang="ko-KR" sz="1200" b="1" dirty="0" smtClean="0"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맑은 고딕" pitchFamily="50" charset="-127"/>
              </a:rPr>
              <a:t> </a:t>
            </a:r>
            <a:r>
              <a:rPr lang="en-US" altLang="ko-KR" sz="1100" b="1" dirty="0" smtClean="0">
                <a:latin typeface="맑은 고딕" pitchFamily="50" charset="-127"/>
              </a:rPr>
              <a:t>     . SMD / </a:t>
            </a:r>
            <a:r>
              <a:rPr lang="ko-KR" altLang="en-US" sz="1100" b="1" dirty="0" err="1" smtClean="0">
                <a:latin typeface="맑은 고딕" pitchFamily="50" charset="-127"/>
              </a:rPr>
              <a:t>자삽</a:t>
            </a:r>
            <a:r>
              <a:rPr lang="ko-KR" altLang="en-US" sz="1100" b="1" dirty="0" smtClean="0">
                <a:latin typeface="맑은 고딕" pitchFamily="50" charset="-127"/>
              </a:rPr>
              <a:t> </a:t>
            </a:r>
            <a:r>
              <a:rPr lang="en-US" altLang="ko-KR" sz="1100" b="1" dirty="0" smtClean="0">
                <a:latin typeface="맑은 고딕" pitchFamily="50" charset="-127"/>
              </a:rPr>
              <a:t>/ Set Assembly Know-how </a:t>
            </a:r>
            <a:r>
              <a:rPr lang="ko-KR" altLang="en-US" sz="1100" b="1" dirty="0" smtClean="0">
                <a:latin typeface="맑은 고딕" pitchFamily="50" charset="-127"/>
              </a:rPr>
              <a:t>확보</a:t>
            </a:r>
            <a:endParaRPr lang="ko-KR" altLang="en-US" sz="1100" b="1" dirty="0">
              <a:latin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itchFamily="50" charset="-127"/>
              </a:rPr>
              <a:t>자동화 </a:t>
            </a:r>
            <a:r>
              <a:rPr lang="en-US" altLang="ko-KR" sz="1400" b="1" dirty="0" smtClean="0">
                <a:latin typeface="맑은 고딕" pitchFamily="50" charset="-127"/>
              </a:rPr>
              <a:t>/ Assembly Line </a:t>
            </a:r>
            <a:r>
              <a:rPr lang="ko-KR" altLang="en-US" sz="1400" b="1" dirty="0" smtClean="0">
                <a:latin typeface="맑은 고딕" pitchFamily="50" charset="-127"/>
              </a:rPr>
              <a:t>제품 전환 가능</a:t>
            </a:r>
            <a:endParaRPr lang="en-US" altLang="ko-KR" sz="1400" b="1" dirty="0" smtClean="0">
              <a:latin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latin typeface="맑은 고딕" pitchFamily="50" charset="-127"/>
              </a:rPr>
              <a:t>        Space / Infra </a:t>
            </a:r>
            <a:r>
              <a:rPr lang="ko-KR" altLang="en-US" sz="1400" b="1" dirty="0" smtClean="0">
                <a:latin typeface="맑은 고딕" pitchFamily="50" charset="-127"/>
              </a:rPr>
              <a:t>활용 신속 대응 가능</a:t>
            </a:r>
            <a:endParaRPr lang="en-US" altLang="ko-KR" sz="1400" b="1" dirty="0" smtClean="0">
              <a:latin typeface="맑은 고딕" pitchFamily="50" charset="-127"/>
            </a:endParaRPr>
          </a:p>
        </p:txBody>
      </p:sp>
      <p:grpSp>
        <p:nvGrpSpPr>
          <p:cNvPr id="52" name="그룹 371"/>
          <p:cNvGrpSpPr>
            <a:grpSpLocks/>
          </p:cNvGrpSpPr>
          <p:nvPr/>
        </p:nvGrpSpPr>
        <p:grpSpPr bwMode="auto">
          <a:xfrm>
            <a:off x="3085909" y="3418473"/>
            <a:ext cx="2955171" cy="1622527"/>
            <a:chOff x="3919966" y="3274016"/>
            <a:chExt cx="2061707" cy="2022138"/>
          </a:xfrm>
        </p:grpSpPr>
        <p:grpSp>
          <p:nvGrpSpPr>
            <p:cNvPr id="53" name="그룹 302"/>
            <p:cNvGrpSpPr>
              <a:grpSpLocks/>
            </p:cNvGrpSpPr>
            <p:nvPr/>
          </p:nvGrpSpPr>
          <p:grpSpPr bwMode="auto">
            <a:xfrm>
              <a:off x="3938976" y="3274016"/>
              <a:ext cx="2022137" cy="2022138"/>
              <a:chOff x="3140086" y="2421668"/>
              <a:chExt cx="3384550" cy="3384550"/>
            </a:xfrm>
          </p:grpSpPr>
          <p:grpSp>
            <p:nvGrpSpPr>
              <p:cNvPr id="58" name="그룹 33"/>
              <p:cNvGrpSpPr>
                <a:grpSpLocks/>
              </p:cNvGrpSpPr>
              <p:nvPr/>
            </p:nvGrpSpPr>
            <p:grpSpPr bwMode="auto">
              <a:xfrm>
                <a:off x="3140086" y="2421668"/>
                <a:ext cx="3384550" cy="3384550"/>
                <a:chOff x="3140086" y="2421668"/>
                <a:chExt cx="3384550" cy="3384550"/>
              </a:xfrm>
            </p:grpSpPr>
            <p:grpSp>
              <p:nvGrpSpPr>
                <p:cNvPr id="60" name="그룹 32"/>
                <p:cNvGrpSpPr>
                  <a:grpSpLocks/>
                </p:cNvGrpSpPr>
                <p:nvPr/>
              </p:nvGrpSpPr>
              <p:grpSpPr bwMode="auto">
                <a:xfrm>
                  <a:off x="3140086" y="2421668"/>
                  <a:ext cx="3384550" cy="3384550"/>
                  <a:chOff x="2916238" y="2421668"/>
                  <a:chExt cx="3384550" cy="3384550"/>
                </a:xfrm>
              </p:grpSpPr>
              <p:sp>
                <p:nvSpPr>
                  <p:cNvPr id="62" name="Oval 4"/>
                  <p:cNvSpPr>
                    <a:spLocks noChangeArrowheads="1"/>
                  </p:cNvSpPr>
                  <p:nvPr/>
                </p:nvSpPr>
                <p:spPr bwMode="auto">
                  <a:xfrm>
                    <a:off x="2916238" y="2421668"/>
                    <a:ext cx="3384550" cy="3384550"/>
                  </a:xfrm>
                  <a:prstGeom prst="ellipse">
                    <a:avLst/>
                  </a:prstGeom>
                  <a:solidFill>
                    <a:srgbClr val="E4E4E4">
                      <a:alpha val="63136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1pPr>
                    <a:lvl2pPr marL="742950" indent="-285750" eaLnBrk="0" hangingPunct="0"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2pPr>
                    <a:lvl3pPr marL="1143000" indent="-228600" eaLnBrk="0" hangingPunct="0"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3pPr>
                    <a:lvl4pPr marL="1600200" indent="-228600" eaLnBrk="0" hangingPunct="0"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4pPr>
                    <a:lvl5pPr marL="2057400" indent="-228600" eaLnBrk="0" hangingPunct="0"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9pPr>
                  </a:lstStyle>
                  <a:p>
                    <a:pPr eaLnBrk="1" hangingPunct="1"/>
                    <a:endParaRPr kumimoji="0" lang="ko-KR" altLang="en-US">
                      <a:solidFill>
                        <a:srgbClr val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63" name="Oval 5"/>
                  <p:cNvSpPr>
                    <a:spLocks noChangeArrowheads="1"/>
                  </p:cNvSpPr>
                  <p:nvPr/>
                </p:nvSpPr>
                <p:spPr bwMode="auto">
                  <a:xfrm>
                    <a:off x="3393590" y="2876815"/>
                    <a:ext cx="2487610" cy="2387600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FFFF"/>
                      </a:gs>
                      <a:gs pos="100000">
                        <a:srgbClr val="B2B2B2">
                          <a:alpha val="57999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1pPr>
                    <a:lvl2pPr marL="742950" indent="-285750" eaLnBrk="0" hangingPunct="0"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2pPr>
                    <a:lvl3pPr marL="1143000" indent="-228600" eaLnBrk="0" hangingPunct="0"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3pPr>
                    <a:lvl4pPr marL="1600200" indent="-228600" eaLnBrk="0" hangingPunct="0"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4pPr>
                    <a:lvl5pPr marL="2057400" indent="-228600" eaLnBrk="0" hangingPunct="0"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 b="1">
                        <a:solidFill>
                          <a:schemeClr val="tx1"/>
                        </a:solidFill>
                        <a:latin typeface="HY울릉도M"/>
                        <a:ea typeface="HY울릉도M"/>
                        <a:cs typeface="HY울릉도M"/>
                      </a:defRPr>
                    </a:lvl9pPr>
                  </a:lstStyle>
                  <a:p>
                    <a:pPr algn="ctr" eaLnBrk="1" hangingPunct="1">
                      <a:lnSpc>
                        <a:spcPct val="120000"/>
                      </a:lnSpc>
                    </a:pPr>
                    <a:endParaRPr kumimoji="0" lang="ko-KR" altLang="ko-KR" sz="160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맑은 고딕" panose="020B0503020000020004" pitchFamily="50" charset="-127"/>
                    </a:endParaRPr>
                  </a:p>
                </p:txBody>
              </p:sp>
            </p:grpSp>
            <p:pic>
              <p:nvPicPr>
                <p:cNvPr id="61" name="Picture 6" descr="그림4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1308" y="3477396"/>
                  <a:ext cx="1640419" cy="13398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9" name="Text Box 7"/>
              <p:cNvSpPr txBox="1">
                <a:spLocks noChangeArrowheads="1"/>
              </p:cNvSpPr>
              <p:nvPr/>
            </p:nvSpPr>
            <p:spPr bwMode="auto">
              <a:xfrm>
                <a:off x="4250859" y="3626947"/>
                <a:ext cx="1207152" cy="1063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b="1">
                    <a:solidFill>
                      <a:schemeClr val="tx1"/>
                    </a:solidFill>
                    <a:latin typeface="HY울릉도M"/>
                    <a:ea typeface="HY울릉도M"/>
                    <a:cs typeface="HY울릉도M"/>
                  </a:defRPr>
                </a:lvl1pPr>
                <a:lvl2pPr marL="742950" indent="-285750" eaLnBrk="0" hangingPunct="0">
                  <a:defRPr kumimoji="1" b="1">
                    <a:solidFill>
                      <a:schemeClr val="tx1"/>
                    </a:solidFill>
                    <a:latin typeface="HY울릉도M"/>
                    <a:ea typeface="HY울릉도M"/>
                    <a:cs typeface="HY울릉도M"/>
                  </a:defRPr>
                </a:lvl2pPr>
                <a:lvl3pPr marL="1143000" indent="-228600" eaLnBrk="0" hangingPunct="0">
                  <a:defRPr kumimoji="1" b="1">
                    <a:solidFill>
                      <a:schemeClr val="tx1"/>
                    </a:solidFill>
                    <a:latin typeface="HY울릉도M"/>
                    <a:ea typeface="HY울릉도M"/>
                    <a:cs typeface="HY울릉도M"/>
                  </a:defRPr>
                </a:lvl3pPr>
                <a:lvl4pPr marL="1600200" indent="-228600" eaLnBrk="0" hangingPunct="0">
                  <a:defRPr kumimoji="1" b="1">
                    <a:solidFill>
                      <a:schemeClr val="tx1"/>
                    </a:solidFill>
                    <a:latin typeface="HY울릉도M"/>
                    <a:ea typeface="HY울릉도M"/>
                    <a:cs typeface="HY울릉도M"/>
                  </a:defRPr>
                </a:lvl4pPr>
                <a:lvl5pPr marL="2057400" indent="-228600" eaLnBrk="0" hangingPunct="0">
                  <a:defRPr kumimoji="1" b="1">
                    <a:solidFill>
                      <a:schemeClr val="tx1"/>
                    </a:solidFill>
                    <a:latin typeface="HY울릉도M"/>
                    <a:ea typeface="HY울릉도M"/>
                    <a:cs typeface="HY울릉도M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HY울릉도M"/>
                    <a:ea typeface="HY울릉도M"/>
                    <a:cs typeface="HY울릉도M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HY울릉도M"/>
                    <a:ea typeface="HY울릉도M"/>
                    <a:cs typeface="HY울릉도M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HY울릉도M"/>
                    <a:ea typeface="HY울릉도M"/>
                    <a:cs typeface="HY울릉도M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b="1">
                    <a:solidFill>
                      <a:schemeClr val="tx1"/>
                    </a:solidFill>
                    <a:latin typeface="HY울릉도M"/>
                    <a:ea typeface="HY울릉도M"/>
                    <a:cs typeface="HY울릉도M"/>
                  </a:defRPr>
                </a:lvl9pPr>
              </a:lstStyle>
              <a:p>
                <a:pPr algn="ctr" eaLnBrk="1" hangingPunct="1"/>
                <a:r>
                  <a:rPr kumimoji="0" lang="ko-KR" altLang="en-US" sz="2000" smtClean="0">
                    <a:solidFill>
                      <a:srgbClr val="9900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선택</a:t>
                </a:r>
                <a:r>
                  <a:rPr kumimoji="0" lang="en-US" altLang="ko-KR" sz="2000" dirty="0" smtClean="0">
                    <a:solidFill>
                      <a:srgbClr val="9900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</a:t>
                </a:r>
                <a:r>
                  <a:rPr kumimoji="0" lang="ko-KR" altLang="en-US" sz="2000" dirty="0" smtClean="0">
                    <a:solidFill>
                      <a:srgbClr val="990033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집중</a:t>
                </a:r>
                <a:endParaRPr kumimoji="0" lang="en-US" altLang="ko-KR" sz="2000" dirty="0">
                  <a:solidFill>
                    <a:srgbClr val="9900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54" name="Picture 29" descr="그림3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55301" flipV="1">
              <a:off x="3978804" y="4410229"/>
              <a:ext cx="891673" cy="517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</p:pic>
        <p:pic>
          <p:nvPicPr>
            <p:cNvPr id="55" name="Picture 29" descr="그림3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20690545" flipV="1">
              <a:off x="5072742" y="4371628"/>
              <a:ext cx="891672" cy="517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</p:pic>
        <p:pic>
          <p:nvPicPr>
            <p:cNvPr id="56" name="Picture 29" descr="그림3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800000" flipV="1">
              <a:off x="5090000" y="3753409"/>
              <a:ext cx="891673" cy="517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>
                <a:rot lat="0" lon="0" rev="18900000"/>
              </a:camera>
              <a:lightRig rig="threePt" dir="t"/>
            </a:scene3d>
          </p:spPr>
        </p:pic>
        <p:pic>
          <p:nvPicPr>
            <p:cNvPr id="57" name="Picture 26" descr="그림3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0447066">
              <a:off x="3919966" y="3803483"/>
              <a:ext cx="930106" cy="495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>
                <a:rot lat="0" lon="0" rev="270000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288087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2-5.</a:t>
            </a:r>
            <a:r>
              <a:rPr lang="ko-KR" altLang="en-US" sz="2400" b="1" dirty="0" smtClean="0">
                <a:latin typeface="+mn-ea"/>
              </a:rPr>
              <a:t> 법인 경영환경</a:t>
            </a:r>
            <a:r>
              <a:rPr lang="en-US" altLang="ko-KR" sz="2400" b="1" dirty="0" smtClean="0">
                <a:latin typeface="+mn-ea"/>
              </a:rPr>
              <a:t>(</a:t>
            </a:r>
            <a:r>
              <a:rPr lang="ko-KR" altLang="en-US" sz="2400" b="1" dirty="0" smtClean="0">
                <a:latin typeface="+mn-ea"/>
              </a:rPr>
              <a:t>생산성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smtClean="0">
                <a:latin typeface="+mn-ea"/>
              </a:rPr>
              <a:t>품질</a:t>
            </a:r>
            <a:r>
              <a:rPr lang="en-US" altLang="ko-KR" sz="2400" b="1" dirty="0" smtClean="0">
                <a:latin typeface="+mn-ea"/>
              </a:rPr>
              <a:t>)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375" name="AutoShape 1908"/>
          <p:cNvSpPr>
            <a:spLocks noChangeArrowheads="1"/>
          </p:cNvSpPr>
          <p:nvPr/>
        </p:nvSpPr>
        <p:spPr bwMode="auto">
          <a:xfrm>
            <a:off x="337712" y="5085184"/>
            <a:ext cx="8430379" cy="131292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9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선택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&lt;&gt;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집중 </a:t>
            </a:r>
            <a:r>
              <a:rPr lang="en-US" altLang="ko-KR" sz="1600" b="1" dirty="0" smtClean="0">
                <a:latin typeface="맑은 고딕" pitchFamily="50" charset="-127"/>
              </a:rPr>
              <a:t>☞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강점 유지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약점 보완 주력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400" b="1" i="1" u="sng" dirty="0">
                <a:latin typeface="맑은 고딕" pitchFamily="50" charset="-127"/>
              </a:rPr>
              <a:t>공정 품질 개선 및 유출 품질 예방 활동 강화 </a:t>
            </a:r>
            <a:r>
              <a:rPr lang="en-US" altLang="ko-KR" sz="1400" b="1" i="1" u="sng" dirty="0" smtClean="0">
                <a:solidFill>
                  <a:srgbClr val="0000FF"/>
                </a:solidFill>
                <a:latin typeface="맑은 고딕" pitchFamily="50" charset="-127"/>
              </a:rPr>
              <a:t>)</a:t>
            </a:r>
            <a:endParaRPr lang="en-US" altLang="ko-KR" sz="1400" b="1" i="1" u="sng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6" name="모서리가 둥근 직사각형 27">
            <a:extLst>
              <a:ext uri="{FF2B5EF4-FFF2-40B4-BE49-F238E27FC236}">
                <a16:creationId xmlns="" xmlns:a16="http://schemas.microsoft.com/office/drawing/2014/main" id="{65086914-EBAD-4FAD-800D-5D2996BDCA6D}"/>
              </a:ext>
            </a:extLst>
          </p:cNvPr>
          <p:cNvSpPr/>
          <p:nvPr/>
        </p:nvSpPr>
        <p:spPr>
          <a:xfrm>
            <a:off x="336887" y="5123115"/>
            <a:ext cx="4235113" cy="645013"/>
          </a:xfrm>
          <a:prstGeom prst="roundRect">
            <a:avLst>
              <a:gd name="adj" fmla="val 1108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Strong Point ]</a:t>
            </a: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Time </a:t>
            </a: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생산성 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자동화 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재고 관리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7" name="그룹 376"/>
          <p:cNvGrpSpPr/>
          <p:nvPr/>
        </p:nvGrpSpPr>
        <p:grpSpPr>
          <a:xfrm>
            <a:off x="2443292" y="836712"/>
            <a:ext cx="4145064" cy="4083332"/>
            <a:chOff x="2411760" y="932643"/>
            <a:chExt cx="4145064" cy="4083332"/>
          </a:xfrm>
        </p:grpSpPr>
        <p:sp>
          <p:nvSpPr>
            <p:cNvPr id="378" name="모서리가 둥근 직사각형 27">
              <a:extLst>
                <a:ext uri="{FF2B5EF4-FFF2-40B4-BE49-F238E27FC236}">
                  <a16:creationId xmlns="" xmlns:a16="http://schemas.microsoft.com/office/drawing/2014/main" id="{65086914-EBAD-4FAD-800D-5D2996BDCA6D}"/>
                </a:ext>
              </a:extLst>
            </p:cNvPr>
            <p:cNvSpPr/>
            <p:nvPr/>
          </p:nvSpPr>
          <p:spPr>
            <a:xfrm>
              <a:off x="2608843" y="932643"/>
              <a:ext cx="3792358" cy="4083332"/>
            </a:xfrm>
            <a:prstGeom prst="roundRect">
              <a:avLst>
                <a:gd name="adj" fmla="val 15451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79" name="그룹 378"/>
            <p:cNvGrpSpPr/>
            <p:nvPr/>
          </p:nvGrpSpPr>
          <p:grpSpPr>
            <a:xfrm>
              <a:off x="2411760" y="1090397"/>
              <a:ext cx="4145064" cy="3767825"/>
              <a:chOff x="2695552" y="1203575"/>
              <a:chExt cx="4145064" cy="3767825"/>
            </a:xfrm>
          </p:grpSpPr>
          <p:sp>
            <p:nvSpPr>
              <p:cNvPr id="380" name="모서리가 둥근 직사각형 379"/>
              <p:cNvSpPr/>
              <p:nvPr/>
            </p:nvSpPr>
            <p:spPr>
              <a:xfrm>
                <a:off x="3035541" y="1203575"/>
                <a:ext cx="3529002" cy="3767825"/>
              </a:xfrm>
              <a:prstGeom prst="roundRect">
                <a:avLst>
                  <a:gd name="adj" fmla="val 18091"/>
                </a:avLst>
              </a:prstGeom>
              <a:solidFill>
                <a:schemeClr val="bg1">
                  <a:lumMod val="85000"/>
                  <a:alpha val="30196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  <a:prstDash val="sysDot"/>
              </a:ln>
              <a:effectLst>
                <a:glow rad="76200">
                  <a:srgbClr val="FDEADA">
                    <a:alpha val="18824"/>
                  </a:srgbClr>
                </a:glow>
                <a:outerShdw blurRad="63500" sx="102000" sy="102000" algn="ctr" rotWithShape="0">
                  <a:srgbClr val="00B0F0">
                    <a:alpha val="18000"/>
                  </a:srgb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  <p:graphicFrame>
            <p:nvGraphicFramePr>
              <p:cNvPr id="381" name="차트 380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01600000"/>
                  </p:ext>
                </p:extLst>
              </p:nvPr>
            </p:nvGraphicFramePr>
            <p:xfrm>
              <a:off x="2695552" y="1234194"/>
              <a:ext cx="4145064" cy="329198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382" name="직사각형 381"/>
              <p:cNvSpPr/>
              <p:nvPr/>
            </p:nvSpPr>
            <p:spPr>
              <a:xfrm>
                <a:off x="3996314" y="1247572"/>
                <a:ext cx="1349406" cy="2588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rgbClr val="0000FF"/>
                    </a:solidFill>
                  </a:rPr>
                  <a:t>Time </a:t>
                </a:r>
                <a:r>
                  <a:rPr lang="ko-KR" altLang="en-US" sz="1200" b="1" dirty="0" smtClean="0">
                    <a:solidFill>
                      <a:srgbClr val="0000FF"/>
                    </a:solidFill>
                  </a:rPr>
                  <a:t>생산성</a:t>
                </a:r>
                <a:endParaRPr lang="ko-KR" altLang="en-US" sz="12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83" name="직사각형 382"/>
              <p:cNvSpPr/>
              <p:nvPr/>
            </p:nvSpPr>
            <p:spPr>
              <a:xfrm>
                <a:off x="5490769" y="1726516"/>
                <a:ext cx="688652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rgbClr val="0000FF"/>
                    </a:solidFill>
                  </a:rPr>
                  <a:t>공정</a:t>
                </a:r>
                <a:endParaRPr lang="en-US" altLang="ko-KR" sz="1200" b="1" dirty="0" smtClean="0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200" b="1" dirty="0" smtClean="0">
                    <a:solidFill>
                      <a:srgbClr val="0000FF"/>
                    </a:solidFill>
                  </a:rPr>
                  <a:t>자동화</a:t>
                </a:r>
                <a:endParaRPr lang="ko-KR" altLang="en-US" sz="12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84" name="직사각형 383"/>
              <p:cNvSpPr/>
              <p:nvPr/>
            </p:nvSpPr>
            <p:spPr>
              <a:xfrm>
                <a:off x="5397982" y="3399196"/>
                <a:ext cx="835102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rgbClr val="0000FF"/>
                    </a:solidFill>
                  </a:rPr>
                  <a:t>재고</a:t>
                </a:r>
                <a:r>
                  <a:rPr lang="en-US" altLang="ko-KR" sz="1200" b="1" dirty="0" smtClean="0">
                    <a:solidFill>
                      <a:srgbClr val="0000FF"/>
                    </a:solidFill>
                  </a:rPr>
                  <a:t>/</a:t>
                </a:r>
                <a:endParaRPr lang="en-US" altLang="ko-KR" sz="1200" b="1" dirty="0">
                  <a:solidFill>
                    <a:srgbClr val="0000FF"/>
                  </a:solidFill>
                </a:endParaRPr>
              </a:p>
              <a:p>
                <a:pPr algn="ctr"/>
                <a:r>
                  <a:rPr lang="ko-KR" altLang="en-US" sz="1200" b="1" dirty="0" smtClean="0">
                    <a:solidFill>
                      <a:srgbClr val="0000FF"/>
                    </a:solidFill>
                  </a:rPr>
                  <a:t>재공일수</a:t>
                </a:r>
                <a:endParaRPr lang="ko-KR" altLang="en-US" sz="12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85" name="직사각형 384"/>
              <p:cNvSpPr/>
              <p:nvPr/>
            </p:nvSpPr>
            <p:spPr>
              <a:xfrm>
                <a:off x="3071047" y="1789811"/>
                <a:ext cx="845699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고객</a:t>
                </a:r>
                <a:endParaRPr lang="en-US" altLang="ko-KR" sz="12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200" b="1" dirty="0" smtClean="0">
                    <a:solidFill>
                      <a:schemeClr val="tx1"/>
                    </a:solidFill>
                  </a:rPr>
                  <a:t>VOC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6" name="직사각형 385"/>
              <p:cNvSpPr/>
              <p:nvPr/>
            </p:nvSpPr>
            <p:spPr>
              <a:xfrm>
                <a:off x="3145638" y="3385069"/>
                <a:ext cx="746800" cy="57606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시장</a:t>
                </a:r>
                <a:endParaRPr lang="en-US" altLang="ko-KR" sz="1200" b="1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ko-KR" altLang="en-US" sz="1200" b="1" dirty="0" smtClean="0">
                    <a:solidFill>
                      <a:schemeClr val="tx1"/>
                    </a:solidFill>
                  </a:rPr>
                  <a:t>불량</a:t>
                </a:r>
                <a:endParaRPr lang="ko-KR" altLang="en-US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7" name="직사각형 386"/>
              <p:cNvSpPr/>
              <p:nvPr/>
            </p:nvSpPr>
            <p:spPr>
              <a:xfrm>
                <a:off x="4010754" y="4107186"/>
                <a:ext cx="1349406" cy="25883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solidFill>
                      <a:srgbClr val="FF0000"/>
                    </a:solidFill>
                  </a:rPr>
                  <a:t>MQIS</a:t>
                </a:r>
                <a:endParaRPr lang="ko-KR" altLang="en-US" sz="12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88" name="육각형 387"/>
              <p:cNvSpPr/>
              <p:nvPr/>
            </p:nvSpPr>
            <p:spPr>
              <a:xfrm>
                <a:off x="3419872" y="4427326"/>
                <a:ext cx="839926" cy="194512"/>
              </a:xfrm>
              <a:prstGeom prst="hexagon">
                <a:avLst/>
              </a:prstGeom>
              <a:solidFill>
                <a:srgbClr val="0066FF">
                  <a:alpha val="50196"/>
                </a:srgbClr>
              </a:solidFill>
              <a:ln w="9525">
                <a:solidFill>
                  <a:srgbClr val="0000FF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smtClean="0">
                    <a:solidFill>
                      <a:schemeClr val="tx1"/>
                    </a:solidFill>
                  </a:rPr>
                  <a:t>하노이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9" name="육각형 388"/>
              <p:cNvSpPr/>
              <p:nvPr/>
            </p:nvSpPr>
            <p:spPr>
              <a:xfrm>
                <a:off x="5376222" y="4429415"/>
                <a:ext cx="803199" cy="184634"/>
              </a:xfrm>
              <a:prstGeom prst="hexagon">
                <a:avLst/>
              </a:prstGeom>
              <a:solidFill>
                <a:srgbClr val="7030A0">
                  <a:alpha val="50196"/>
                </a:srgbClr>
              </a:solidFill>
              <a:ln w="9525">
                <a:solidFill>
                  <a:srgbClr val="7030A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경쟁사</a:t>
                </a:r>
                <a:endParaRPr lang="en-US" altLang="ko-KR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0" name="육각형 389"/>
              <p:cNvSpPr/>
              <p:nvPr/>
            </p:nvSpPr>
            <p:spPr>
              <a:xfrm>
                <a:off x="4279623" y="4424954"/>
                <a:ext cx="1096599" cy="189095"/>
              </a:xfrm>
              <a:prstGeom prst="hexagon">
                <a:avLst>
                  <a:gd name="adj" fmla="val 13649"/>
                  <a:gd name="vf" fmla="val 115470"/>
                </a:avLst>
              </a:prstGeom>
              <a:solidFill>
                <a:schemeClr val="tx1">
                  <a:lumMod val="75000"/>
                  <a:lumOff val="25000"/>
                  <a:alpha val="50196"/>
                </a:schemeClr>
              </a:solidFill>
              <a:ln w="95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b="1" dirty="0" smtClean="0">
                    <a:solidFill>
                      <a:schemeClr val="tx1"/>
                    </a:solidFill>
                  </a:rPr>
                  <a:t>운영목표</a:t>
                </a:r>
                <a:endParaRPr lang="en-US" altLang="ko-KR" sz="9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91" name="그룹 390"/>
          <p:cNvGrpSpPr/>
          <p:nvPr/>
        </p:nvGrpSpPr>
        <p:grpSpPr>
          <a:xfrm>
            <a:off x="254107" y="876489"/>
            <a:ext cx="2327319" cy="1800632"/>
            <a:chOff x="254107" y="972420"/>
            <a:chExt cx="2327319" cy="1800632"/>
          </a:xfrm>
        </p:grpSpPr>
        <p:sp>
          <p:nvSpPr>
            <p:cNvPr id="392" name="모서리가 둥근 직사각형 27">
              <a:extLst>
                <a:ext uri="{FF2B5EF4-FFF2-40B4-BE49-F238E27FC236}">
                  <a16:creationId xmlns="" xmlns:a16="http://schemas.microsoft.com/office/drawing/2014/main" id="{65086914-EBAD-4FAD-800D-5D2996BDCA6D}"/>
                </a:ext>
              </a:extLst>
            </p:cNvPr>
            <p:cNvSpPr/>
            <p:nvPr/>
          </p:nvSpPr>
          <p:spPr>
            <a:xfrm>
              <a:off x="254107" y="975506"/>
              <a:ext cx="2327319" cy="1797546"/>
            </a:xfrm>
            <a:prstGeom prst="roundRect">
              <a:avLst>
                <a:gd name="adj" fmla="val 30266"/>
              </a:avLst>
            </a:prstGeom>
            <a:solidFill>
              <a:srgbClr val="FFFF00">
                <a:alpha val="10196"/>
              </a:srgbClr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93" name="그룹 392"/>
            <p:cNvGrpSpPr/>
            <p:nvPr/>
          </p:nvGrpSpPr>
          <p:grpSpPr>
            <a:xfrm>
              <a:off x="320643" y="972420"/>
              <a:ext cx="2251875" cy="1643168"/>
              <a:chOff x="351134" y="992437"/>
              <a:chExt cx="2319149" cy="1693272"/>
            </a:xfrm>
          </p:grpSpPr>
          <p:grpSp>
            <p:nvGrpSpPr>
              <p:cNvPr id="394" name="그룹 393"/>
              <p:cNvGrpSpPr/>
              <p:nvPr/>
            </p:nvGrpSpPr>
            <p:grpSpPr>
              <a:xfrm>
                <a:off x="351134" y="2212629"/>
                <a:ext cx="2319149" cy="240919"/>
                <a:chOff x="6109085" y="1732153"/>
                <a:chExt cx="2711389" cy="240919"/>
              </a:xfrm>
            </p:grpSpPr>
            <p:sp>
              <p:nvSpPr>
                <p:cNvPr id="411" name="Rectangle 81"/>
                <p:cNvSpPr>
                  <a:spLocks noChangeArrowheads="1"/>
                </p:cNvSpPr>
                <p:nvPr/>
              </p:nvSpPr>
              <p:spPr bwMode="auto">
                <a:xfrm rot="10800000">
                  <a:off x="6109085" y="1894766"/>
                  <a:ext cx="2609092" cy="783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412" name="평행 사변형 411"/>
                <p:cNvSpPr/>
                <p:nvPr/>
              </p:nvSpPr>
              <p:spPr>
                <a:xfrm>
                  <a:off x="6109085" y="1732153"/>
                  <a:ext cx="2711389" cy="160842"/>
                </a:xfrm>
                <a:prstGeom prst="parallelogram">
                  <a:avLst>
                    <a:gd name="adj" fmla="val 61108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395" name="AutoShape 1919"/>
              <p:cNvSpPr>
                <a:spLocks noChangeArrowheads="1"/>
              </p:cNvSpPr>
              <p:nvPr/>
            </p:nvSpPr>
            <p:spPr bwMode="auto">
              <a:xfrm>
                <a:off x="738129" y="992437"/>
                <a:ext cx="1506247" cy="2293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/>
                <a:tailEnd/>
              </a:ln>
              <a:effectLst>
                <a:outerShdw dist="38100" dir="54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altLang="ko-KR" sz="1350" b="1" dirty="0" smtClean="0">
                    <a:latin typeface="맑은 고딕" pitchFamily="50" charset="-127"/>
                    <a:ea typeface="맑은 고딕" pitchFamily="50" charset="-127"/>
                  </a:rPr>
                  <a:t>TA </a:t>
                </a:r>
                <a:r>
                  <a:rPr lang="ko-KR" altLang="en-US" sz="1350" b="1" dirty="0" smtClean="0">
                    <a:latin typeface="맑은 고딕" pitchFamily="50" charset="-127"/>
                    <a:ea typeface="맑은 고딕" pitchFamily="50" charset="-127"/>
                  </a:rPr>
                  <a:t>생산성</a:t>
                </a:r>
                <a:r>
                  <a:rPr lang="en-US" altLang="ko-KR" sz="1350" b="1" dirty="0" smtClean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en-US" altLang="ko-KR" sz="800" b="1" dirty="0" err="1" smtClean="0">
                    <a:latin typeface="맑은 고딕" pitchFamily="50" charset="-127"/>
                    <a:ea typeface="맑은 고딕" pitchFamily="50" charset="-127"/>
                  </a:rPr>
                  <a:t>ea</a:t>
                </a:r>
                <a:r>
                  <a:rPr lang="en-US" altLang="ko-KR" sz="800" b="1" dirty="0" smtClean="0">
                    <a:latin typeface="맑은 고딕" pitchFamily="50" charset="-127"/>
                    <a:ea typeface="맑은 고딕" pitchFamily="50" charset="-127"/>
                  </a:rPr>
                  <a:t>/ T</a:t>
                </a:r>
                <a:r>
                  <a:rPr lang="en-US" altLang="ko-KR" sz="1350" b="1" dirty="0" smtClean="0"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lang="en-US" altLang="ko-KR" sz="135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396" name="원통 395"/>
              <p:cNvSpPr/>
              <p:nvPr/>
            </p:nvSpPr>
            <p:spPr>
              <a:xfrm>
                <a:off x="1475254" y="1958679"/>
                <a:ext cx="302570" cy="358535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97" name="직사각형 396"/>
              <p:cNvSpPr/>
              <p:nvPr/>
            </p:nvSpPr>
            <p:spPr>
              <a:xfrm>
                <a:off x="370716" y="2424099"/>
                <a:ext cx="63349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Target</a:t>
                </a:r>
                <a:endParaRPr lang="ko-KR" altLang="en-US" sz="1100" b="1" dirty="0"/>
              </a:p>
            </p:txBody>
          </p:sp>
          <p:sp>
            <p:nvSpPr>
              <p:cNvPr id="398" name="원통 397"/>
              <p:cNvSpPr/>
              <p:nvPr/>
            </p:nvSpPr>
            <p:spPr>
              <a:xfrm>
                <a:off x="963864" y="1508694"/>
                <a:ext cx="302570" cy="806061"/>
              </a:xfrm>
              <a:prstGeom prst="can">
                <a:avLst>
                  <a:gd name="adj" fmla="val 1204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99" name="원통 398"/>
              <p:cNvSpPr/>
              <p:nvPr/>
            </p:nvSpPr>
            <p:spPr>
              <a:xfrm>
                <a:off x="529758" y="1508694"/>
                <a:ext cx="302570" cy="804811"/>
              </a:xfrm>
              <a:prstGeom prst="can">
                <a:avLst>
                  <a:gd name="adj" fmla="val 12049"/>
                </a:avLst>
              </a:prstGeom>
              <a:solidFill>
                <a:schemeClr val="accent5">
                  <a:lumMod val="7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00" name="원통 399"/>
              <p:cNvSpPr/>
              <p:nvPr/>
            </p:nvSpPr>
            <p:spPr>
              <a:xfrm>
                <a:off x="1827868" y="1888159"/>
                <a:ext cx="302570" cy="427391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01" name="원통 400"/>
              <p:cNvSpPr/>
              <p:nvPr/>
            </p:nvSpPr>
            <p:spPr>
              <a:xfrm>
                <a:off x="2181198" y="1888158"/>
                <a:ext cx="302570" cy="429057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02" name="원통 401"/>
              <p:cNvSpPr/>
              <p:nvPr/>
            </p:nvSpPr>
            <p:spPr>
              <a:xfrm>
                <a:off x="1115495" y="1805872"/>
                <a:ext cx="302570" cy="515645"/>
              </a:xfrm>
              <a:prstGeom prst="can">
                <a:avLst>
                  <a:gd name="adj" fmla="val 12049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03" name="직사각형 402"/>
              <p:cNvSpPr/>
              <p:nvPr/>
            </p:nvSpPr>
            <p:spPr>
              <a:xfrm>
                <a:off x="882707" y="2424099"/>
                <a:ext cx="63349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DY</a:t>
                </a:r>
                <a:endParaRPr lang="ko-KR" altLang="en-US" sz="1100" b="1" dirty="0"/>
              </a:p>
            </p:txBody>
          </p:sp>
          <p:sp>
            <p:nvSpPr>
              <p:cNvPr id="404" name="직사각형 403"/>
              <p:cNvSpPr/>
              <p:nvPr/>
            </p:nvSpPr>
            <p:spPr>
              <a:xfrm>
                <a:off x="1350092" y="2420332"/>
                <a:ext cx="128333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H</a:t>
                </a:r>
                <a:r>
                  <a:rPr lang="ko-KR" altLang="en-US" sz="1100" b="1" dirty="0" smtClean="0"/>
                  <a:t>社   </a:t>
                </a:r>
                <a:r>
                  <a:rPr lang="en-US" altLang="ko-KR" sz="1100" b="1" dirty="0" smtClean="0"/>
                  <a:t>R</a:t>
                </a:r>
                <a:r>
                  <a:rPr lang="ko-KR" altLang="en-US" sz="1100" b="1" dirty="0"/>
                  <a:t> </a:t>
                </a:r>
                <a:r>
                  <a:rPr lang="ko-KR" altLang="en-US" sz="1100" b="1" dirty="0" smtClean="0"/>
                  <a:t>社  </a:t>
                </a:r>
                <a:r>
                  <a:rPr lang="en-US" altLang="ko-KR" sz="1100" b="1" dirty="0" smtClean="0"/>
                  <a:t>S</a:t>
                </a:r>
                <a:r>
                  <a:rPr lang="ko-KR" altLang="en-US" sz="1100" b="1" dirty="0"/>
                  <a:t> 社</a:t>
                </a:r>
              </a:p>
            </p:txBody>
          </p:sp>
          <p:sp>
            <p:nvSpPr>
              <p:cNvPr id="405" name="직사각형 404"/>
              <p:cNvSpPr/>
              <p:nvPr/>
            </p:nvSpPr>
            <p:spPr>
              <a:xfrm>
                <a:off x="405392" y="1635722"/>
                <a:ext cx="5389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7,000</a:t>
                </a:r>
                <a:endParaRPr lang="ko-KR" altLang="en-US" sz="1200" dirty="0"/>
              </a:p>
            </p:txBody>
          </p:sp>
          <p:sp>
            <p:nvSpPr>
              <p:cNvPr id="406" name="직사각형 405"/>
              <p:cNvSpPr/>
              <p:nvPr/>
            </p:nvSpPr>
            <p:spPr>
              <a:xfrm>
                <a:off x="859281" y="1510071"/>
                <a:ext cx="555030" cy="428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7,000</a:t>
                </a:r>
              </a:p>
              <a:p>
                <a:pPr algn="ctr"/>
                <a:r>
                  <a:rPr lang="ko-KR" altLang="en-US" sz="800" b="1" kern="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저</a:t>
                </a:r>
                <a:endParaRPr lang="ko-KR" altLang="en-US" sz="800" dirty="0"/>
              </a:p>
            </p:txBody>
          </p:sp>
          <p:sp>
            <p:nvSpPr>
              <p:cNvPr id="407" name="직사각형 406"/>
              <p:cNvSpPr/>
              <p:nvPr/>
            </p:nvSpPr>
            <p:spPr>
              <a:xfrm>
                <a:off x="997173" y="1870560"/>
                <a:ext cx="555030" cy="4123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4,500</a:t>
                </a:r>
              </a:p>
              <a:p>
                <a:pPr algn="ctr"/>
                <a:r>
                  <a:rPr lang="ko-KR" altLang="en-US" sz="800" b="1" kern="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고</a:t>
                </a:r>
                <a:endParaRPr lang="ko-KR" altLang="en-US" sz="800" dirty="0"/>
              </a:p>
            </p:txBody>
          </p:sp>
          <p:sp>
            <p:nvSpPr>
              <p:cNvPr id="408" name="직사각형 407"/>
              <p:cNvSpPr/>
              <p:nvPr/>
            </p:nvSpPr>
            <p:spPr>
              <a:xfrm>
                <a:off x="1349997" y="2024076"/>
                <a:ext cx="5389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3</a:t>
                </a:r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,000</a:t>
                </a:r>
                <a:endParaRPr lang="ko-KR" altLang="en-US" sz="1200" dirty="0"/>
              </a:p>
            </p:txBody>
          </p:sp>
          <p:sp>
            <p:nvSpPr>
              <p:cNvPr id="409" name="직사각형 408"/>
              <p:cNvSpPr/>
              <p:nvPr/>
            </p:nvSpPr>
            <p:spPr>
              <a:xfrm>
                <a:off x="2091302" y="1981403"/>
                <a:ext cx="5389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4,000</a:t>
                </a:r>
                <a:endParaRPr lang="ko-KR" altLang="en-US" sz="1200" dirty="0"/>
              </a:p>
            </p:txBody>
          </p:sp>
          <p:sp>
            <p:nvSpPr>
              <p:cNvPr id="410" name="직사각형 409"/>
              <p:cNvSpPr/>
              <p:nvPr/>
            </p:nvSpPr>
            <p:spPr>
              <a:xfrm>
                <a:off x="1708033" y="1952906"/>
                <a:ext cx="5389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4,000</a:t>
                </a:r>
                <a:endParaRPr lang="ko-KR" altLang="en-US" sz="1200" dirty="0"/>
              </a:p>
            </p:txBody>
          </p:sp>
        </p:grpSp>
      </p:grpSp>
      <p:grpSp>
        <p:nvGrpSpPr>
          <p:cNvPr id="413" name="그룹 412"/>
          <p:cNvGrpSpPr/>
          <p:nvPr/>
        </p:nvGrpSpPr>
        <p:grpSpPr>
          <a:xfrm>
            <a:off x="6505969" y="3007967"/>
            <a:ext cx="2327319" cy="1797546"/>
            <a:chOff x="6505969" y="3103898"/>
            <a:chExt cx="2327319" cy="1797546"/>
          </a:xfrm>
        </p:grpSpPr>
        <p:sp>
          <p:nvSpPr>
            <p:cNvPr id="414" name="모서리가 둥근 직사각형 27">
              <a:extLst>
                <a:ext uri="{FF2B5EF4-FFF2-40B4-BE49-F238E27FC236}">
                  <a16:creationId xmlns="" xmlns:a16="http://schemas.microsoft.com/office/drawing/2014/main" id="{65086914-EBAD-4FAD-800D-5D2996BDCA6D}"/>
                </a:ext>
              </a:extLst>
            </p:cNvPr>
            <p:cNvSpPr/>
            <p:nvPr/>
          </p:nvSpPr>
          <p:spPr>
            <a:xfrm>
              <a:off x="6505969" y="3103898"/>
              <a:ext cx="2327319" cy="1797546"/>
            </a:xfrm>
            <a:prstGeom prst="roundRect">
              <a:avLst>
                <a:gd name="adj" fmla="val 28073"/>
              </a:avLst>
            </a:prstGeom>
            <a:solidFill>
              <a:srgbClr val="FFFF00">
                <a:alpha val="10196"/>
              </a:srgbClr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5" name="그룹 414"/>
            <p:cNvGrpSpPr/>
            <p:nvPr/>
          </p:nvGrpSpPr>
          <p:grpSpPr>
            <a:xfrm>
              <a:off x="6531982" y="3104979"/>
              <a:ext cx="2251875" cy="1627144"/>
              <a:chOff x="351134" y="1008950"/>
              <a:chExt cx="2319149" cy="1676759"/>
            </a:xfrm>
          </p:grpSpPr>
          <p:grpSp>
            <p:nvGrpSpPr>
              <p:cNvPr id="416" name="그룹 415"/>
              <p:cNvGrpSpPr/>
              <p:nvPr/>
            </p:nvGrpSpPr>
            <p:grpSpPr>
              <a:xfrm>
                <a:off x="351134" y="2212629"/>
                <a:ext cx="2319149" cy="240919"/>
                <a:chOff x="6109085" y="1732153"/>
                <a:chExt cx="2711389" cy="240919"/>
              </a:xfrm>
            </p:grpSpPr>
            <p:sp>
              <p:nvSpPr>
                <p:cNvPr id="431" name="Rectangle 81"/>
                <p:cNvSpPr>
                  <a:spLocks noChangeArrowheads="1"/>
                </p:cNvSpPr>
                <p:nvPr/>
              </p:nvSpPr>
              <p:spPr bwMode="auto">
                <a:xfrm rot="10800000">
                  <a:off x="6109085" y="1894766"/>
                  <a:ext cx="2609092" cy="783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432" name="평행 사변형 431"/>
                <p:cNvSpPr/>
                <p:nvPr/>
              </p:nvSpPr>
              <p:spPr>
                <a:xfrm>
                  <a:off x="6109085" y="1732153"/>
                  <a:ext cx="2711389" cy="160842"/>
                </a:xfrm>
                <a:prstGeom prst="parallelogram">
                  <a:avLst>
                    <a:gd name="adj" fmla="val 61108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417" name="AutoShape 1919"/>
              <p:cNvSpPr>
                <a:spLocks noChangeArrowheads="1"/>
              </p:cNvSpPr>
              <p:nvPr/>
            </p:nvSpPr>
            <p:spPr bwMode="auto">
              <a:xfrm>
                <a:off x="796166" y="1008950"/>
                <a:ext cx="1506247" cy="2293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/>
                <a:tailEnd/>
              </a:ln>
              <a:effectLst>
                <a:outerShdw dist="38100" dir="54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ko-KR" altLang="en-US" sz="1350" b="1" dirty="0" smtClean="0">
                    <a:latin typeface="맑은 고딕" pitchFamily="50" charset="-127"/>
                    <a:ea typeface="맑은 고딕" pitchFamily="50" charset="-127"/>
                  </a:rPr>
                  <a:t>재고 일수</a:t>
                </a:r>
                <a:r>
                  <a:rPr lang="en-US" altLang="ko-KR" sz="1350" b="1" dirty="0" smtClean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ko-KR" altLang="en-US" sz="800" b="1" dirty="0" smtClean="0">
                    <a:latin typeface="맑은 고딕" pitchFamily="50" charset="-127"/>
                    <a:ea typeface="맑은 고딕" pitchFamily="50" charset="-127"/>
                  </a:rPr>
                  <a:t>日</a:t>
                </a:r>
                <a:r>
                  <a:rPr lang="en-US" altLang="ko-KR" sz="1350" b="1" dirty="0" smtClean="0"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lang="en-US" altLang="ko-KR" sz="135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18" name="원통 417"/>
              <p:cNvSpPr/>
              <p:nvPr/>
            </p:nvSpPr>
            <p:spPr>
              <a:xfrm>
                <a:off x="1475254" y="1654338"/>
                <a:ext cx="302570" cy="662876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19" name="직사각형 418"/>
              <p:cNvSpPr/>
              <p:nvPr/>
            </p:nvSpPr>
            <p:spPr>
              <a:xfrm>
                <a:off x="370716" y="2424099"/>
                <a:ext cx="63349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Target</a:t>
                </a:r>
                <a:endParaRPr lang="ko-KR" altLang="en-US" sz="1100" b="1" dirty="0"/>
              </a:p>
            </p:txBody>
          </p:sp>
          <p:sp>
            <p:nvSpPr>
              <p:cNvPr id="420" name="원통 419"/>
              <p:cNvSpPr/>
              <p:nvPr/>
            </p:nvSpPr>
            <p:spPr>
              <a:xfrm>
                <a:off x="1012634" y="1552777"/>
                <a:ext cx="302570" cy="761979"/>
              </a:xfrm>
              <a:prstGeom prst="can">
                <a:avLst>
                  <a:gd name="adj" fmla="val 1204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21" name="원통 420"/>
              <p:cNvSpPr/>
              <p:nvPr/>
            </p:nvSpPr>
            <p:spPr>
              <a:xfrm>
                <a:off x="529758" y="1707615"/>
                <a:ext cx="302570" cy="605890"/>
              </a:xfrm>
              <a:prstGeom prst="can">
                <a:avLst>
                  <a:gd name="adj" fmla="val 12049"/>
                </a:avLst>
              </a:prstGeom>
              <a:solidFill>
                <a:schemeClr val="accent5">
                  <a:lumMod val="7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22" name="원통 421"/>
              <p:cNvSpPr/>
              <p:nvPr/>
            </p:nvSpPr>
            <p:spPr>
              <a:xfrm>
                <a:off x="1827868" y="1382055"/>
                <a:ext cx="302570" cy="933495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23" name="원통 422"/>
              <p:cNvSpPr/>
              <p:nvPr/>
            </p:nvSpPr>
            <p:spPr>
              <a:xfrm>
                <a:off x="2181198" y="1482298"/>
                <a:ext cx="302570" cy="834916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24" name="직사각형 423"/>
              <p:cNvSpPr/>
              <p:nvPr/>
            </p:nvSpPr>
            <p:spPr>
              <a:xfrm>
                <a:off x="882707" y="2424099"/>
                <a:ext cx="63349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DY</a:t>
                </a:r>
                <a:endParaRPr lang="ko-KR" altLang="en-US" sz="1100" b="1" dirty="0"/>
              </a:p>
            </p:txBody>
          </p:sp>
          <p:sp>
            <p:nvSpPr>
              <p:cNvPr id="425" name="직사각형 424"/>
              <p:cNvSpPr/>
              <p:nvPr/>
            </p:nvSpPr>
            <p:spPr>
              <a:xfrm>
                <a:off x="1350092" y="2420332"/>
                <a:ext cx="128333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H</a:t>
                </a:r>
                <a:r>
                  <a:rPr lang="ko-KR" altLang="en-US" sz="1100" b="1" dirty="0" smtClean="0"/>
                  <a:t>社   </a:t>
                </a:r>
                <a:r>
                  <a:rPr lang="en-US" altLang="ko-KR" sz="1100" b="1" dirty="0" smtClean="0"/>
                  <a:t>R</a:t>
                </a:r>
                <a:r>
                  <a:rPr lang="ko-KR" altLang="en-US" sz="1100" b="1" dirty="0"/>
                  <a:t> </a:t>
                </a:r>
                <a:r>
                  <a:rPr lang="ko-KR" altLang="en-US" sz="1100" b="1" dirty="0" smtClean="0"/>
                  <a:t>社  </a:t>
                </a:r>
                <a:r>
                  <a:rPr lang="en-US" altLang="ko-KR" sz="1100" b="1" dirty="0" smtClean="0"/>
                  <a:t>S</a:t>
                </a:r>
                <a:r>
                  <a:rPr lang="ko-KR" altLang="en-US" sz="1100" b="1" dirty="0"/>
                  <a:t> 社</a:t>
                </a:r>
              </a:p>
            </p:txBody>
          </p:sp>
          <p:sp>
            <p:nvSpPr>
              <p:cNvPr id="426" name="직사각형 425"/>
              <p:cNvSpPr/>
              <p:nvPr/>
            </p:nvSpPr>
            <p:spPr>
              <a:xfrm>
                <a:off x="503863" y="1783444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12</a:t>
                </a:r>
                <a:endParaRPr lang="ko-KR" altLang="en-US" sz="1200" dirty="0"/>
              </a:p>
            </p:txBody>
          </p:sp>
          <p:sp>
            <p:nvSpPr>
              <p:cNvPr id="427" name="직사각형 426"/>
              <p:cNvSpPr/>
              <p:nvPr/>
            </p:nvSpPr>
            <p:spPr>
              <a:xfrm>
                <a:off x="1014948" y="1716584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14</a:t>
                </a:r>
                <a:endParaRPr lang="ko-KR" altLang="en-US" sz="1200" dirty="0"/>
              </a:p>
            </p:txBody>
          </p:sp>
          <p:sp>
            <p:nvSpPr>
              <p:cNvPr id="428" name="직사각형 427"/>
              <p:cNvSpPr/>
              <p:nvPr/>
            </p:nvSpPr>
            <p:spPr>
              <a:xfrm>
                <a:off x="1450475" y="1778202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13</a:t>
                </a:r>
                <a:endParaRPr lang="ko-KR" altLang="en-US" sz="1200" dirty="0"/>
              </a:p>
            </p:txBody>
          </p:sp>
          <p:sp>
            <p:nvSpPr>
              <p:cNvPr id="429" name="직사각형 428"/>
              <p:cNvSpPr/>
              <p:nvPr/>
            </p:nvSpPr>
            <p:spPr>
              <a:xfrm>
                <a:off x="2167848" y="1727233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15</a:t>
                </a:r>
                <a:endParaRPr lang="ko-KR" altLang="en-US" sz="1200" dirty="0"/>
              </a:p>
            </p:txBody>
          </p:sp>
          <p:sp>
            <p:nvSpPr>
              <p:cNvPr id="430" name="직사각형 429"/>
              <p:cNvSpPr/>
              <p:nvPr/>
            </p:nvSpPr>
            <p:spPr>
              <a:xfrm>
                <a:off x="1809162" y="1609606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16</a:t>
                </a:r>
                <a:endParaRPr lang="ko-KR" altLang="en-US" sz="1200" dirty="0"/>
              </a:p>
            </p:txBody>
          </p:sp>
        </p:grpSp>
      </p:grpSp>
      <p:grpSp>
        <p:nvGrpSpPr>
          <p:cNvPr id="433" name="그룹 432"/>
          <p:cNvGrpSpPr/>
          <p:nvPr/>
        </p:nvGrpSpPr>
        <p:grpSpPr>
          <a:xfrm>
            <a:off x="247308" y="3034879"/>
            <a:ext cx="2327319" cy="1801842"/>
            <a:chOff x="247308" y="3130810"/>
            <a:chExt cx="2327319" cy="1801842"/>
          </a:xfrm>
        </p:grpSpPr>
        <p:sp>
          <p:nvSpPr>
            <p:cNvPr id="434" name="모서리가 둥근 직사각형 27">
              <a:extLst>
                <a:ext uri="{FF2B5EF4-FFF2-40B4-BE49-F238E27FC236}">
                  <a16:creationId xmlns="" xmlns:a16="http://schemas.microsoft.com/office/drawing/2014/main" id="{65086914-EBAD-4FAD-800D-5D2996BDCA6D}"/>
                </a:ext>
              </a:extLst>
            </p:cNvPr>
            <p:cNvSpPr/>
            <p:nvPr/>
          </p:nvSpPr>
          <p:spPr>
            <a:xfrm>
              <a:off x="247308" y="3135106"/>
              <a:ext cx="2327319" cy="1797546"/>
            </a:xfrm>
            <a:prstGeom prst="roundRect">
              <a:avLst>
                <a:gd name="adj" fmla="val 28073"/>
              </a:avLst>
            </a:prstGeom>
            <a:solidFill>
              <a:srgbClr val="FFFF00">
                <a:alpha val="10196"/>
              </a:srgbClr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35" name="그룹 434"/>
            <p:cNvGrpSpPr/>
            <p:nvPr/>
          </p:nvGrpSpPr>
          <p:grpSpPr>
            <a:xfrm>
              <a:off x="316271" y="3130810"/>
              <a:ext cx="2251875" cy="1627144"/>
              <a:chOff x="351134" y="1008950"/>
              <a:chExt cx="2319149" cy="1676759"/>
            </a:xfrm>
          </p:grpSpPr>
          <p:grpSp>
            <p:nvGrpSpPr>
              <p:cNvPr id="436" name="그룹 435"/>
              <p:cNvGrpSpPr/>
              <p:nvPr/>
            </p:nvGrpSpPr>
            <p:grpSpPr>
              <a:xfrm>
                <a:off x="351134" y="2212629"/>
                <a:ext cx="2319149" cy="240919"/>
                <a:chOff x="6109085" y="1732153"/>
                <a:chExt cx="2711389" cy="240919"/>
              </a:xfrm>
            </p:grpSpPr>
            <p:sp>
              <p:nvSpPr>
                <p:cNvPr id="451" name="Rectangle 81"/>
                <p:cNvSpPr>
                  <a:spLocks noChangeArrowheads="1"/>
                </p:cNvSpPr>
                <p:nvPr/>
              </p:nvSpPr>
              <p:spPr bwMode="auto">
                <a:xfrm rot="10800000">
                  <a:off x="6109085" y="1894766"/>
                  <a:ext cx="2609092" cy="783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452" name="평행 사변형 451"/>
                <p:cNvSpPr/>
                <p:nvPr/>
              </p:nvSpPr>
              <p:spPr>
                <a:xfrm>
                  <a:off x="6109085" y="1732153"/>
                  <a:ext cx="2711389" cy="160842"/>
                </a:xfrm>
                <a:prstGeom prst="parallelogram">
                  <a:avLst>
                    <a:gd name="adj" fmla="val 61108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437" name="AutoShape 1919"/>
              <p:cNvSpPr>
                <a:spLocks noChangeArrowheads="1"/>
              </p:cNvSpPr>
              <p:nvPr/>
            </p:nvSpPr>
            <p:spPr bwMode="auto">
              <a:xfrm>
                <a:off x="796166" y="1008950"/>
                <a:ext cx="1506247" cy="2293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/>
                <a:tailEnd/>
              </a:ln>
              <a:effectLst>
                <a:outerShdw dist="38100" dir="54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altLang="ko-KR" sz="1350" b="1" dirty="0" smtClean="0">
                    <a:latin typeface="맑은 고딕" pitchFamily="50" charset="-127"/>
                    <a:ea typeface="맑은 고딕" pitchFamily="50" charset="-127"/>
                  </a:rPr>
                  <a:t>MQIS(</a:t>
                </a:r>
                <a:r>
                  <a:rPr lang="ko-KR" altLang="en-US" sz="800" b="1" dirty="0" smtClean="0">
                    <a:latin typeface="맑은 고딕" pitchFamily="50" charset="-127"/>
                    <a:ea typeface="맑은 고딕" pitchFamily="50" charset="-127"/>
                  </a:rPr>
                  <a:t>건수</a:t>
                </a:r>
                <a:r>
                  <a:rPr lang="en-US" altLang="ko-KR" sz="1350" b="1" dirty="0" smtClean="0"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lang="en-US" altLang="ko-KR" sz="135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38" name="원통 437"/>
              <p:cNvSpPr/>
              <p:nvPr/>
            </p:nvSpPr>
            <p:spPr>
              <a:xfrm>
                <a:off x="1475254" y="1795228"/>
                <a:ext cx="302570" cy="521984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39" name="직사각형 438"/>
              <p:cNvSpPr/>
              <p:nvPr/>
            </p:nvSpPr>
            <p:spPr>
              <a:xfrm>
                <a:off x="370716" y="2424099"/>
                <a:ext cx="63349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Target</a:t>
                </a:r>
                <a:endParaRPr lang="ko-KR" altLang="en-US" sz="1100" b="1" dirty="0"/>
              </a:p>
            </p:txBody>
          </p:sp>
          <p:sp>
            <p:nvSpPr>
              <p:cNvPr id="440" name="원통 439"/>
              <p:cNvSpPr/>
              <p:nvPr/>
            </p:nvSpPr>
            <p:spPr>
              <a:xfrm>
                <a:off x="1020108" y="1689965"/>
                <a:ext cx="302570" cy="624789"/>
              </a:xfrm>
              <a:prstGeom prst="can">
                <a:avLst>
                  <a:gd name="adj" fmla="val 1204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41" name="원통 440"/>
              <p:cNvSpPr/>
              <p:nvPr/>
            </p:nvSpPr>
            <p:spPr>
              <a:xfrm>
                <a:off x="529758" y="1949157"/>
                <a:ext cx="302570" cy="364348"/>
              </a:xfrm>
              <a:prstGeom prst="can">
                <a:avLst>
                  <a:gd name="adj" fmla="val 12049"/>
                </a:avLst>
              </a:prstGeom>
              <a:solidFill>
                <a:schemeClr val="accent5">
                  <a:lumMod val="7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42" name="원통 441"/>
              <p:cNvSpPr/>
              <p:nvPr/>
            </p:nvSpPr>
            <p:spPr>
              <a:xfrm>
                <a:off x="1827868" y="1766784"/>
                <a:ext cx="302570" cy="548766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43" name="원통 442"/>
              <p:cNvSpPr/>
              <p:nvPr/>
            </p:nvSpPr>
            <p:spPr>
              <a:xfrm>
                <a:off x="2181198" y="1325740"/>
                <a:ext cx="302570" cy="991475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44" name="직사각형 443"/>
              <p:cNvSpPr/>
              <p:nvPr/>
            </p:nvSpPr>
            <p:spPr>
              <a:xfrm>
                <a:off x="882707" y="2424099"/>
                <a:ext cx="63349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DY</a:t>
                </a:r>
                <a:endParaRPr lang="ko-KR" altLang="en-US" sz="1100" b="1" dirty="0"/>
              </a:p>
            </p:txBody>
          </p:sp>
          <p:sp>
            <p:nvSpPr>
              <p:cNvPr id="445" name="직사각형 444"/>
              <p:cNvSpPr/>
              <p:nvPr/>
            </p:nvSpPr>
            <p:spPr>
              <a:xfrm>
                <a:off x="1350092" y="2420332"/>
                <a:ext cx="128333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H</a:t>
                </a:r>
                <a:r>
                  <a:rPr lang="ko-KR" altLang="en-US" sz="1100" b="1" dirty="0" smtClean="0"/>
                  <a:t>社   </a:t>
                </a:r>
                <a:r>
                  <a:rPr lang="en-US" altLang="ko-KR" sz="1100" b="1" dirty="0" smtClean="0"/>
                  <a:t>R</a:t>
                </a:r>
                <a:r>
                  <a:rPr lang="ko-KR" altLang="en-US" sz="1100" b="1" dirty="0"/>
                  <a:t> </a:t>
                </a:r>
                <a:r>
                  <a:rPr lang="ko-KR" altLang="en-US" sz="1100" b="1" dirty="0" smtClean="0"/>
                  <a:t>社  </a:t>
                </a:r>
                <a:r>
                  <a:rPr lang="en-US" altLang="ko-KR" sz="1100" b="1" dirty="0" smtClean="0"/>
                  <a:t>S</a:t>
                </a:r>
                <a:r>
                  <a:rPr lang="ko-KR" altLang="en-US" sz="1100" b="1" dirty="0"/>
                  <a:t> 社</a:t>
                </a:r>
              </a:p>
            </p:txBody>
          </p:sp>
          <p:sp>
            <p:nvSpPr>
              <p:cNvPr id="446" name="직사각형 445"/>
              <p:cNvSpPr/>
              <p:nvPr/>
            </p:nvSpPr>
            <p:spPr>
              <a:xfrm>
                <a:off x="504988" y="2031831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13</a:t>
                </a:r>
                <a:endParaRPr lang="ko-KR" altLang="en-US" sz="1200" dirty="0"/>
              </a:p>
            </p:txBody>
          </p:sp>
          <p:sp>
            <p:nvSpPr>
              <p:cNvPr id="447" name="직사각형 446"/>
              <p:cNvSpPr/>
              <p:nvPr/>
            </p:nvSpPr>
            <p:spPr>
              <a:xfrm>
                <a:off x="1008577" y="1852377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22</a:t>
                </a:r>
                <a:endParaRPr lang="ko-KR" altLang="en-US" sz="1200" dirty="0"/>
              </a:p>
            </p:txBody>
          </p:sp>
          <p:sp>
            <p:nvSpPr>
              <p:cNvPr id="448" name="직사각형 447"/>
              <p:cNvSpPr/>
              <p:nvPr/>
            </p:nvSpPr>
            <p:spPr>
              <a:xfrm>
                <a:off x="1430373" y="1932815"/>
                <a:ext cx="375082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dirty="0" smtClean="0"/>
                  <a:t>18</a:t>
                </a:r>
                <a:endParaRPr lang="ko-KR" altLang="en-US" sz="1200" b="1" dirty="0"/>
              </a:p>
            </p:txBody>
          </p:sp>
          <p:sp>
            <p:nvSpPr>
              <p:cNvPr id="449" name="직사각형 448"/>
              <p:cNvSpPr/>
              <p:nvPr/>
            </p:nvSpPr>
            <p:spPr>
              <a:xfrm>
                <a:off x="2150580" y="1561990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30</a:t>
                </a:r>
                <a:endParaRPr lang="ko-KR" altLang="en-US" sz="1200" dirty="0"/>
              </a:p>
            </p:txBody>
          </p:sp>
          <p:sp>
            <p:nvSpPr>
              <p:cNvPr id="450" name="직사각형 449"/>
              <p:cNvSpPr/>
              <p:nvPr/>
            </p:nvSpPr>
            <p:spPr>
              <a:xfrm>
                <a:off x="1801429" y="1892861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19</a:t>
                </a:r>
                <a:endParaRPr lang="ko-KR" altLang="en-US" sz="1200" dirty="0"/>
              </a:p>
            </p:txBody>
          </p:sp>
        </p:grpSp>
      </p:grpSp>
      <p:grpSp>
        <p:nvGrpSpPr>
          <p:cNvPr id="453" name="그룹 452"/>
          <p:cNvGrpSpPr/>
          <p:nvPr/>
        </p:nvGrpSpPr>
        <p:grpSpPr>
          <a:xfrm>
            <a:off x="6500718" y="881308"/>
            <a:ext cx="2327319" cy="1797546"/>
            <a:chOff x="6500718" y="977239"/>
            <a:chExt cx="2327319" cy="1797546"/>
          </a:xfrm>
        </p:grpSpPr>
        <p:sp>
          <p:nvSpPr>
            <p:cNvPr id="454" name="모서리가 둥근 직사각형 27">
              <a:extLst>
                <a:ext uri="{FF2B5EF4-FFF2-40B4-BE49-F238E27FC236}">
                  <a16:creationId xmlns="" xmlns:a16="http://schemas.microsoft.com/office/drawing/2014/main" id="{65086914-EBAD-4FAD-800D-5D2996BDCA6D}"/>
                </a:ext>
              </a:extLst>
            </p:cNvPr>
            <p:cNvSpPr/>
            <p:nvPr/>
          </p:nvSpPr>
          <p:spPr>
            <a:xfrm>
              <a:off x="6500718" y="977239"/>
              <a:ext cx="2327319" cy="1797546"/>
            </a:xfrm>
            <a:prstGeom prst="roundRect">
              <a:avLst>
                <a:gd name="adj" fmla="val 28073"/>
              </a:avLst>
            </a:prstGeom>
            <a:solidFill>
              <a:srgbClr val="FFFF00">
                <a:alpha val="10196"/>
              </a:srgbClr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55" name="그룹 454"/>
            <p:cNvGrpSpPr/>
            <p:nvPr/>
          </p:nvGrpSpPr>
          <p:grpSpPr>
            <a:xfrm>
              <a:off x="6530558" y="980728"/>
              <a:ext cx="2251875" cy="1627144"/>
              <a:chOff x="351134" y="1008950"/>
              <a:chExt cx="2319149" cy="1676759"/>
            </a:xfrm>
          </p:grpSpPr>
          <p:grpSp>
            <p:nvGrpSpPr>
              <p:cNvPr id="456" name="그룹 455"/>
              <p:cNvGrpSpPr/>
              <p:nvPr/>
            </p:nvGrpSpPr>
            <p:grpSpPr>
              <a:xfrm>
                <a:off x="351134" y="2212629"/>
                <a:ext cx="2319149" cy="240919"/>
                <a:chOff x="6109085" y="1732153"/>
                <a:chExt cx="2711389" cy="240919"/>
              </a:xfrm>
            </p:grpSpPr>
            <p:sp>
              <p:nvSpPr>
                <p:cNvPr id="471" name="Rectangle 81"/>
                <p:cNvSpPr>
                  <a:spLocks noChangeArrowheads="1"/>
                </p:cNvSpPr>
                <p:nvPr/>
              </p:nvSpPr>
              <p:spPr bwMode="auto">
                <a:xfrm rot="10800000">
                  <a:off x="6109085" y="1894766"/>
                  <a:ext cx="2609092" cy="783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472" name="평행 사변형 471"/>
                <p:cNvSpPr/>
                <p:nvPr/>
              </p:nvSpPr>
              <p:spPr>
                <a:xfrm>
                  <a:off x="6109085" y="1732153"/>
                  <a:ext cx="2711389" cy="160842"/>
                </a:xfrm>
                <a:prstGeom prst="parallelogram">
                  <a:avLst>
                    <a:gd name="adj" fmla="val 61108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457" name="AutoShape 1919"/>
              <p:cNvSpPr>
                <a:spLocks noChangeArrowheads="1"/>
              </p:cNvSpPr>
              <p:nvPr/>
            </p:nvSpPr>
            <p:spPr bwMode="auto">
              <a:xfrm>
                <a:off x="796166" y="1008950"/>
                <a:ext cx="1506247" cy="2293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/>
                <a:tailEnd/>
              </a:ln>
              <a:effectLst>
                <a:outerShdw dist="38100" dir="54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ko-KR" altLang="en-US" sz="1350" b="1" dirty="0" smtClean="0">
                    <a:latin typeface="맑은 고딕" pitchFamily="50" charset="-127"/>
                    <a:ea typeface="맑은 고딕" pitchFamily="50" charset="-127"/>
                  </a:rPr>
                  <a:t>자동화</a:t>
                </a:r>
                <a:r>
                  <a:rPr lang="en-US" altLang="ko-KR" sz="1350" b="1" dirty="0" smtClean="0">
                    <a:latin typeface="맑은 고딕" pitchFamily="50" charset="-127"/>
                    <a:ea typeface="맑은 고딕" pitchFamily="50" charset="-127"/>
                  </a:rPr>
                  <a:t>(</a:t>
                </a:r>
                <a:r>
                  <a:rPr lang="en-US" altLang="ko-KR" sz="800" b="1" dirty="0" smtClean="0">
                    <a:latin typeface="맑은 고딕" pitchFamily="50" charset="-127"/>
                    <a:ea typeface="맑은 고딕" pitchFamily="50" charset="-127"/>
                  </a:rPr>
                  <a:t>%</a:t>
                </a:r>
                <a:r>
                  <a:rPr lang="en-US" altLang="ko-KR" sz="1350" b="1" dirty="0" smtClean="0">
                    <a:latin typeface="맑은 고딕" pitchFamily="50" charset="-127"/>
                    <a:ea typeface="맑은 고딕" pitchFamily="50" charset="-127"/>
                  </a:rPr>
                  <a:t>)</a:t>
                </a:r>
                <a:endParaRPr lang="en-US" altLang="ko-KR" sz="135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458" name="원통 457"/>
              <p:cNvSpPr/>
              <p:nvPr/>
            </p:nvSpPr>
            <p:spPr>
              <a:xfrm>
                <a:off x="1475254" y="1815222"/>
                <a:ext cx="302570" cy="501992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370716" y="2424099"/>
                <a:ext cx="63349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Target</a:t>
                </a:r>
                <a:endParaRPr lang="ko-KR" altLang="en-US" sz="1100" b="1" dirty="0"/>
              </a:p>
            </p:txBody>
          </p:sp>
          <p:sp>
            <p:nvSpPr>
              <p:cNvPr id="460" name="원통 459"/>
              <p:cNvSpPr/>
              <p:nvPr/>
            </p:nvSpPr>
            <p:spPr>
              <a:xfrm>
                <a:off x="1039462" y="1700364"/>
                <a:ext cx="302570" cy="614392"/>
              </a:xfrm>
              <a:prstGeom prst="can">
                <a:avLst>
                  <a:gd name="adj" fmla="val 1204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61" name="원통 460"/>
              <p:cNvSpPr/>
              <p:nvPr/>
            </p:nvSpPr>
            <p:spPr>
              <a:xfrm>
                <a:off x="529758" y="1508694"/>
                <a:ext cx="302570" cy="804811"/>
              </a:xfrm>
              <a:prstGeom prst="can">
                <a:avLst>
                  <a:gd name="adj" fmla="val 12049"/>
                </a:avLst>
              </a:prstGeom>
              <a:solidFill>
                <a:schemeClr val="accent5">
                  <a:lumMod val="7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62" name="원통 461"/>
              <p:cNvSpPr/>
              <p:nvPr/>
            </p:nvSpPr>
            <p:spPr>
              <a:xfrm>
                <a:off x="1827868" y="1696596"/>
                <a:ext cx="302570" cy="618954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63" name="원통 462"/>
              <p:cNvSpPr/>
              <p:nvPr/>
            </p:nvSpPr>
            <p:spPr>
              <a:xfrm>
                <a:off x="2181198" y="1696597"/>
                <a:ext cx="302570" cy="620618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64" name="직사각형 463"/>
              <p:cNvSpPr/>
              <p:nvPr/>
            </p:nvSpPr>
            <p:spPr>
              <a:xfrm>
                <a:off x="882707" y="2424099"/>
                <a:ext cx="633491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DY</a:t>
                </a:r>
                <a:endParaRPr lang="ko-KR" altLang="en-US" sz="1100" b="1" dirty="0"/>
              </a:p>
            </p:txBody>
          </p:sp>
          <p:sp>
            <p:nvSpPr>
              <p:cNvPr id="465" name="직사각형 464"/>
              <p:cNvSpPr/>
              <p:nvPr/>
            </p:nvSpPr>
            <p:spPr>
              <a:xfrm>
                <a:off x="1350092" y="2420332"/>
                <a:ext cx="1283339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100" b="1" dirty="0" smtClean="0"/>
                  <a:t>H</a:t>
                </a:r>
                <a:r>
                  <a:rPr lang="ko-KR" altLang="en-US" sz="1100" b="1" dirty="0" smtClean="0"/>
                  <a:t>社   </a:t>
                </a:r>
                <a:r>
                  <a:rPr lang="en-US" altLang="ko-KR" sz="1100" b="1" dirty="0" smtClean="0"/>
                  <a:t>R</a:t>
                </a:r>
                <a:r>
                  <a:rPr lang="ko-KR" altLang="en-US" sz="1100" b="1" dirty="0"/>
                  <a:t> </a:t>
                </a:r>
                <a:r>
                  <a:rPr lang="ko-KR" altLang="en-US" sz="1100" b="1" dirty="0" smtClean="0"/>
                  <a:t>社  </a:t>
                </a:r>
                <a:r>
                  <a:rPr lang="en-US" altLang="ko-KR" sz="1100" b="1" dirty="0" smtClean="0"/>
                  <a:t>S</a:t>
                </a:r>
                <a:r>
                  <a:rPr lang="ko-KR" altLang="en-US" sz="1100" b="1" dirty="0"/>
                  <a:t> 社</a:t>
                </a:r>
              </a:p>
            </p:txBody>
          </p:sp>
          <p:sp>
            <p:nvSpPr>
              <p:cNvPr id="466" name="직사각형 465"/>
              <p:cNvSpPr/>
              <p:nvPr/>
            </p:nvSpPr>
            <p:spPr>
              <a:xfrm>
                <a:off x="510368" y="1665525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80</a:t>
                </a:r>
                <a:endParaRPr lang="ko-KR" altLang="en-US" sz="1200" dirty="0"/>
              </a:p>
            </p:txBody>
          </p:sp>
          <p:sp>
            <p:nvSpPr>
              <p:cNvPr id="467" name="직사각형 466"/>
              <p:cNvSpPr/>
              <p:nvPr/>
            </p:nvSpPr>
            <p:spPr>
              <a:xfrm>
                <a:off x="1022096" y="1821550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65</a:t>
                </a:r>
                <a:endParaRPr lang="ko-KR" altLang="en-US" sz="1200" dirty="0"/>
              </a:p>
            </p:txBody>
          </p:sp>
          <p:sp>
            <p:nvSpPr>
              <p:cNvPr id="468" name="직사각형 467"/>
              <p:cNvSpPr/>
              <p:nvPr/>
            </p:nvSpPr>
            <p:spPr>
              <a:xfrm>
                <a:off x="1445822" y="1995046"/>
                <a:ext cx="358574" cy="2695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b="1" dirty="0" smtClean="0"/>
                  <a:t>40</a:t>
                </a:r>
                <a:endParaRPr lang="ko-KR" altLang="en-US" sz="1100" b="1" dirty="0"/>
              </a:p>
            </p:txBody>
          </p:sp>
          <p:sp>
            <p:nvSpPr>
              <p:cNvPr id="469" name="직사각형 468"/>
              <p:cNvSpPr/>
              <p:nvPr/>
            </p:nvSpPr>
            <p:spPr>
              <a:xfrm>
                <a:off x="2209900" y="1856850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65</a:t>
                </a:r>
                <a:endParaRPr lang="ko-KR" altLang="en-US" sz="1200" dirty="0"/>
              </a:p>
            </p:txBody>
          </p:sp>
          <p:sp>
            <p:nvSpPr>
              <p:cNvPr id="470" name="직사각형 469"/>
              <p:cNvSpPr/>
              <p:nvPr/>
            </p:nvSpPr>
            <p:spPr>
              <a:xfrm>
                <a:off x="1803525" y="1865452"/>
                <a:ext cx="351970" cy="2854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65</a:t>
                </a:r>
                <a:endParaRPr lang="ko-KR" altLang="en-US" sz="1200" dirty="0"/>
              </a:p>
            </p:txBody>
          </p:sp>
        </p:grpSp>
      </p:grpSp>
      <p:sp>
        <p:nvSpPr>
          <p:cNvPr id="473" name="모서리가 둥근 직사각형 27">
            <a:extLst>
              <a:ext uri="{FF2B5EF4-FFF2-40B4-BE49-F238E27FC236}">
                <a16:creationId xmlns="" xmlns:a16="http://schemas.microsoft.com/office/drawing/2014/main" id="{65086914-EBAD-4FAD-800D-5D2996BDCA6D}"/>
              </a:ext>
            </a:extLst>
          </p:cNvPr>
          <p:cNvSpPr/>
          <p:nvPr/>
        </p:nvSpPr>
        <p:spPr>
          <a:xfrm>
            <a:off x="4571999" y="5129164"/>
            <a:ext cx="4196139" cy="645013"/>
          </a:xfrm>
          <a:prstGeom prst="roundRect">
            <a:avLst>
              <a:gd name="adj" fmla="val 11086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 Weak Point ]</a:t>
            </a: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고객 품질 </a:t>
            </a:r>
            <a:r>
              <a:rPr lang="en-US" altLang="ko-KR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공정품질</a:t>
            </a:r>
            <a:endParaRPr lang="ko-KR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08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2-6.</a:t>
            </a:r>
            <a:r>
              <a:rPr lang="ko-KR" altLang="en-US" sz="2400" b="1" dirty="0" smtClean="0">
                <a:latin typeface="+mn-ea"/>
              </a:rPr>
              <a:t> 법인 </a:t>
            </a:r>
            <a:r>
              <a:rPr lang="en-US" altLang="ko-KR" sz="2400" b="1" dirty="0" smtClean="0">
                <a:latin typeface="+mn-ea"/>
              </a:rPr>
              <a:t>Lay Out</a:t>
            </a:r>
            <a:r>
              <a:rPr lang="ko-KR" altLang="en-US" sz="2400" b="1" dirty="0" smtClean="0">
                <a:latin typeface="+mn-ea"/>
              </a:rPr>
              <a:t> 운영 최적화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51520" y="723387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자동화 운영 </a:t>
            </a:r>
            <a:r>
              <a:rPr lang="en-US" altLang="ko-KR" b="1" dirty="0" smtClean="0">
                <a:latin typeface="+mn-ea"/>
              </a:rPr>
              <a:t>LAY OUT </a:t>
            </a:r>
            <a:r>
              <a:rPr lang="ko-KR" altLang="en-US" b="1" dirty="0" err="1" smtClean="0">
                <a:latin typeface="+mn-ea"/>
              </a:rPr>
              <a:t>검토안</a:t>
            </a:r>
            <a:endParaRPr lang="en-US" altLang="ko-KR" b="1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1131348"/>
            <a:ext cx="4274642" cy="2873716"/>
          </a:xfrm>
          <a:prstGeom prst="roundRect">
            <a:avLst>
              <a:gd name="adj" fmla="val 3492"/>
            </a:avLst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44008" y="1125462"/>
            <a:ext cx="4274642" cy="2879602"/>
          </a:xfrm>
          <a:prstGeom prst="roundRect">
            <a:avLst>
              <a:gd name="adj" fmla="val 3492"/>
            </a:avLst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13318" y="1381958"/>
            <a:ext cx="4114666" cy="2546575"/>
            <a:chOff x="251520" y="1052735"/>
            <a:chExt cx="8568952" cy="540060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1052735"/>
              <a:ext cx="8568952" cy="5400601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2483768" y="2204864"/>
              <a:ext cx="432048" cy="172819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156176" y="4437112"/>
              <a:ext cx="1614580" cy="576065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419526" y="5157192"/>
              <a:ext cx="512513" cy="576064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605338" y="5146832"/>
              <a:ext cx="512513" cy="576065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87623" y="5152967"/>
              <a:ext cx="734713" cy="576065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꺾인 연결선 15"/>
            <p:cNvCxnSpPr/>
            <p:nvPr/>
          </p:nvCxnSpPr>
          <p:spPr>
            <a:xfrm flipV="1">
              <a:off x="3419872" y="4725144"/>
              <a:ext cx="936104" cy="648072"/>
            </a:xfrm>
            <a:prstGeom prst="bent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/>
            <p:nvPr/>
          </p:nvCxnSpPr>
          <p:spPr>
            <a:xfrm>
              <a:off x="3419872" y="5373216"/>
              <a:ext cx="855638" cy="144016"/>
            </a:xfrm>
            <a:prstGeom prst="bentConnector3">
              <a:avLst>
                <a:gd name="adj1" fmla="val 55777"/>
              </a:avLst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줄무늬가 있는 오른쪽 화살표 17"/>
            <p:cNvSpPr/>
            <p:nvPr/>
          </p:nvSpPr>
          <p:spPr>
            <a:xfrm>
              <a:off x="6012532" y="4675927"/>
              <a:ext cx="288032" cy="144016"/>
            </a:xfrm>
            <a:prstGeom prst="striped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9" name="줄무늬가 있는 오른쪽 화살표 18"/>
            <p:cNvSpPr/>
            <p:nvPr/>
          </p:nvSpPr>
          <p:spPr>
            <a:xfrm>
              <a:off x="5529516" y="5362859"/>
              <a:ext cx="288032" cy="144016"/>
            </a:xfrm>
            <a:prstGeom prst="striped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482" y="1375720"/>
            <a:ext cx="4144516" cy="2552813"/>
          </a:xfrm>
          <a:prstGeom prst="rect">
            <a:avLst/>
          </a:prstGeom>
        </p:spPr>
      </p:pic>
      <p:pic>
        <p:nvPicPr>
          <p:cNvPr id="21" name="Picture 3" descr="05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50" y="1658435"/>
            <a:ext cx="592503" cy="1905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2388841" y="1781902"/>
            <a:ext cx="207462" cy="917040"/>
          </a:xfrm>
          <a:prstGeom prst="rect">
            <a:avLst/>
          </a:prstGeom>
          <a:solidFill>
            <a:srgbClr val="FFFF00">
              <a:alpha val="35000"/>
            </a:srgb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07363" y="1861056"/>
            <a:ext cx="1296144" cy="1728192"/>
          </a:xfrm>
          <a:prstGeom prst="roundRect">
            <a:avLst/>
          </a:prstGeom>
          <a:solidFill>
            <a:schemeClr val="bg1">
              <a:lumMod val="85000"/>
              <a:alpha val="13000"/>
            </a:schemeClr>
          </a:solidFill>
          <a:ln>
            <a:solidFill>
              <a:schemeClr val="bg1">
                <a:alpha val="3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</a:rPr>
              <a:t>절전 절감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062361"/>
              </p:ext>
            </p:extLst>
          </p:nvPr>
        </p:nvGraphicFramePr>
        <p:xfrm>
          <a:off x="266656" y="4168524"/>
          <a:ext cx="2514600" cy="1057264"/>
        </p:xfrm>
        <a:graphic>
          <a:graphicData uri="http://schemas.openxmlformats.org/drawingml/2006/table">
            <a:tbl>
              <a:tblPr/>
              <a:tblGrid>
                <a:gridCol w="838200"/>
                <a:gridCol w="838200"/>
                <a:gridCol w="838200"/>
              </a:tblGrid>
              <a:tr h="203964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  <a:b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Forecast 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평균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1,665,850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50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50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EYELET(7)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50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574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64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SMD(9)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14767"/>
              </p:ext>
            </p:extLst>
          </p:nvPr>
        </p:nvGraphicFramePr>
        <p:xfrm>
          <a:off x="269776" y="5385820"/>
          <a:ext cx="2514600" cy="1067797"/>
        </p:xfrm>
        <a:graphic>
          <a:graphicData uri="http://schemas.openxmlformats.org/drawingml/2006/table">
            <a:tbl>
              <a:tblPr/>
              <a:tblGrid>
                <a:gridCol w="838200"/>
                <a:gridCol w="838200"/>
                <a:gridCol w="838200"/>
              </a:tblGrid>
              <a:tr h="253467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  <a:b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Forecast 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평균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1,665,850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526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526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EYELET(7)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526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5956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66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SMD(9)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624170"/>
              </p:ext>
            </p:extLst>
          </p:nvPr>
        </p:nvGraphicFramePr>
        <p:xfrm>
          <a:off x="3330486" y="4947553"/>
          <a:ext cx="5473700" cy="857250"/>
        </p:xfrm>
        <a:graphic>
          <a:graphicData uri="http://schemas.openxmlformats.org/drawingml/2006/table">
            <a:tbl>
              <a:tblPr/>
              <a:tblGrid>
                <a:gridCol w="685402"/>
                <a:gridCol w="685402"/>
                <a:gridCol w="977333"/>
                <a:gridCol w="1208974"/>
                <a:gridCol w="990026"/>
                <a:gridCol w="926563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직접인원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기본급여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보험 및 수당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연장수당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160,168,957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75,754,886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240,253,435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476,177,278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237,670,065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112,410,476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44,563,137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394,643,678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-77,501,108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-36,655,590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195,690,298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81,533,600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9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7" name="꺾인 연결선 26"/>
          <p:cNvCxnSpPr>
            <a:stCxn id="25" idx="3"/>
          </p:cNvCxnSpPr>
          <p:nvPr/>
        </p:nvCxnSpPr>
        <p:spPr>
          <a:xfrm flipV="1">
            <a:off x="2784376" y="5517232"/>
            <a:ext cx="546110" cy="402486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4" idx="3"/>
          </p:cNvCxnSpPr>
          <p:nvPr/>
        </p:nvCxnSpPr>
        <p:spPr>
          <a:xfrm>
            <a:off x="2781256" y="4697156"/>
            <a:ext cx="549230" cy="532044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54277" y="1151112"/>
            <a:ext cx="1891293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LAY OUT </a:t>
            </a: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현황 및 축소 대상 </a:t>
            </a:r>
            <a:r>
              <a:rPr lang="en-US" altLang="ko-KR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LINE 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46765" y="1146745"/>
            <a:ext cx="1891293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변경 개선안 </a:t>
            </a:r>
            <a:r>
              <a:rPr lang="en-US" altLang="ko-KR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LAY OUT 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81938" y="4073077"/>
            <a:ext cx="60840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000" b="1" dirty="0" smtClean="0">
                <a:latin typeface="+mn-ea"/>
              </a:rPr>
              <a:t>변경 개선방향 </a:t>
            </a:r>
            <a:r>
              <a:rPr lang="en-US" altLang="ko-KR" sz="1000" dirty="0" smtClean="0">
                <a:latin typeface="+mn-ea"/>
              </a:rPr>
              <a:t>:  </a:t>
            </a:r>
            <a:r>
              <a:rPr lang="ko-KR" altLang="en-US" sz="1000" dirty="0" smtClean="0">
                <a:latin typeface="+mn-ea"/>
              </a:rPr>
              <a:t>①</a:t>
            </a:r>
            <a:r>
              <a:rPr lang="en-US" altLang="ko-KR" sz="1000" dirty="0" smtClean="0">
                <a:latin typeface="+mn-ea"/>
              </a:rPr>
              <a:t>SMD 2/ RADIAL 2 / AXIAL 3 / EYELET 3   </a:t>
            </a:r>
            <a:r>
              <a:rPr lang="ko-KR" altLang="en-US" sz="1000" dirty="0" smtClean="0">
                <a:latin typeface="+mn-ea"/>
              </a:rPr>
              <a:t>본사 협의 법인간 이동 및 매각 진행</a:t>
            </a:r>
            <a:endParaRPr lang="en-US" altLang="ko-KR" sz="10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+mn-ea"/>
              </a:rPr>
              <a:t>                          </a:t>
            </a:r>
            <a:r>
              <a:rPr lang="ko-KR" altLang="en-US" sz="1000" dirty="0" smtClean="0">
                <a:latin typeface="+mn-ea"/>
              </a:rPr>
              <a:t>② 설비 운영 </a:t>
            </a:r>
            <a:r>
              <a:rPr lang="en-US" altLang="ko-KR" sz="1000" dirty="0" smtClean="0">
                <a:latin typeface="+mn-ea"/>
              </a:rPr>
              <a:t>CAPA </a:t>
            </a:r>
            <a:r>
              <a:rPr lang="ko-KR" altLang="en-US" sz="1000" dirty="0" smtClean="0">
                <a:latin typeface="+mn-ea"/>
              </a:rPr>
              <a:t>대비 </a:t>
            </a:r>
            <a:r>
              <a:rPr lang="en-US" altLang="ko-KR" sz="1000" dirty="0" smtClean="0">
                <a:latin typeface="+mn-ea"/>
              </a:rPr>
              <a:t>OVERTIME </a:t>
            </a:r>
            <a:r>
              <a:rPr lang="ko-KR" altLang="en-US" sz="1000" dirty="0" smtClean="0">
                <a:latin typeface="+mn-ea"/>
              </a:rPr>
              <a:t>운영 최적화 방안 검토 적용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                         </a:t>
            </a:r>
            <a:r>
              <a:rPr lang="ko-KR" altLang="en-US" sz="1000" dirty="0" smtClean="0">
                <a:latin typeface="+mn-ea"/>
              </a:rPr>
              <a:t>③ 효과적인 공간 활용 운용 절전절감 개선</a:t>
            </a:r>
            <a:r>
              <a:rPr lang="en-US" altLang="ko-KR" sz="1000" dirty="0" smtClean="0">
                <a:latin typeface="+mn-ea"/>
              </a:rPr>
              <a:t>.</a:t>
            </a:r>
            <a:r>
              <a:rPr lang="ko-KR" altLang="en-US" sz="1000" dirty="0" smtClean="0">
                <a:latin typeface="+mn-ea"/>
              </a:rPr>
              <a:t>     </a:t>
            </a:r>
            <a:endParaRPr lang="en-US" altLang="ko-KR" sz="1000" dirty="0" smtClean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3239852" y="5800855"/>
            <a:ext cx="55806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 b="1" u="sng" dirty="0" smtClean="0">
                <a:latin typeface="+mn-ea"/>
              </a:rPr>
              <a:t> </a:t>
            </a:r>
            <a:r>
              <a:rPr lang="en-US" altLang="ko-KR" sz="1000" b="1" u="sng" dirty="0" smtClean="0">
                <a:latin typeface="+mn-ea"/>
              </a:rPr>
              <a:t>LAY OUT </a:t>
            </a:r>
            <a:r>
              <a:rPr lang="ko-KR" altLang="en-US" sz="1000" b="1" u="sng" dirty="0" smtClean="0">
                <a:latin typeface="+mn-ea"/>
              </a:rPr>
              <a:t>재편성 →  </a:t>
            </a:r>
            <a:r>
              <a:rPr lang="ko-KR" altLang="en-US" sz="1000" dirty="0" smtClean="0">
                <a:latin typeface="+mn-ea"/>
              </a:rPr>
              <a:t>설비 여유 </a:t>
            </a:r>
            <a:r>
              <a:rPr lang="en-US" altLang="ko-KR" sz="1000" dirty="0" smtClean="0">
                <a:latin typeface="+mn-ea"/>
              </a:rPr>
              <a:t>CAPA 1020</a:t>
            </a:r>
            <a:r>
              <a:rPr lang="ko-KR" altLang="en-US" sz="1000" dirty="0" smtClean="0">
                <a:latin typeface="+mn-ea"/>
              </a:rPr>
              <a:t>분 기준 </a:t>
            </a:r>
            <a:r>
              <a:rPr lang="en-US" altLang="ko-KR" sz="1000" dirty="0" smtClean="0">
                <a:latin typeface="+mn-ea"/>
              </a:rPr>
              <a:t>OVERTIME 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LINE </a:t>
            </a:r>
            <a:r>
              <a:rPr lang="ko-KR" altLang="en-US" sz="1000" dirty="0" smtClean="0">
                <a:latin typeface="+mn-ea"/>
              </a:rPr>
              <a:t>구성 적용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latin typeface="+mn-ea"/>
              </a:rPr>
              <a:t> </a:t>
            </a:r>
            <a:r>
              <a:rPr lang="ko-KR" altLang="en-US" sz="1000" b="1" u="sng" dirty="0" smtClean="0">
                <a:latin typeface="+mn-ea"/>
              </a:rPr>
              <a:t>효과 평가예상 → </a:t>
            </a:r>
            <a:r>
              <a:rPr lang="ko-KR" altLang="en-US" sz="1000" dirty="0" smtClean="0">
                <a:latin typeface="+mn-ea"/>
              </a:rPr>
              <a:t>인원 감소 대비 최적 </a:t>
            </a:r>
            <a:r>
              <a:rPr lang="en-US" altLang="ko-KR" sz="1000" dirty="0" smtClean="0">
                <a:latin typeface="+mn-ea"/>
              </a:rPr>
              <a:t>LINE </a:t>
            </a:r>
            <a:r>
              <a:rPr lang="ko-KR" altLang="en-US" sz="1000" dirty="0" smtClean="0">
                <a:latin typeface="+mn-ea"/>
              </a:rPr>
              <a:t>구성 적용 월평균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</a:rPr>
              <a:t>21%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비용 감소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227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90" y="1411695"/>
            <a:ext cx="2776976" cy="142779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706" y="3006998"/>
            <a:ext cx="2780459" cy="1847317"/>
          </a:xfrm>
          <a:prstGeom prst="rect">
            <a:avLst/>
          </a:prstGeom>
        </p:spPr>
      </p:pic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2-6.</a:t>
            </a:r>
            <a:r>
              <a:rPr lang="ko-KR" altLang="en-US" sz="2400" b="1" dirty="0" smtClean="0">
                <a:latin typeface="+mn-ea"/>
              </a:rPr>
              <a:t> 법인 </a:t>
            </a:r>
            <a:r>
              <a:rPr lang="en-US" altLang="ko-KR" sz="2400" b="1" dirty="0" smtClean="0">
                <a:latin typeface="+mn-ea"/>
              </a:rPr>
              <a:t>Lay Out</a:t>
            </a:r>
            <a:r>
              <a:rPr lang="ko-KR" altLang="en-US" sz="2400" b="1" dirty="0" smtClean="0">
                <a:latin typeface="+mn-ea"/>
              </a:rPr>
              <a:t> 운영 최적화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3387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en-US" altLang="ko-KR" b="1" dirty="0" smtClean="0">
                <a:latin typeface="+mn-ea"/>
              </a:rPr>
              <a:t>Main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Line Lay Out _ (Mobile/SMPS/ADT )</a:t>
            </a:r>
            <a:endParaRPr lang="en-US" altLang="ko-KR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582" y="1415768"/>
            <a:ext cx="2783840" cy="14185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729" y="1415768"/>
            <a:ext cx="2776323" cy="14273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28" y="2996944"/>
            <a:ext cx="2776323" cy="18573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4581" y="2996944"/>
            <a:ext cx="2783840" cy="1857371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446180"/>
              </p:ext>
            </p:extLst>
          </p:nvPr>
        </p:nvGraphicFramePr>
        <p:xfrm>
          <a:off x="251520" y="1108451"/>
          <a:ext cx="8640959" cy="5301685"/>
        </p:xfrm>
        <a:graphic>
          <a:graphicData uri="http://schemas.openxmlformats.org/drawingml/2006/table">
            <a:tbl>
              <a:tblPr/>
              <a:tblGrid>
                <a:gridCol w="28803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803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8031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611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 Out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up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설비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up 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신동 병합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89076"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464875"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 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 Out 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구조 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altLang="ko-KR" sz="1400" b="1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.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구동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&lt;&gt; VD(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신동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개념 분리운영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.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설비 추가 및 이동으로 혼재</a:t>
                      </a:r>
                      <a:endParaRPr lang="en-US" altLang="ko-KR" sz="11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.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구동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신동 각각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수준 설비 운영</a:t>
                      </a:r>
                      <a:endParaRPr lang="en-US" altLang="ko-KR" sz="11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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UT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관련 유지 비용 과다 발생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>
                    <a:lnL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[  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설비 추가 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up ]</a:t>
                      </a:r>
                      <a:endParaRPr lang="en-US" altLang="ko-KR" sz="1400" b="1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운영 기조 유지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&lt;&gt; VD )</a:t>
                      </a: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.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투자 발생 설비 여유 공간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up</a:t>
                      </a: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…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 자동화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 DAT  /  EMI(CE)</a:t>
                      </a: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 Lay Out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변화 없이 대응 가능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>
                    <a:lnL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[ UT 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 최소화 운영 </a:t>
                      </a:r>
                      <a:r>
                        <a:rPr lang="en-US" altLang="ko-KR" sz="14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en-US" altLang="ko-KR" sz="1400" b="1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. 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신동으로 가동 설비 집중</a:t>
                      </a:r>
                      <a:endParaRPr lang="en-US" altLang="ko-KR" sz="11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5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Mobile 3</a:t>
                      </a:r>
                      <a:r>
                        <a:rPr lang="ko-KR" altLang="en-US" sz="105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</a:t>
                      </a:r>
                      <a:r>
                        <a:rPr lang="en-US" altLang="ko-KR" sz="105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5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몰드</a:t>
                      </a:r>
                      <a:r>
                        <a:rPr lang="ko-KR" altLang="en-US" sz="105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자동화 및 융착 </a:t>
                      </a:r>
                      <a:r>
                        <a:rPr lang="en-US" altLang="ko-KR" sz="105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5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  <a:endParaRPr lang="en-US" altLang="ko-KR" sz="105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.  TA FT2 Auto Line/Manual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이동</a:t>
                      </a:r>
                      <a:endParaRPr lang="en-US" altLang="ko-KR" sz="11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.  ADT 1 Line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병합운영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대형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표준형</a:t>
                      </a:r>
                      <a:endParaRPr lang="en-US" altLang="ko-KR" sz="11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indent="0" algn="l" fontAlgn="ctr">
                        <a:lnSpc>
                          <a:spcPct val="1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  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구동 폐쇄 조치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_ Utility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비용 절감</a:t>
                      </a:r>
                      <a:endParaRPr lang="en-US" altLang="ko-KR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>
                    <a:lnL w="38100" cap="flat" cmpd="sng" algn="ctr">
                      <a:solidFill>
                        <a:srgbClr val="7030A0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양쪽 모서리가 둥근 사각형 9"/>
          <p:cNvSpPr/>
          <p:nvPr/>
        </p:nvSpPr>
        <p:spPr>
          <a:xfrm>
            <a:off x="3102866" y="1519616"/>
            <a:ext cx="480082" cy="194426"/>
          </a:xfrm>
          <a:prstGeom prst="round2SameRect">
            <a:avLst/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000000"/>
                </a:solidFill>
              </a:rPr>
              <a:t>EMI</a:t>
            </a:r>
            <a:endParaRPr lang="ko-KR" altLang="en-US" sz="900" b="1" dirty="0">
              <a:solidFill>
                <a:srgbClr val="000000"/>
              </a:solidFill>
            </a:endParaRPr>
          </a:p>
        </p:txBody>
      </p:sp>
      <p:sp>
        <p:nvSpPr>
          <p:cNvPr id="12" name="양쪽 모서리가 둥근 사각형 11"/>
          <p:cNvSpPr/>
          <p:nvPr/>
        </p:nvSpPr>
        <p:spPr>
          <a:xfrm>
            <a:off x="3503143" y="1564038"/>
            <a:ext cx="689300" cy="312662"/>
          </a:xfrm>
          <a:prstGeom prst="round2SameRect">
            <a:avLst/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0000"/>
                </a:solidFill>
              </a:rPr>
              <a:t>별매</a:t>
            </a:r>
            <a:endParaRPr lang="en-US" altLang="ko-KR" sz="900" b="1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rgbClr val="000000"/>
                </a:solidFill>
              </a:rPr>
              <a:t>자동화</a:t>
            </a:r>
            <a:endParaRPr lang="en-US" altLang="ko-KR" sz="900" b="1" dirty="0" smtClean="0">
              <a:solidFill>
                <a:srgbClr val="000000"/>
              </a:solidFill>
            </a:endParaRPr>
          </a:p>
        </p:txBody>
      </p:sp>
      <p:sp>
        <p:nvSpPr>
          <p:cNvPr id="13" name="양쪽 모서리가 둥근 사각형 12"/>
          <p:cNvSpPr/>
          <p:nvPr/>
        </p:nvSpPr>
        <p:spPr>
          <a:xfrm>
            <a:off x="3328347" y="1862313"/>
            <a:ext cx="864096" cy="177046"/>
          </a:xfrm>
          <a:prstGeom prst="round2SameRect">
            <a:avLst/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b="1" smtClean="0">
                <a:solidFill>
                  <a:srgbClr val="000000"/>
                </a:solidFill>
              </a:rPr>
              <a:t>별매 </a:t>
            </a:r>
            <a:r>
              <a:rPr lang="ko-KR" altLang="en-US" sz="900" b="1" dirty="0" err="1" smtClean="0">
                <a:solidFill>
                  <a:srgbClr val="000000"/>
                </a:solidFill>
              </a:rPr>
              <a:t>메뉴얼</a:t>
            </a:r>
            <a:endParaRPr lang="en-US" altLang="ko-KR" sz="900" b="1" dirty="0" smtClean="0">
              <a:solidFill>
                <a:srgbClr val="000000"/>
              </a:solidFill>
            </a:endParaRPr>
          </a:p>
        </p:txBody>
      </p:sp>
      <p:sp>
        <p:nvSpPr>
          <p:cNvPr id="14" name="양쪽 모서리가 둥근 사각형 13"/>
          <p:cNvSpPr/>
          <p:nvPr/>
        </p:nvSpPr>
        <p:spPr>
          <a:xfrm>
            <a:off x="3923928" y="3104282"/>
            <a:ext cx="1080120" cy="177046"/>
          </a:xfrm>
          <a:prstGeom prst="round2SameRect">
            <a:avLst/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000000"/>
                </a:solidFill>
              </a:rPr>
              <a:t>DAT(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개발</a:t>
            </a:r>
            <a:r>
              <a:rPr lang="en-US" altLang="ko-KR" sz="900" b="1" dirty="0" smtClean="0">
                <a:solidFill>
                  <a:srgbClr val="000000"/>
                </a:solidFill>
              </a:rPr>
              <a:t>/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양산</a:t>
            </a:r>
            <a:r>
              <a:rPr lang="en-US" altLang="ko-KR" sz="900" b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5" name="양쪽 모서리가 둥근 사각형 14"/>
          <p:cNvSpPr/>
          <p:nvPr/>
        </p:nvSpPr>
        <p:spPr>
          <a:xfrm>
            <a:off x="6591798" y="3206222"/>
            <a:ext cx="480082" cy="194426"/>
          </a:xfrm>
          <a:prstGeom prst="round2SameRect">
            <a:avLst/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000000"/>
                </a:solidFill>
              </a:rPr>
              <a:t>EMI</a:t>
            </a:r>
            <a:endParaRPr lang="ko-KR" altLang="en-US" sz="900" b="1" dirty="0">
              <a:solidFill>
                <a:srgbClr val="000000"/>
              </a:solidFill>
            </a:endParaRPr>
          </a:p>
        </p:txBody>
      </p:sp>
      <p:sp>
        <p:nvSpPr>
          <p:cNvPr id="16" name="양쪽 모서리가 둥근 사각형 15"/>
          <p:cNvSpPr/>
          <p:nvPr/>
        </p:nvSpPr>
        <p:spPr>
          <a:xfrm>
            <a:off x="6209647" y="4376479"/>
            <a:ext cx="795331" cy="312662"/>
          </a:xfrm>
          <a:prstGeom prst="round2SameRect">
            <a:avLst/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rgbClr val="000000"/>
                </a:solidFill>
              </a:rPr>
              <a:t>별매</a:t>
            </a:r>
            <a:endParaRPr lang="en-US" altLang="ko-KR" sz="900" b="1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rgbClr val="000000"/>
                </a:solidFill>
              </a:rPr>
              <a:t>자동화</a:t>
            </a:r>
            <a:endParaRPr lang="en-US" altLang="ko-KR" sz="900" b="1" dirty="0" smtClean="0">
              <a:solidFill>
                <a:srgbClr val="000000"/>
              </a:solidFill>
            </a:endParaRPr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6198498" y="4669446"/>
            <a:ext cx="864096" cy="177046"/>
          </a:xfrm>
          <a:prstGeom prst="round2SameRect">
            <a:avLst/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b="1" smtClean="0">
                <a:solidFill>
                  <a:srgbClr val="000000"/>
                </a:solidFill>
              </a:rPr>
              <a:t>별매 </a:t>
            </a:r>
            <a:r>
              <a:rPr lang="ko-KR" altLang="en-US" sz="900" b="1" dirty="0" err="1" smtClean="0">
                <a:solidFill>
                  <a:srgbClr val="000000"/>
                </a:solidFill>
              </a:rPr>
              <a:t>메뉴얼</a:t>
            </a:r>
            <a:endParaRPr lang="en-US" altLang="ko-KR" sz="900" b="1" dirty="0" smtClean="0">
              <a:solidFill>
                <a:srgbClr val="000000"/>
              </a:solidFill>
            </a:endParaRPr>
          </a:p>
        </p:txBody>
      </p:sp>
      <p:sp>
        <p:nvSpPr>
          <p:cNvPr id="18" name="양쪽 모서리가 둥근 사각형 17"/>
          <p:cNvSpPr/>
          <p:nvPr/>
        </p:nvSpPr>
        <p:spPr>
          <a:xfrm>
            <a:off x="6948264" y="3015759"/>
            <a:ext cx="1080120" cy="177046"/>
          </a:xfrm>
          <a:prstGeom prst="round2SameRect">
            <a:avLst/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000000"/>
                </a:solidFill>
              </a:rPr>
              <a:t>DAT(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개발</a:t>
            </a:r>
            <a:r>
              <a:rPr lang="en-US" altLang="ko-KR" sz="900" b="1" dirty="0" smtClean="0">
                <a:solidFill>
                  <a:srgbClr val="000000"/>
                </a:solidFill>
              </a:rPr>
              <a:t>/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양산</a:t>
            </a:r>
            <a:r>
              <a:rPr lang="en-US" altLang="ko-KR" sz="900" b="1" dirty="0" smtClean="0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9" name="양쪽 모서리가 둥근 사각형 18"/>
          <p:cNvSpPr/>
          <p:nvPr/>
        </p:nvSpPr>
        <p:spPr>
          <a:xfrm>
            <a:off x="7020272" y="4403058"/>
            <a:ext cx="1368152" cy="349106"/>
          </a:xfrm>
          <a:prstGeom prst="round2SameRect">
            <a:avLst/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solidFill>
                  <a:srgbClr val="000000"/>
                </a:solidFill>
              </a:rPr>
              <a:t>충전기 </a:t>
            </a:r>
            <a:r>
              <a:rPr lang="en-US" altLang="ko-KR" sz="900" b="1" dirty="0" smtClean="0">
                <a:solidFill>
                  <a:srgbClr val="000000"/>
                </a:solidFill>
              </a:rPr>
              <a:t>3 Line 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이동</a:t>
            </a:r>
            <a:endParaRPr lang="en-US" altLang="ko-KR" sz="900" b="1" dirty="0" smtClean="0">
              <a:solidFill>
                <a:srgbClr val="000000"/>
              </a:solidFill>
            </a:endParaRPr>
          </a:p>
        </p:txBody>
      </p:sp>
      <p:sp>
        <p:nvSpPr>
          <p:cNvPr id="20" name="양쪽 모서리가 둥근 사각형 19"/>
          <p:cNvSpPr/>
          <p:nvPr/>
        </p:nvSpPr>
        <p:spPr>
          <a:xfrm>
            <a:off x="6948264" y="3908758"/>
            <a:ext cx="1440159" cy="201179"/>
          </a:xfrm>
          <a:prstGeom prst="round2SameRect">
            <a:avLst/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000000"/>
                </a:solidFill>
              </a:rPr>
              <a:t>ADT 1 Line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으로 병합</a:t>
            </a:r>
            <a:endParaRPr lang="en-US" altLang="ko-KR" sz="900" b="1" dirty="0" smtClean="0">
              <a:solidFill>
                <a:srgbClr val="000000"/>
              </a:solidFill>
            </a:endParaRPr>
          </a:p>
        </p:txBody>
      </p:sp>
      <p:sp>
        <p:nvSpPr>
          <p:cNvPr id="21" name="양쪽 모서리가 둥근 사각형 20"/>
          <p:cNvSpPr/>
          <p:nvPr/>
        </p:nvSpPr>
        <p:spPr>
          <a:xfrm>
            <a:off x="7258609" y="4096163"/>
            <a:ext cx="1145108" cy="371351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 smtClean="0">
                <a:solidFill>
                  <a:srgbClr val="000000"/>
                </a:solidFill>
              </a:rPr>
              <a:t>몰드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 자동화 및 </a:t>
            </a:r>
            <a:endParaRPr lang="en-US" altLang="ko-KR" sz="900" b="1" dirty="0" smtClean="0">
              <a:solidFill>
                <a:srgbClr val="000000"/>
              </a:solidFill>
            </a:endParaRPr>
          </a:p>
          <a:p>
            <a:pPr algn="ctr"/>
            <a:r>
              <a:rPr lang="ko-KR" altLang="en-US" sz="900" b="1" dirty="0" smtClean="0">
                <a:solidFill>
                  <a:srgbClr val="000000"/>
                </a:solidFill>
              </a:rPr>
              <a:t>융착 라인이동</a:t>
            </a:r>
            <a:endParaRPr lang="en-US" altLang="ko-KR" sz="900" b="1" dirty="0" smtClean="0">
              <a:solidFill>
                <a:srgbClr val="000000"/>
              </a:solidFill>
            </a:endParaRPr>
          </a:p>
        </p:txBody>
      </p:sp>
      <p:sp>
        <p:nvSpPr>
          <p:cNvPr id="22" name="양쪽 모서리가 둥근 사각형 21"/>
          <p:cNvSpPr/>
          <p:nvPr/>
        </p:nvSpPr>
        <p:spPr>
          <a:xfrm>
            <a:off x="6068418" y="1404023"/>
            <a:ext cx="2767747" cy="1294089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FFC000">
              <a:alpha val="25098"/>
            </a:srgbClr>
          </a:solidFill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300" b="1" dirty="0" smtClean="0">
                <a:solidFill>
                  <a:schemeClr val="bg1"/>
                </a:solidFill>
              </a:rPr>
              <a:t>Utility Off</a:t>
            </a:r>
          </a:p>
        </p:txBody>
      </p:sp>
      <p:sp>
        <p:nvSpPr>
          <p:cNvPr id="23" name="양쪽 모서리가 둥근 사각형 22"/>
          <p:cNvSpPr/>
          <p:nvPr/>
        </p:nvSpPr>
        <p:spPr>
          <a:xfrm>
            <a:off x="7675544" y="2700103"/>
            <a:ext cx="1183915" cy="13782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BFBFBF">
              <a:alpha val="25098"/>
            </a:srgbClr>
          </a:solidFill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400" b="1" dirty="0" smtClean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141313" y="1403803"/>
            <a:ext cx="56269" cy="1271112"/>
          </a:xfrm>
          <a:prstGeom prst="roundRect">
            <a:avLst/>
          </a:prstGeom>
          <a:solidFill>
            <a:srgbClr val="BFBFBF">
              <a:alpha val="25098"/>
            </a:srgb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7" name="양쪽 모서리가 둥근 사각형 26"/>
          <p:cNvSpPr/>
          <p:nvPr/>
        </p:nvSpPr>
        <p:spPr>
          <a:xfrm>
            <a:off x="6105059" y="4077029"/>
            <a:ext cx="942815" cy="312662"/>
          </a:xfrm>
          <a:prstGeom prst="round2SameRect">
            <a:avLst/>
          </a:prstGeom>
          <a:solidFill>
            <a:srgbClr val="BFBFBF">
              <a:alpha val="25098"/>
            </a:srgbClr>
          </a:solidFill>
          <a:ln w="9525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>
                <a:solidFill>
                  <a:srgbClr val="000000"/>
                </a:solidFill>
              </a:rPr>
              <a:t>TA FT2</a:t>
            </a:r>
            <a:r>
              <a:rPr lang="ko-KR" altLang="en-US" sz="900" b="1" dirty="0" smtClean="0">
                <a:solidFill>
                  <a:srgbClr val="000000"/>
                </a:solidFill>
              </a:rPr>
              <a:t>자동화 및 </a:t>
            </a:r>
            <a:r>
              <a:rPr lang="en-US" altLang="ko-KR" sz="900" b="1" dirty="0" smtClean="0">
                <a:solidFill>
                  <a:srgbClr val="000000"/>
                </a:solidFill>
              </a:rPr>
              <a:t>Manual</a:t>
            </a:r>
          </a:p>
        </p:txBody>
      </p:sp>
      <p:sp>
        <p:nvSpPr>
          <p:cNvPr id="28" name="타원 27">
            <a:hlinkClick r:id="rId8" action="ppaction://hlinksldjump"/>
          </p:cNvPr>
          <p:cNvSpPr/>
          <p:nvPr/>
        </p:nvSpPr>
        <p:spPr>
          <a:xfrm>
            <a:off x="8410202" y="4994287"/>
            <a:ext cx="425963" cy="3789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40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5696" y="1484784"/>
            <a:ext cx="47916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3. </a:t>
            </a:r>
            <a:r>
              <a:rPr lang="en-US" altLang="ko-KR" sz="4000" b="1" dirty="0" smtClean="0"/>
              <a:t>’24</a:t>
            </a:r>
            <a:r>
              <a:rPr lang="ko-KR" altLang="en-US" sz="4000" b="1" dirty="0" smtClean="0"/>
              <a:t>년도 </a:t>
            </a:r>
            <a:r>
              <a:rPr lang="ko-KR" altLang="en-US" sz="4000" b="1" dirty="0"/>
              <a:t>경영전략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2060848"/>
            <a:ext cx="640871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3-1. ’24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추진 전략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3-2. ’</a:t>
            </a:r>
            <a:r>
              <a:rPr lang="en-US" altLang="ko-KR" sz="2400" b="1" dirty="0" smtClean="0">
                <a:latin typeface="+mn-ea"/>
              </a:rPr>
              <a:t>24</a:t>
            </a:r>
            <a:r>
              <a:rPr lang="ko-KR" altLang="en-US" sz="2400" b="1" dirty="0">
                <a:latin typeface="+mn-ea"/>
              </a:rPr>
              <a:t>년 신규 </a:t>
            </a:r>
            <a:r>
              <a:rPr lang="en-US" altLang="ko-KR" sz="2400" b="1" dirty="0">
                <a:latin typeface="+mn-ea"/>
              </a:rPr>
              <a:t>Biz </a:t>
            </a:r>
            <a:r>
              <a:rPr lang="ko-KR" altLang="en-US" sz="2400" b="1" dirty="0">
                <a:latin typeface="+mn-ea"/>
              </a:rPr>
              <a:t>확보 전략</a:t>
            </a:r>
            <a:endParaRPr lang="en-US" altLang="ko-KR" sz="24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3-3. ’24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정량 목표 및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KPI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목표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3-4.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’24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핵심 추진 과제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3-5.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’24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품질 혁신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3-6.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’24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제조 혁신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(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자동화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/Main/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성인화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)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3-7.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‘24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자재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재공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재고 혁신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3-8.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‘24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조직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인력 운영 방안</a:t>
            </a:r>
          </a:p>
        </p:txBody>
      </p:sp>
    </p:spTree>
    <p:extLst>
      <p:ext uri="{BB962C8B-B14F-4D97-AF65-F5344CB8AC3E}">
        <p14:creationId xmlns:p14="http://schemas.microsoft.com/office/powerpoint/2010/main" val="10545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7"/>
          <p:cNvSpPr>
            <a:spLocks noChangeArrowheads="1"/>
          </p:cNvSpPr>
          <p:nvPr/>
        </p:nvSpPr>
        <p:spPr bwMode="auto">
          <a:xfrm>
            <a:off x="251520" y="248727"/>
            <a:ext cx="712879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defRPr/>
            </a:pPr>
            <a:r>
              <a:rPr lang="en-US" altLang="ko-KR" sz="2400" b="1" dirty="0" smtClean="0">
                <a:latin typeface="+mn-ea"/>
              </a:rPr>
              <a:t>3-1.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’</a:t>
            </a:r>
            <a:r>
              <a:rPr lang="en-US" altLang="ko-KR" sz="2400" b="1" dirty="0" smtClean="0">
                <a:latin typeface="+mn-ea"/>
              </a:rPr>
              <a:t>24</a:t>
            </a:r>
            <a:r>
              <a:rPr lang="ko-KR" altLang="en-US" sz="2400" b="1" dirty="0" smtClean="0">
                <a:latin typeface="+mn-ea"/>
              </a:rPr>
              <a:t>년 법인 추진 전략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184888" y="816801"/>
            <a:ext cx="6973852" cy="1978566"/>
            <a:chOff x="1220888" y="867201"/>
            <a:chExt cx="6973852" cy="1978566"/>
          </a:xfrm>
        </p:grpSpPr>
        <p:pic>
          <p:nvPicPr>
            <p:cNvPr id="25" name="Picture 8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0888" y="2366088"/>
              <a:ext cx="1806575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8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129" y="2348880"/>
              <a:ext cx="1301750" cy="49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8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526" y="2364657"/>
              <a:ext cx="180657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그룹 27"/>
            <p:cNvGrpSpPr/>
            <p:nvPr/>
          </p:nvGrpSpPr>
          <p:grpSpPr>
            <a:xfrm>
              <a:off x="1275674" y="1359053"/>
              <a:ext cx="6919066" cy="1000131"/>
              <a:chOff x="1947475" y="89372"/>
              <a:chExt cx="7215238" cy="1000131"/>
            </a:xfrm>
          </p:grpSpPr>
          <p:sp>
            <p:nvSpPr>
              <p:cNvPr id="33" name="AutoShape 80"/>
              <p:cNvSpPr>
                <a:spLocks noChangeArrowheads="1"/>
              </p:cNvSpPr>
              <p:nvPr/>
            </p:nvSpPr>
            <p:spPr bwMode="auto">
              <a:xfrm>
                <a:off x="1947475" y="549482"/>
                <a:ext cx="7215238" cy="353127"/>
              </a:xfrm>
              <a:custGeom>
                <a:avLst/>
                <a:gdLst>
                  <a:gd name="G0" fmla="+- 737 0 0"/>
                  <a:gd name="G1" fmla="+- 21600 0 737"/>
                  <a:gd name="G2" fmla="*/ 737 1 2"/>
                  <a:gd name="G3" fmla="+- 21600 0 G2"/>
                  <a:gd name="G4" fmla="+/ 737 21600 2"/>
                  <a:gd name="G5" fmla="+/ G1 0 2"/>
                  <a:gd name="G6" fmla="*/ 21600 21600 737"/>
                  <a:gd name="G7" fmla="*/ G6 1 2"/>
                  <a:gd name="G8" fmla="+- 21600 0 G7"/>
                  <a:gd name="G9" fmla="*/ 21600 1 2"/>
                  <a:gd name="G10" fmla="+- 737 0 G9"/>
                  <a:gd name="G11" fmla="?: G10 G8 0"/>
                  <a:gd name="G12" fmla="?: G10 G7 21600"/>
                  <a:gd name="T0" fmla="*/ 21231 w 21600"/>
                  <a:gd name="T1" fmla="*/ 10800 h 21600"/>
                  <a:gd name="T2" fmla="*/ 10800 w 21600"/>
                  <a:gd name="T3" fmla="*/ 21600 h 21600"/>
                  <a:gd name="T4" fmla="*/ 369 w 21600"/>
                  <a:gd name="T5" fmla="*/ 10800 h 21600"/>
                  <a:gd name="T6" fmla="*/ 10800 w 21600"/>
                  <a:gd name="T7" fmla="*/ 0 h 21600"/>
                  <a:gd name="T8" fmla="*/ 2169 w 21600"/>
                  <a:gd name="T9" fmla="*/ 2169 h 21600"/>
                  <a:gd name="T10" fmla="*/ 19431 w 21600"/>
                  <a:gd name="T11" fmla="*/ 19431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737" y="21600"/>
                    </a:lnTo>
                    <a:lnTo>
                      <a:pt x="2086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1D1E1"/>
                  </a:gs>
                  <a:gs pos="50000">
                    <a:schemeClr val="bg1"/>
                  </a:gs>
                  <a:gs pos="100000">
                    <a:srgbClr val="C1D1E1"/>
                  </a:gs>
                </a:gsLst>
                <a:lin ang="0" scaled="1"/>
              </a:gra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34" name="Rectangle 81"/>
              <p:cNvSpPr>
                <a:spLocks noChangeArrowheads="1"/>
              </p:cNvSpPr>
              <p:nvPr/>
            </p:nvSpPr>
            <p:spPr bwMode="auto">
              <a:xfrm rot="10800000">
                <a:off x="1947475" y="515155"/>
                <a:ext cx="7215238" cy="45719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35" name="Freeform 66"/>
              <p:cNvSpPr>
                <a:spLocks/>
              </p:cNvSpPr>
              <p:nvPr/>
            </p:nvSpPr>
            <p:spPr bwMode="auto">
              <a:xfrm rot="10800000">
                <a:off x="3502773" y="89372"/>
                <a:ext cx="4089349" cy="957246"/>
              </a:xfrm>
              <a:custGeom>
                <a:avLst/>
                <a:gdLst/>
                <a:ahLst/>
                <a:cxnLst>
                  <a:cxn ang="0">
                    <a:pos x="1571" y="273"/>
                  </a:cxn>
                  <a:cxn ang="0">
                    <a:pos x="994" y="424"/>
                  </a:cxn>
                  <a:cxn ang="0">
                    <a:pos x="430" y="267"/>
                  </a:cxn>
                  <a:cxn ang="0">
                    <a:pos x="747" y="267"/>
                  </a:cxn>
                  <a:cxn ang="0">
                    <a:pos x="500" y="140"/>
                  </a:cxn>
                  <a:cxn ang="0">
                    <a:pos x="0" y="1"/>
                  </a:cxn>
                  <a:cxn ang="0">
                    <a:pos x="2022" y="0"/>
                  </a:cxn>
                  <a:cxn ang="0">
                    <a:pos x="1520" y="137"/>
                  </a:cxn>
                  <a:cxn ang="0">
                    <a:pos x="1260" y="267"/>
                  </a:cxn>
                  <a:cxn ang="0">
                    <a:pos x="1571" y="273"/>
                  </a:cxn>
                </a:cxnLst>
                <a:rect l="0" t="0" r="r" b="b"/>
                <a:pathLst>
                  <a:path w="2022" h="424">
                    <a:moveTo>
                      <a:pt x="1571" y="273"/>
                    </a:moveTo>
                    <a:lnTo>
                      <a:pt x="994" y="424"/>
                    </a:lnTo>
                    <a:lnTo>
                      <a:pt x="430" y="267"/>
                    </a:lnTo>
                    <a:lnTo>
                      <a:pt x="747" y="267"/>
                    </a:lnTo>
                    <a:cubicBezTo>
                      <a:pt x="747" y="267"/>
                      <a:pt x="635" y="188"/>
                      <a:pt x="500" y="140"/>
                    </a:cubicBezTo>
                    <a:cubicBezTo>
                      <a:pt x="257" y="47"/>
                      <a:pt x="0" y="1"/>
                      <a:pt x="0" y="1"/>
                    </a:cubicBezTo>
                    <a:lnTo>
                      <a:pt x="2022" y="0"/>
                    </a:lnTo>
                    <a:cubicBezTo>
                      <a:pt x="2022" y="0"/>
                      <a:pt x="1772" y="50"/>
                      <a:pt x="1520" y="137"/>
                    </a:cubicBezTo>
                    <a:cubicBezTo>
                      <a:pt x="1373" y="182"/>
                      <a:pt x="1260" y="267"/>
                      <a:pt x="1260" y="267"/>
                    </a:cubicBezTo>
                    <a:lnTo>
                      <a:pt x="1571" y="27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36" name="Freeform 65"/>
              <p:cNvSpPr>
                <a:spLocks/>
              </p:cNvSpPr>
              <p:nvPr/>
            </p:nvSpPr>
            <p:spPr bwMode="auto">
              <a:xfrm rot="10800000">
                <a:off x="4320949" y="135320"/>
                <a:ext cx="2410177" cy="954183"/>
              </a:xfrm>
              <a:custGeom>
                <a:avLst/>
                <a:gdLst/>
                <a:ahLst/>
                <a:cxnLst>
                  <a:cxn ang="0">
                    <a:pos x="1147" y="272"/>
                  </a:cxn>
                  <a:cxn ang="0">
                    <a:pos x="570" y="423"/>
                  </a:cxn>
                  <a:cxn ang="0">
                    <a:pos x="6" y="266"/>
                  </a:cxn>
                  <a:cxn ang="0">
                    <a:pos x="323" y="266"/>
                  </a:cxn>
                  <a:cxn ang="0">
                    <a:pos x="200" y="143"/>
                  </a:cxn>
                  <a:cxn ang="0">
                    <a:pos x="0" y="0"/>
                  </a:cxn>
                  <a:cxn ang="0">
                    <a:pos x="1191" y="0"/>
                  </a:cxn>
                  <a:cxn ang="0">
                    <a:pos x="959" y="143"/>
                  </a:cxn>
                  <a:cxn ang="0">
                    <a:pos x="836" y="266"/>
                  </a:cxn>
                  <a:cxn ang="0">
                    <a:pos x="1147" y="272"/>
                  </a:cxn>
                </a:cxnLst>
                <a:rect l="0" t="0" r="r" b="b"/>
                <a:pathLst>
                  <a:path w="1191" h="423">
                    <a:moveTo>
                      <a:pt x="1147" y="272"/>
                    </a:moveTo>
                    <a:lnTo>
                      <a:pt x="570" y="423"/>
                    </a:lnTo>
                    <a:lnTo>
                      <a:pt x="6" y="266"/>
                    </a:lnTo>
                    <a:lnTo>
                      <a:pt x="323" y="266"/>
                    </a:lnTo>
                    <a:cubicBezTo>
                      <a:pt x="323" y="266"/>
                      <a:pt x="269" y="203"/>
                      <a:pt x="200" y="143"/>
                    </a:cubicBezTo>
                    <a:cubicBezTo>
                      <a:pt x="107" y="65"/>
                      <a:pt x="0" y="0"/>
                      <a:pt x="0" y="0"/>
                    </a:cubicBezTo>
                    <a:lnTo>
                      <a:pt x="1191" y="0"/>
                    </a:lnTo>
                    <a:cubicBezTo>
                      <a:pt x="1191" y="0"/>
                      <a:pt x="1070" y="62"/>
                      <a:pt x="959" y="143"/>
                    </a:cubicBezTo>
                    <a:cubicBezTo>
                      <a:pt x="893" y="191"/>
                      <a:pt x="836" y="266"/>
                      <a:pt x="836" y="266"/>
                    </a:cubicBezTo>
                    <a:lnTo>
                      <a:pt x="1147" y="27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EC2EA">
                      <a:gamma/>
                      <a:tint val="0"/>
                      <a:invGamma/>
                      <a:alpha val="0"/>
                    </a:srgbClr>
                  </a:gs>
                  <a:gs pos="100000">
                    <a:srgbClr val="9EC2EA"/>
                  </a:gs>
                </a:gsLst>
                <a:lin ang="540000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370606" y="1495997"/>
              <a:ext cx="282413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 smtClean="0"/>
                <a:t>SMPS/ADT</a:t>
              </a:r>
            </a:p>
            <a:p>
              <a:pPr algn="ctr"/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제조</a:t>
              </a:r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</a:t>
              </a: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원가 경쟁력 강화</a:t>
              </a:r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75674" y="1500826"/>
              <a:ext cx="287324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 smtClean="0"/>
                <a:t>Mobile</a:t>
              </a:r>
            </a:p>
            <a:p>
              <a:pPr algn="ctr"/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</a:t>
              </a: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원가절감 </a:t>
              </a:r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 </a:t>
              </a:r>
              <a:r>
                <a:rPr lang="ko-KR" alt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고객품질 강화</a:t>
              </a:r>
              <a:r>
                <a:rPr lang="en-US" altLang="ko-K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)</a:t>
              </a:r>
            </a:p>
          </p:txBody>
        </p:sp>
        <p:sp>
          <p:nvSpPr>
            <p:cNvPr id="32" name="AutoShape 17" descr="좁은 수평선"/>
            <p:cNvSpPr>
              <a:spLocks noChangeArrowheads="1"/>
            </p:cNvSpPr>
            <p:nvPr/>
          </p:nvSpPr>
          <p:spPr bwMode="auto">
            <a:xfrm>
              <a:off x="1655673" y="867201"/>
              <a:ext cx="5904656" cy="513113"/>
            </a:xfrm>
            <a:prstGeom prst="roundRect">
              <a:avLst>
                <a:gd name="adj" fmla="val 50000"/>
              </a:avLst>
            </a:prstGeom>
            <a:pattFill prst="narHorz">
              <a:fgClr>
                <a:srgbClr val="003399"/>
              </a:fgClr>
              <a:bgClr>
                <a:srgbClr val="0066CC"/>
              </a:bgClr>
            </a:pattFill>
            <a:ln w="9525">
              <a:solidFill>
                <a:srgbClr val="99CCFF"/>
              </a:solidFill>
              <a:round/>
              <a:headEnd/>
              <a:tailEnd/>
            </a:ln>
            <a:effectLst>
              <a:prstShdw prst="shdw17" dist="17961" dir="13500000">
                <a:srgbClr val="5C7A99"/>
              </a:prstShdw>
            </a:effectLst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ko-KR" altLang="en-US" sz="2400" b="1" u="sng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Times New Roman" panose="02020603050405020304" pitchFamily="18" charset="0"/>
                </a:rPr>
                <a:t>법인운영의 </a:t>
              </a:r>
              <a:r>
                <a:rPr kumimoji="0" lang="ko-KR" altLang="en-US" sz="2400" b="1" u="sng" dirty="0">
                  <a:solidFill>
                    <a:srgbClr val="FFFFFF"/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Times New Roman" panose="02020603050405020304" pitchFamily="18" charset="0"/>
                </a:rPr>
                <a:t>최적화 </a:t>
              </a:r>
              <a:r>
                <a:rPr kumimoji="0" lang="en-US" altLang="ko-KR" sz="1600" b="1" u="sng" dirty="0">
                  <a:solidFill>
                    <a:srgbClr val="FFFFFF"/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Times New Roman" panose="02020603050405020304" pitchFamily="18" charset="0"/>
                </a:rPr>
                <a:t>: </a:t>
              </a:r>
              <a:r>
                <a:rPr kumimoji="0" lang="ko-KR" altLang="en-US" sz="1600" b="1" u="sng" dirty="0">
                  <a:solidFill>
                    <a:srgbClr val="FFFFFF"/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Times New Roman" panose="02020603050405020304" pitchFamily="18" charset="0"/>
                </a:rPr>
                <a:t>임율 </a:t>
              </a:r>
              <a:r>
                <a:rPr kumimoji="0" lang="en-US" altLang="ko-KR" sz="1600" b="1" u="sng" dirty="0">
                  <a:solidFill>
                    <a:srgbClr val="FFFFFF"/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Times New Roman" panose="02020603050405020304" pitchFamily="18" charset="0"/>
                </a:rPr>
                <a:t>/ </a:t>
              </a:r>
              <a:r>
                <a:rPr kumimoji="0" lang="ko-KR" altLang="en-US" sz="1600" b="1" u="sng" dirty="0" err="1">
                  <a:solidFill>
                    <a:srgbClr val="FFFFFF"/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Times New Roman" panose="02020603050405020304" pitchFamily="18" charset="0"/>
                </a:rPr>
                <a:t>점당가공비</a:t>
              </a:r>
              <a:r>
                <a:rPr kumimoji="0" lang="ko-KR" altLang="en-US" sz="1600" b="1" u="sng" dirty="0">
                  <a:solidFill>
                    <a:srgbClr val="FFFFFF"/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Times New Roman" panose="02020603050405020304" pitchFamily="18" charset="0"/>
                </a:rPr>
                <a:t> </a:t>
              </a:r>
              <a:r>
                <a:rPr kumimoji="0" lang="en-US" altLang="ko-KR" sz="1600" b="1" u="sng" dirty="0">
                  <a:solidFill>
                    <a:srgbClr val="FFFFFF"/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Times New Roman" panose="02020603050405020304" pitchFamily="18" charset="0"/>
                </a:rPr>
                <a:t>/ </a:t>
              </a:r>
              <a:r>
                <a:rPr kumimoji="0" lang="ko-KR" altLang="en-US" sz="1600" b="1" u="sng" dirty="0">
                  <a:solidFill>
                    <a:srgbClr val="FFFFFF"/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Times New Roman" panose="02020603050405020304" pitchFamily="18" charset="0"/>
                </a:rPr>
                <a:t>경비 </a:t>
              </a:r>
              <a:r>
                <a:rPr kumimoji="0" lang="en-US" altLang="ko-KR" sz="1600" b="1" u="sng" dirty="0" err="1">
                  <a:solidFill>
                    <a:srgbClr val="FFFFFF"/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Times New Roman" panose="02020603050405020304" pitchFamily="18" charset="0"/>
                </a:rPr>
                <a:t>etc</a:t>
              </a:r>
              <a:endParaRPr kumimoji="0" lang="ko-KR" altLang="en-US" sz="1600" b="1" u="sng" dirty="0">
                <a:solidFill>
                  <a:srgbClr val="FFFF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7" name="AutoShape 20"/>
          <p:cNvSpPr>
            <a:spLocks noChangeArrowheads="1"/>
          </p:cNvSpPr>
          <p:nvPr/>
        </p:nvSpPr>
        <p:spPr bwMode="auto">
          <a:xfrm>
            <a:off x="3341324" y="2648045"/>
            <a:ext cx="2754790" cy="42226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8" name="AutoShape 23"/>
          <p:cNvSpPr>
            <a:spLocks noChangeArrowheads="1"/>
          </p:cNvSpPr>
          <p:nvPr/>
        </p:nvSpPr>
        <p:spPr bwMode="auto">
          <a:xfrm>
            <a:off x="6136218" y="2648045"/>
            <a:ext cx="2754790" cy="42226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39" name="AutoShape 75"/>
          <p:cNvSpPr>
            <a:spLocks noChangeArrowheads="1"/>
          </p:cNvSpPr>
          <p:nvPr/>
        </p:nvSpPr>
        <p:spPr bwMode="auto">
          <a:xfrm>
            <a:off x="526083" y="2646458"/>
            <a:ext cx="2754790" cy="42245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40" name="Text Box 26"/>
          <p:cNvSpPr txBox="1">
            <a:spLocks noChangeArrowheads="1"/>
          </p:cNvSpPr>
          <p:nvPr/>
        </p:nvSpPr>
        <p:spPr bwMode="auto">
          <a:xfrm>
            <a:off x="450750" y="2578077"/>
            <a:ext cx="274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Q</a:t>
            </a:r>
            <a:r>
              <a:rPr lang="en-US" altLang="ko-KR" sz="12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uality </a:t>
            </a:r>
            <a:endParaRPr lang="en-US" altLang="ko-KR" sz="1200" b="1" dirty="0">
              <a:solidFill>
                <a:schemeClr val="bg1"/>
              </a:solidFill>
              <a:latin typeface="+mn-lt"/>
              <a:ea typeface="HY각헤드라인M" panose="02030600000101010101" pitchFamily="18" charset="-127"/>
            </a:endParaRPr>
          </a:p>
        </p:txBody>
      </p: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3366623" y="2588687"/>
            <a:ext cx="27041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P</a:t>
            </a:r>
            <a:r>
              <a:rPr lang="en-US" altLang="ko-KR" sz="12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roductivity</a:t>
            </a:r>
            <a:endParaRPr lang="en-US" altLang="ko-KR" sz="1200" b="1" dirty="0">
              <a:solidFill>
                <a:schemeClr val="bg1"/>
              </a:solidFill>
              <a:latin typeface="+mn-lt"/>
              <a:ea typeface="HY각헤드라인M" panose="02030600000101010101" pitchFamily="18" charset="-127"/>
            </a:endParaRPr>
          </a:p>
        </p:txBody>
      </p:sp>
      <p:sp>
        <p:nvSpPr>
          <p:cNvPr id="42" name="Text Box 26"/>
          <p:cNvSpPr txBox="1">
            <a:spLocks noChangeArrowheads="1"/>
          </p:cNvSpPr>
          <p:nvPr/>
        </p:nvSpPr>
        <p:spPr bwMode="auto">
          <a:xfrm>
            <a:off x="6195671" y="2578854"/>
            <a:ext cx="27096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I</a:t>
            </a:r>
            <a:r>
              <a:rPr lang="en-US" altLang="ko-KR" sz="14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nventory ,</a:t>
            </a:r>
            <a:r>
              <a:rPr lang="en-US" altLang="ko-KR" sz="28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C</a:t>
            </a:r>
            <a:r>
              <a:rPr lang="en-US" altLang="ko-KR" sz="12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ost</a:t>
            </a:r>
            <a:endParaRPr lang="en-US" altLang="ko-KR" sz="1200" dirty="0">
              <a:solidFill>
                <a:schemeClr val="bg1"/>
              </a:solidFill>
              <a:latin typeface="+mn-lt"/>
              <a:ea typeface="HY각헤드라인M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326517" y="3718133"/>
            <a:ext cx="2754789" cy="27352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72000" rIns="72000" bIns="7200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ko-KR" sz="1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자동화 설비 효율 관리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. 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SMD 90% , AXIAL/RADIAL 85%</a:t>
            </a:r>
          </a:p>
          <a:p>
            <a:pPr lvl="0"/>
            <a:r>
              <a:rPr lang="en-US" altLang="ko-KR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공정별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Feeder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유실 개선</a:t>
            </a:r>
            <a:endParaRPr lang="ko-KR" altLang="en-US" b="1" dirty="0">
              <a:solidFill>
                <a:prstClr val="black"/>
              </a:solidFill>
              <a:latin typeface="+mn-ea"/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  <a:latin typeface="+mn-ea"/>
              </a:rPr>
              <a:t> 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prstClr val="black"/>
                </a:solidFill>
                <a:latin typeface="+mn-ea"/>
              </a:rPr>
              <a:t>주요 과제 효과검증 지속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유지</a:t>
            </a:r>
            <a:endParaRPr lang="en-US" altLang="ko-KR" sz="300" b="1" dirty="0" smtClean="0">
              <a:solidFill>
                <a:prstClr val="black"/>
              </a:solidFill>
              <a:latin typeface="+mn-ea"/>
            </a:endParaRPr>
          </a:p>
          <a:p>
            <a:pPr lvl="0"/>
            <a:endParaRPr lang="en-US" altLang="ko-KR" sz="300" b="1" dirty="0" smtClean="0">
              <a:solidFill>
                <a:srgbClr val="0000FF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AOI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직행율 향상 개선 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92% 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목표  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endParaRPr lang="en-US" altLang="ko-KR" sz="300" b="1" dirty="0" smtClean="0">
              <a:solidFill>
                <a:srgbClr val="0000FF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Auto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Mold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생산성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10%↑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향상 </a:t>
            </a:r>
          </a:p>
          <a:p>
            <a:pPr lvl="0"/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   . Mold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prstClr val="black"/>
                </a:solidFill>
                <a:latin typeface="+mn-ea"/>
              </a:rPr>
              <a:t>토출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Time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및 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Process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최적화</a:t>
            </a:r>
            <a:endParaRPr lang="en-US" altLang="ko-KR" sz="400" b="1" dirty="0">
              <a:solidFill>
                <a:prstClr val="black"/>
              </a:solidFill>
              <a:latin typeface="+mn-ea"/>
            </a:endParaRPr>
          </a:p>
          <a:p>
            <a:pPr lvl="0"/>
            <a:endParaRPr lang="en-US" altLang="ko-KR" sz="3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SMPS Time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생산성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10%↑</a:t>
            </a:r>
          </a:p>
          <a:p>
            <a:pPr lvl="0"/>
            <a:r>
              <a:rPr lang="en-US" altLang="ko-KR" b="1" dirty="0">
                <a:solidFill>
                  <a:prstClr val="black"/>
                </a:solidFill>
                <a:latin typeface="+mn-ea"/>
              </a:rPr>
              <a:t>  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. ICT / Hi-Pot / 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FT1 Test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C/T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개선</a:t>
            </a:r>
            <a:r>
              <a:rPr lang="en-US" altLang="ko-KR" sz="400" b="1" dirty="0" smtClean="0">
                <a:solidFill>
                  <a:prstClr val="black"/>
                </a:solidFill>
                <a:latin typeface="+mn-ea"/>
              </a:rPr>
              <a:t> </a:t>
            </a:r>
            <a:endParaRPr lang="en-US" altLang="ko-KR" sz="400" b="1" dirty="0">
              <a:solidFill>
                <a:prstClr val="black"/>
              </a:solidFill>
              <a:latin typeface="+mn-ea"/>
            </a:endParaRPr>
          </a:p>
          <a:p>
            <a:pPr lvl="0"/>
            <a:endParaRPr lang="en-US" altLang="ko-KR" sz="3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TA FT2 Pass Rate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향상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_ 98%↑</a:t>
            </a:r>
          </a:p>
          <a:p>
            <a:pPr lvl="0"/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. USB Cable / Pin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최적화</a:t>
            </a:r>
            <a:endParaRPr lang="en-US" altLang="ko-KR" sz="400" b="1" dirty="0">
              <a:solidFill>
                <a:prstClr val="black"/>
              </a:solidFill>
              <a:latin typeface="+mn-ea"/>
            </a:endParaRPr>
          </a:p>
          <a:p>
            <a:pPr lvl="0"/>
            <a:endParaRPr lang="en-US" altLang="ko-KR" sz="3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TA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고출력 제품 효율 개선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_10%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↑</a:t>
            </a:r>
          </a:p>
          <a:p>
            <a:pPr lvl="0"/>
            <a:r>
              <a:rPr lang="en-US" altLang="ko-KR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 .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</a:rPr>
              <a:t>간접 작업보완 및 작업방법 개선</a:t>
            </a:r>
          </a:p>
          <a:p>
            <a:pPr marL="36000" lvl="0" indent="-108000"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326516" y="3096890"/>
            <a:ext cx="2754790" cy="5454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36000" tIns="72000" rIns="36000" bIns="7200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ea typeface="맑은 고딕" pitchFamily="50" charset="-127"/>
              </a:rPr>
              <a:t>생산성 향상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ea typeface="맑은 고딕" pitchFamily="50" charset="-127"/>
              </a:rPr>
              <a:t>10%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ea typeface="맑은 고딕" pitchFamily="50" charset="-127"/>
              </a:rPr>
              <a:t>향상</a:t>
            </a:r>
            <a:endParaRPr kumimoji="0" lang="en-US" altLang="ko-KR" sz="1400" b="1" i="0" u="none" strike="noStrike" kern="0" cap="none" spc="0" normalizeH="0" noProof="0" dirty="0" smtClean="0">
              <a:ln>
                <a:noFill/>
              </a:ln>
              <a:uLnTx/>
              <a:uFillTx/>
              <a:ea typeface="맑은 고딕" pitchFamily="50" charset="-127"/>
            </a:endParaRPr>
          </a:p>
          <a:p>
            <a:pPr algn="ctr"/>
            <a:r>
              <a:rPr lang="ko-KR" altLang="en-US" sz="1400" b="1" dirty="0">
                <a:latin typeface="+mn-ea"/>
              </a:rPr>
              <a:t>효율 </a:t>
            </a:r>
            <a:r>
              <a:rPr lang="en-US" altLang="ko-KR" sz="1400" b="1" dirty="0">
                <a:latin typeface="+mn-ea"/>
              </a:rPr>
              <a:t>100% </a:t>
            </a:r>
            <a:r>
              <a:rPr lang="ko-KR" altLang="en-US" sz="1400" b="1" dirty="0">
                <a:latin typeface="+mn-ea"/>
              </a:rPr>
              <a:t>초과 달성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6083" y="3105999"/>
            <a:ext cx="2754790" cy="5372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36000" tIns="72000" rIns="36000" bIns="7200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맑은 고딕" pitchFamily="50" charset="-127"/>
              </a:rPr>
              <a:t>고객 유출 품질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맑은 고딕" pitchFamily="50" charset="-127"/>
              </a:rPr>
              <a:t>ZERO</a:t>
            </a:r>
            <a:endParaRPr lang="en-US" altLang="ko-KR" sz="1400" b="1" kern="0" dirty="0" smtClean="0">
              <a:solidFill>
                <a:sysClr val="windowText" lastClr="000000"/>
              </a:solidFill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맑은 고딕" pitchFamily="50" charset="-127"/>
              </a:rPr>
              <a:t>공정 품질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맑은 고딕" pitchFamily="50" charset="-127"/>
              </a:rPr>
              <a:t>PPM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맑은 고딕" pitchFamily="50" charset="-127"/>
              </a:rPr>
              <a:t>개선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uLnTx/>
              <a:uFillTx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136396" y="3093060"/>
            <a:ext cx="2750858" cy="5543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36000" tIns="72000" rIns="36000" bIns="7200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noProof="0" dirty="0" smtClean="0">
                <a:solidFill>
                  <a:sysClr val="windowText" lastClr="000000"/>
                </a:solidFill>
                <a:ea typeface="맑은 고딕" pitchFamily="50" charset="-127"/>
              </a:rPr>
              <a:t>재공</a:t>
            </a:r>
            <a:r>
              <a:rPr lang="en-US" altLang="ko-KR" sz="1400" b="1" kern="0" noProof="0" dirty="0" smtClean="0">
                <a:solidFill>
                  <a:sysClr val="windowText" lastClr="000000"/>
                </a:solidFill>
                <a:ea typeface="맑은 고딕" pitchFamily="50" charset="-127"/>
              </a:rPr>
              <a:t>/</a:t>
            </a:r>
            <a:r>
              <a:rPr lang="ko-KR" altLang="en-US" sz="1400" b="1" kern="0" noProof="0" dirty="0" smtClean="0">
                <a:solidFill>
                  <a:sysClr val="windowText" lastClr="000000"/>
                </a:solidFill>
                <a:ea typeface="맑은 고딕" pitchFamily="50" charset="-127"/>
              </a:rPr>
              <a:t>재고 일수 단축</a:t>
            </a:r>
            <a:endParaRPr lang="en-US" altLang="ko-KR" sz="1400" b="1" kern="0" noProof="0" dirty="0" smtClean="0">
              <a:solidFill>
                <a:sysClr val="windowText" lastClr="000000"/>
              </a:solidFill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kern="0" dirty="0" smtClean="0">
                <a:solidFill>
                  <a:sysClr val="windowText" lastClr="000000"/>
                </a:solidFill>
                <a:ea typeface="맑은 고딕" pitchFamily="50" charset="-127"/>
              </a:rPr>
              <a:t>COPQ </a:t>
            </a:r>
            <a:r>
              <a:rPr lang="ko-KR" altLang="en-US" sz="1400" b="1" kern="0" dirty="0" smtClean="0">
                <a:solidFill>
                  <a:sysClr val="windowText" lastClr="000000"/>
                </a:solidFill>
                <a:ea typeface="맑은 고딕" pitchFamily="50" charset="-127"/>
              </a:rPr>
              <a:t>절감 </a:t>
            </a:r>
            <a:r>
              <a:rPr lang="en-US" altLang="ko-KR" sz="1400" b="1" kern="0" dirty="0" smtClean="0">
                <a:solidFill>
                  <a:sysClr val="windowText" lastClr="000000"/>
                </a:solidFill>
                <a:ea typeface="맑은 고딕" pitchFamily="50" charset="-127"/>
              </a:rPr>
              <a:t>, </a:t>
            </a:r>
            <a:r>
              <a:rPr lang="ko-KR" altLang="en-US" sz="1400" b="1" kern="0" dirty="0" smtClean="0">
                <a:solidFill>
                  <a:sysClr val="windowText" lastClr="000000"/>
                </a:solidFill>
                <a:ea typeface="맑은 고딕" pitchFamily="50" charset="-127"/>
              </a:rPr>
              <a:t>경비 절감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uLnTx/>
              <a:uFillTx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23704" y="3718133"/>
            <a:ext cx="2757169" cy="27352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72000" rIns="72000" bIns="7200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MQIS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건수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_ 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13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건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↓</a:t>
            </a:r>
          </a:p>
          <a:p>
            <a:pPr lvl="0"/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   . 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</a:rPr>
              <a:t>유출 품질 </a:t>
            </a:r>
            <a:r>
              <a:rPr lang="ko-KR" altLang="en-US" sz="1050" b="1" dirty="0" smtClean="0">
                <a:solidFill>
                  <a:prstClr val="black"/>
                </a:solidFill>
                <a:latin typeface="+mn-ea"/>
              </a:rPr>
              <a:t>강화</a:t>
            </a:r>
            <a:r>
              <a:rPr lang="en-US" altLang="ko-KR" sz="1050" b="1" dirty="0" smtClean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1050" b="1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050" b="1" dirty="0">
                <a:solidFill>
                  <a:prstClr val="black"/>
                </a:solidFill>
                <a:latin typeface="+mn-ea"/>
              </a:rPr>
              <a:t>고객 </a:t>
            </a:r>
            <a:r>
              <a:rPr lang="ko-KR" altLang="en-US" sz="1050" b="1" dirty="0" smtClean="0">
                <a:solidFill>
                  <a:prstClr val="black"/>
                </a:solidFill>
                <a:latin typeface="+mn-ea"/>
              </a:rPr>
              <a:t>불량 등록 관리</a:t>
            </a:r>
            <a:endParaRPr lang="en-US" altLang="ko-KR" b="1" dirty="0">
              <a:solidFill>
                <a:prstClr val="black"/>
              </a:solidFill>
              <a:latin typeface="+mn-ea"/>
            </a:endParaRPr>
          </a:p>
          <a:p>
            <a:pPr lvl="0"/>
            <a:r>
              <a:rPr lang="en-US" altLang="ko-KR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  . </a:t>
            </a:r>
            <a:r>
              <a:rPr lang="ko-KR" altLang="en-US" b="1" dirty="0">
                <a:solidFill>
                  <a:prstClr val="black"/>
                </a:solidFill>
                <a:latin typeface="+mn-ea"/>
              </a:rPr>
              <a:t>외관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b="1" dirty="0">
                <a:solidFill>
                  <a:prstClr val="black"/>
                </a:solidFill>
                <a:latin typeface="+mn-ea"/>
              </a:rPr>
              <a:t>소음 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MQIS </a:t>
            </a:r>
            <a:r>
              <a:rPr lang="ko-KR" altLang="en-US" b="1" dirty="0">
                <a:solidFill>
                  <a:prstClr val="black"/>
                </a:solidFill>
                <a:latin typeface="+mn-ea"/>
              </a:rPr>
              <a:t>등록 건수 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Zero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화 </a:t>
            </a:r>
            <a:endParaRPr lang="en-US" altLang="ko-KR" b="1" dirty="0" smtClean="0">
              <a:solidFill>
                <a:prstClr val="black"/>
              </a:solidFill>
              <a:latin typeface="+mn-ea"/>
            </a:endParaRPr>
          </a:p>
          <a:p>
            <a:pPr lvl="0"/>
            <a:r>
              <a:rPr lang="en-US" altLang="ko-KR" sz="300" b="1" dirty="0" smtClean="0">
                <a:solidFill>
                  <a:prstClr val="black"/>
                </a:solidFill>
                <a:latin typeface="+mn-ea"/>
              </a:rPr>
              <a:t> </a:t>
            </a:r>
            <a:endParaRPr lang="en-US" altLang="ko-KR" sz="3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CASE </a:t>
            </a: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원자재 불량율 개선</a:t>
            </a:r>
            <a:endParaRPr lang="en-US" altLang="ko-KR" sz="1200" b="1" dirty="0" smtClean="0">
              <a:solidFill>
                <a:srgbClr val="0000FF"/>
              </a:solidFill>
              <a:latin typeface="+mn-ea"/>
            </a:endParaRPr>
          </a:p>
          <a:p>
            <a:pPr lvl="0"/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    .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공정 불량율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173PPM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 161PPM</a:t>
            </a:r>
          </a:p>
          <a:p>
            <a:pPr lvl="0"/>
            <a:r>
              <a:rPr lang="ko-KR" altLang="en-US" sz="300" b="1" dirty="0" smtClean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300" b="1" dirty="0" smtClean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제품 신뢰성 검사 강화</a:t>
            </a:r>
          </a:p>
          <a:p>
            <a:pPr lvl="0"/>
            <a:r>
              <a:rPr lang="ko-KR" altLang="en-US" b="1" dirty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  </a:t>
            </a:r>
            <a:r>
              <a:rPr lang="en-US" altLang="ko-KR" b="1" dirty="0" smtClean="0">
                <a:latin typeface="+mn-ea"/>
              </a:rPr>
              <a:t>. </a:t>
            </a:r>
            <a:r>
              <a:rPr lang="ko-KR" altLang="en-US" b="1" dirty="0">
                <a:latin typeface="+mn-ea"/>
              </a:rPr>
              <a:t>개발 단계용 법인 </a:t>
            </a:r>
            <a:r>
              <a:rPr lang="en-US" altLang="ko-KR" b="1" dirty="0">
                <a:latin typeface="+mn-ea"/>
              </a:rPr>
              <a:t>DAT </a:t>
            </a:r>
            <a:r>
              <a:rPr lang="ko-KR" altLang="en-US" b="1" dirty="0">
                <a:latin typeface="+mn-ea"/>
              </a:rPr>
              <a:t>설비 운영</a:t>
            </a:r>
          </a:p>
          <a:p>
            <a:pPr lvl="0"/>
            <a:r>
              <a:rPr lang="ko-KR" altLang="en-US" b="1" dirty="0" smtClean="0">
                <a:latin typeface="+mn-ea"/>
              </a:rPr>
              <a:t>   </a:t>
            </a:r>
            <a:r>
              <a:rPr lang="en-US" altLang="ko-KR" b="1" dirty="0">
                <a:latin typeface="+mn-ea"/>
              </a:rPr>
              <a:t>. </a:t>
            </a:r>
            <a:r>
              <a:rPr lang="ko-KR" altLang="en-US" b="1" dirty="0">
                <a:latin typeface="+mn-ea"/>
              </a:rPr>
              <a:t>양산 </a:t>
            </a:r>
            <a:r>
              <a:rPr lang="en-US" altLang="ko-KR" b="1" dirty="0">
                <a:latin typeface="+mn-ea"/>
              </a:rPr>
              <a:t>DAT </a:t>
            </a:r>
            <a:r>
              <a:rPr lang="ko-KR" altLang="en-US" b="1" dirty="0" smtClean="0">
                <a:latin typeface="+mn-ea"/>
              </a:rPr>
              <a:t>강화</a:t>
            </a:r>
            <a:r>
              <a:rPr lang="en-US" altLang="ko-KR" b="1" dirty="0" smtClean="0">
                <a:latin typeface="+mn-ea"/>
              </a:rPr>
              <a:t>_</a:t>
            </a:r>
            <a:r>
              <a:rPr lang="ko-KR" altLang="en-US" b="1" dirty="0" smtClean="0">
                <a:latin typeface="+mn-ea"/>
              </a:rPr>
              <a:t>제품별 </a:t>
            </a:r>
            <a:r>
              <a:rPr lang="en-US" altLang="ko-KR" b="1" dirty="0">
                <a:latin typeface="+mn-ea"/>
              </a:rPr>
              <a:t>Time </a:t>
            </a:r>
            <a:r>
              <a:rPr lang="ko-KR" altLang="en-US" b="1" dirty="0">
                <a:latin typeface="+mn-ea"/>
              </a:rPr>
              <a:t>차별화</a:t>
            </a:r>
          </a:p>
          <a:p>
            <a:pPr lvl="0"/>
            <a:r>
              <a:rPr lang="ko-KR" altLang="en-US" b="1" dirty="0" smtClean="0">
                <a:latin typeface="+mn-ea"/>
              </a:rPr>
              <a:t>   </a:t>
            </a:r>
            <a:r>
              <a:rPr lang="en-US" altLang="ko-KR" b="1" dirty="0">
                <a:latin typeface="+mn-ea"/>
              </a:rPr>
              <a:t>. </a:t>
            </a:r>
            <a:r>
              <a:rPr lang="ko-KR" altLang="en-US" b="1" dirty="0" smtClean="0">
                <a:latin typeface="+mn-ea"/>
              </a:rPr>
              <a:t>양산 </a:t>
            </a:r>
            <a:r>
              <a:rPr lang="en-US" altLang="ko-KR" b="1" dirty="0">
                <a:latin typeface="+mn-ea"/>
              </a:rPr>
              <a:t>Test</a:t>
            </a:r>
            <a:r>
              <a:rPr lang="ko-KR" altLang="en-US" b="1" dirty="0">
                <a:latin typeface="+mn-ea"/>
              </a:rPr>
              <a:t>용 </a:t>
            </a:r>
            <a:r>
              <a:rPr lang="en-US" altLang="ko-KR" b="1" dirty="0">
                <a:latin typeface="+mn-ea"/>
              </a:rPr>
              <a:t>EMI(CE) </a:t>
            </a:r>
            <a:r>
              <a:rPr lang="ko-KR" altLang="en-US" b="1" dirty="0">
                <a:latin typeface="+mn-ea"/>
              </a:rPr>
              <a:t>검사 </a:t>
            </a:r>
            <a:r>
              <a:rPr lang="ko-KR" altLang="en-US" b="1" dirty="0" smtClean="0">
                <a:latin typeface="+mn-ea"/>
              </a:rPr>
              <a:t>운영</a:t>
            </a:r>
            <a:endParaRPr lang="en-US" altLang="ko-KR" sz="300" b="1" dirty="0" smtClean="0">
              <a:latin typeface="+mn-ea"/>
            </a:endParaRPr>
          </a:p>
          <a:p>
            <a:pPr lvl="0"/>
            <a:endParaRPr lang="en-US" altLang="ko-KR" sz="300" b="1" dirty="0" smtClean="0">
              <a:solidFill>
                <a:prstClr val="black"/>
              </a:solidFill>
              <a:latin typeface="+mn-ea"/>
            </a:endParaRPr>
          </a:p>
          <a:p>
            <a:pPr lvl="0"/>
            <a:endParaRPr lang="en-US" altLang="ko-KR" sz="2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공정 불량율 개선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  <a:p>
            <a:pPr lvl="0"/>
            <a:r>
              <a:rPr lang="ko-KR" altLang="en-US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b="1" dirty="0">
                <a:solidFill>
                  <a:prstClr val="black"/>
                </a:solidFill>
                <a:latin typeface="+mn-ea"/>
              </a:rPr>
              <a:t>자동화 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900PPM , ADT 900PPM    </a:t>
            </a:r>
          </a:p>
          <a:p>
            <a:pPr lvl="0"/>
            <a:r>
              <a:rPr lang="en-US" altLang="ko-KR" b="1" dirty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b="1" dirty="0" smtClean="0">
                <a:solidFill>
                  <a:prstClr val="black"/>
                </a:solidFill>
                <a:latin typeface="+mn-ea"/>
              </a:rPr>
              <a:t> . </a:t>
            </a:r>
            <a:r>
              <a:rPr lang="en-US" altLang="ko-KR" b="1" dirty="0">
                <a:solidFill>
                  <a:prstClr val="black"/>
                </a:solidFill>
                <a:latin typeface="+mn-ea"/>
              </a:rPr>
              <a:t>Mobile 5,000 , SMPS 1,000PPM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6141456" y="3718133"/>
            <a:ext cx="2763826" cy="27352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72000" rIns="72000" bIns="7200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재공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재고 목표 달성</a:t>
            </a:r>
          </a:p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   .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원자재 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12.4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일↓ 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/ 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완제품 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6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일 ↓</a:t>
            </a:r>
            <a:endParaRPr lang="en-US" altLang="ko-KR" sz="1000" b="1" dirty="0">
              <a:solidFill>
                <a:prstClr val="black"/>
              </a:solidFill>
              <a:latin typeface="+mn-ea"/>
            </a:endParaRPr>
          </a:p>
          <a:p>
            <a:pPr lvl="0"/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공정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(6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일↓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)_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</a:rPr>
              <a:t>자동화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</a:rPr>
              <a:t>2.5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</a:rPr>
              <a:t>일↓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</a:rPr>
              <a:t>반제품 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</a:rPr>
              <a:t>3.5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</a:rPr>
              <a:t>일↓</a:t>
            </a:r>
            <a:endParaRPr lang="en-US" altLang="ko-KR" sz="900" b="1" dirty="0">
              <a:solidFill>
                <a:prstClr val="black"/>
              </a:solidFill>
              <a:latin typeface="+mn-ea"/>
            </a:endParaRPr>
          </a:p>
          <a:p>
            <a:pPr lvl="0"/>
            <a:endParaRPr lang="en-US" altLang="ko-KR" sz="2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제품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Infra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비용 절감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_ 10%↑</a:t>
            </a:r>
          </a:p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   .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단종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Infra Modify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강화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현지화 확대</a:t>
            </a:r>
          </a:p>
          <a:p>
            <a:pPr lvl="0"/>
            <a:endParaRPr lang="en-US" altLang="ko-KR" sz="2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제조 경비 절감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_  </a:t>
            </a:r>
            <a:r>
              <a:rPr lang="en-US" altLang="ko-KR" sz="1200" b="1" dirty="0" smtClean="0">
                <a:solidFill>
                  <a:srgbClr val="0000FF"/>
                </a:solidFill>
                <a:latin typeface="+mn-ea"/>
              </a:rPr>
              <a:t>5%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↑</a:t>
            </a:r>
            <a:endParaRPr lang="en-US" altLang="ko-KR" sz="1000" b="1" dirty="0">
              <a:solidFill>
                <a:srgbClr val="0000FF"/>
              </a:solidFill>
              <a:latin typeface="+mn-ea"/>
            </a:endParaRPr>
          </a:p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소모품 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/ 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검교정 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/ 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수선비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절감</a:t>
            </a:r>
            <a:endParaRPr lang="en-US" altLang="ko-KR" sz="1000" b="1" dirty="0">
              <a:solidFill>
                <a:prstClr val="black"/>
              </a:solidFill>
              <a:latin typeface="+mn-ea"/>
            </a:endParaRPr>
          </a:p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. FT2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검사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Tool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투자비 절감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(Modify)</a:t>
            </a:r>
          </a:p>
          <a:p>
            <a:pPr lvl="0"/>
            <a:endParaRPr lang="en-US" altLang="ko-KR" sz="2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TA FT2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자동화 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Line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성인화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  <a:p>
            <a:pPr lvl="0"/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모델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확대 및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Lay Out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개선 → 성인화</a:t>
            </a:r>
          </a:p>
          <a:p>
            <a:pPr lvl="0"/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  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. ADT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Line Merge 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_ VD &amp; Sony </a:t>
            </a:r>
            <a:endParaRPr lang="en-US" altLang="ko-KR" sz="1000" b="1" dirty="0">
              <a:solidFill>
                <a:prstClr val="black"/>
              </a:solidFill>
              <a:latin typeface="+mn-ea"/>
            </a:endParaRPr>
          </a:p>
          <a:p>
            <a:pPr lvl="0"/>
            <a:endParaRPr lang="ko-KR" altLang="en-US" sz="2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COPQ </a:t>
            </a: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개선</a:t>
            </a:r>
            <a:endParaRPr lang="en-US" altLang="ko-KR" sz="1200" b="1" dirty="0">
              <a:solidFill>
                <a:srgbClr val="0000FF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 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자동화 파손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부적합 폐기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_0.1%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↓</a:t>
            </a:r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  .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폐기율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_ 145PPM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↓</a:t>
            </a:r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 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예외출고 폐기 비용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_ 150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백만원 ↓</a:t>
            </a:r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/>
            <a:endParaRPr lang="en-US" altLang="ko-KR" sz="10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45879" y="3068960"/>
            <a:ext cx="46679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smtClean="0">
                <a:latin typeface="+mn-ea"/>
                <a:ea typeface="+mn-ea"/>
              </a:rPr>
              <a:t>법인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r>
              <a:rPr lang="ko-KR" altLang="en-US" sz="1100" b="1" dirty="0" smtClean="0">
                <a:latin typeface="+mn-ea"/>
                <a:ea typeface="+mn-ea"/>
              </a:rPr>
              <a:t>전략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r>
              <a:rPr lang="ko-KR" altLang="en-US" sz="1100" b="1" dirty="0" smtClean="0">
                <a:latin typeface="+mn-ea"/>
                <a:ea typeface="+mn-ea"/>
              </a:rPr>
              <a:t>목표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43029" y="3645024"/>
            <a:ext cx="46679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smtClean="0">
                <a:latin typeface="+mn-ea"/>
                <a:ea typeface="+mn-ea"/>
              </a:rPr>
              <a:t>핵심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r>
              <a:rPr lang="ko-KR" altLang="en-US" sz="1100" b="1" dirty="0" smtClean="0">
                <a:latin typeface="+mn-ea"/>
              </a:rPr>
              <a:t>추진</a:t>
            </a:r>
            <a:endParaRPr lang="en-US" altLang="ko-KR" sz="1100" b="1" dirty="0" smtClean="0">
              <a:latin typeface="+mn-ea"/>
            </a:endParaRPr>
          </a:p>
          <a:p>
            <a:r>
              <a:rPr lang="ko-KR" altLang="en-US" sz="1100" b="1" dirty="0" smtClean="0">
                <a:latin typeface="+mn-ea"/>
                <a:ea typeface="+mn-ea"/>
              </a:rPr>
              <a:t>과제</a:t>
            </a:r>
            <a:endParaRPr lang="ko-KR" altLang="en-US" sz="11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370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48727"/>
            <a:ext cx="712879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defRPr/>
            </a:pPr>
            <a:r>
              <a:rPr lang="en-US" altLang="ko-KR" sz="2400" b="1" dirty="0" smtClean="0">
                <a:latin typeface="+mn-ea"/>
              </a:rPr>
              <a:t>3-1.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’</a:t>
            </a:r>
            <a:r>
              <a:rPr lang="en-US" altLang="ko-KR" sz="2400" b="1" dirty="0" smtClean="0">
                <a:latin typeface="+mn-ea"/>
              </a:rPr>
              <a:t>24</a:t>
            </a:r>
            <a:r>
              <a:rPr lang="ko-KR" altLang="en-US" sz="2400" b="1" dirty="0" smtClean="0">
                <a:latin typeface="+mn-ea"/>
              </a:rPr>
              <a:t>년 중점 추진 전략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87" name="AutoShape 75"/>
          <p:cNvSpPr>
            <a:spLocks noChangeArrowheads="1"/>
          </p:cNvSpPr>
          <p:nvPr/>
        </p:nvSpPr>
        <p:spPr bwMode="auto">
          <a:xfrm>
            <a:off x="2699793" y="1639936"/>
            <a:ext cx="2565527" cy="452443"/>
          </a:xfrm>
          <a:prstGeom prst="roundRect">
            <a:avLst>
              <a:gd name="adj" fmla="val 14876"/>
            </a:avLst>
          </a:prstGeom>
          <a:solidFill>
            <a:schemeClr val="bg1"/>
          </a:solidFill>
          <a:ln w="12700">
            <a:solidFill>
              <a:srgbClr val="0000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◌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OH 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목표 달성 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  5%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  <a:endParaRPr lang="en-US" altLang="ko-KR" sz="1200" b="1" dirty="0" smtClean="0">
              <a:solidFill>
                <a:prstClr val="black"/>
              </a:solidFill>
              <a:latin typeface="+mn-lt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+mn-lt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    임율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/ 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가공비 목표 달성</a:t>
            </a:r>
            <a:endParaRPr lang="ko-KR" altLang="en-US" sz="12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88" name="직사각형 187"/>
          <p:cNvSpPr/>
          <p:nvPr/>
        </p:nvSpPr>
        <p:spPr>
          <a:xfrm>
            <a:off x="6084532" y="1181187"/>
            <a:ext cx="2879956" cy="5345497"/>
          </a:xfrm>
          <a:prstGeom prst="rect">
            <a:avLst/>
          </a:prstGeom>
          <a:noFill/>
          <a:ln w="9525">
            <a:noFill/>
            <a:prstDash val="sysDash"/>
          </a:ln>
        </p:spPr>
        <p:txBody>
          <a:bodyPr wrap="square" lIns="36000" tIns="0" rIns="36000" bIns="36000" anchor="t" anchorCtr="0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>
                <a:latin typeface="+mn-ea"/>
              </a:rPr>
              <a:t>SMD </a:t>
            </a:r>
            <a:r>
              <a:rPr lang="ko-KR" altLang="en-US" sz="1000" b="1" dirty="0" smtClean="0">
                <a:latin typeface="+mn-ea"/>
              </a:rPr>
              <a:t>효율 </a:t>
            </a:r>
            <a:r>
              <a:rPr lang="en-US" altLang="ko-KR" sz="1000" b="1" dirty="0" smtClean="0">
                <a:latin typeface="+mn-ea"/>
              </a:rPr>
              <a:t>90% </a:t>
            </a:r>
            <a:r>
              <a:rPr lang="ko-KR" altLang="en-US" sz="1000" b="1" dirty="0" smtClean="0">
                <a:latin typeface="+mn-ea"/>
              </a:rPr>
              <a:t>유지 관리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IMT </a:t>
            </a:r>
            <a:r>
              <a:rPr lang="ko-KR" altLang="en-US" sz="1000" b="1" dirty="0" smtClean="0">
                <a:latin typeface="+mn-ea"/>
              </a:rPr>
              <a:t>효율 </a:t>
            </a:r>
            <a:r>
              <a:rPr lang="en-US" altLang="ko-KR" sz="1000" b="1" dirty="0" smtClean="0">
                <a:latin typeface="+mn-ea"/>
              </a:rPr>
              <a:t>85% </a:t>
            </a:r>
            <a:r>
              <a:rPr lang="ko-KR" altLang="en-US" sz="1000" b="1" dirty="0" smtClean="0">
                <a:latin typeface="+mn-ea"/>
              </a:rPr>
              <a:t>유지 관리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SMD/IMT Feeder</a:t>
            </a:r>
            <a:r>
              <a:rPr lang="ko-KR" altLang="en-US" sz="1000" b="1" dirty="0" smtClean="0">
                <a:latin typeface="+mn-ea"/>
              </a:rPr>
              <a:t>유실 개선</a:t>
            </a:r>
            <a:r>
              <a:rPr lang="en-US" altLang="ko-KR" sz="1000" b="1" dirty="0" smtClean="0">
                <a:latin typeface="+mn-ea"/>
              </a:rPr>
              <a:t>(37%)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별매 자동화 </a:t>
            </a:r>
            <a:r>
              <a:rPr lang="en-US" altLang="ko-KR" sz="1000" b="1" dirty="0" smtClean="0">
                <a:latin typeface="+mn-ea"/>
              </a:rPr>
              <a:t>Set up </a:t>
            </a:r>
            <a:r>
              <a:rPr lang="ko-KR" altLang="en-US" sz="1000" b="1" dirty="0" smtClean="0">
                <a:latin typeface="+mn-ea"/>
              </a:rPr>
              <a:t>및 운영 최적화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TA FT2 </a:t>
            </a:r>
            <a:r>
              <a:rPr lang="ko-KR" altLang="en-US" sz="1000" b="1" dirty="0" smtClean="0">
                <a:latin typeface="+mn-ea"/>
              </a:rPr>
              <a:t>자동화 </a:t>
            </a:r>
            <a:r>
              <a:rPr lang="en-US" altLang="ko-KR" sz="1000" b="1" dirty="0" smtClean="0">
                <a:latin typeface="+mn-ea"/>
              </a:rPr>
              <a:t>In-Line </a:t>
            </a:r>
            <a:r>
              <a:rPr lang="ko-KR" altLang="en-US" sz="1000" b="1" dirty="0" smtClean="0">
                <a:latin typeface="+mn-ea"/>
              </a:rPr>
              <a:t>성인화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TA Auto Mold </a:t>
            </a:r>
            <a:r>
              <a:rPr lang="ko-KR" altLang="en-US" sz="1000" b="1" dirty="0" smtClean="0">
                <a:latin typeface="+mn-ea"/>
              </a:rPr>
              <a:t>생산성 </a:t>
            </a:r>
            <a:r>
              <a:rPr lang="en-US" altLang="ko-KR" sz="1000" b="1" dirty="0" smtClean="0">
                <a:latin typeface="+mn-ea"/>
              </a:rPr>
              <a:t>10% </a:t>
            </a:r>
            <a:r>
              <a:rPr lang="ko-KR" altLang="en-US" sz="1000" b="1" dirty="0" smtClean="0">
                <a:latin typeface="+mn-ea"/>
              </a:rPr>
              <a:t>향상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SMD AOI </a:t>
            </a:r>
            <a:r>
              <a:rPr lang="ko-KR" altLang="en-US" sz="1000" b="1" dirty="0" smtClean="0">
                <a:latin typeface="+mn-ea"/>
              </a:rPr>
              <a:t>직행율 개선</a:t>
            </a:r>
            <a:r>
              <a:rPr lang="en-US" altLang="ko-KR" sz="1000" b="1" dirty="0" smtClean="0">
                <a:latin typeface="+mn-ea"/>
              </a:rPr>
              <a:t>(75%-&gt;92%)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TA FT2 Pass Rate </a:t>
            </a:r>
            <a:r>
              <a:rPr lang="ko-KR" altLang="en-US" sz="1000" b="1" dirty="0" smtClean="0">
                <a:latin typeface="+mn-ea"/>
              </a:rPr>
              <a:t>향상</a:t>
            </a:r>
            <a:r>
              <a:rPr lang="en-US" altLang="ko-KR" sz="1000" b="1" dirty="0" smtClean="0">
                <a:latin typeface="+mn-ea"/>
              </a:rPr>
              <a:t>(95%</a:t>
            </a:r>
            <a:r>
              <a:rPr lang="en-US" altLang="ko-KR" sz="1000" b="1" dirty="0" smtClean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000" b="1" dirty="0" smtClean="0">
                <a:latin typeface="+mn-ea"/>
              </a:rPr>
              <a:t>98%)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TA Auto Mold Line  </a:t>
            </a:r>
            <a:r>
              <a:rPr lang="ko-KR" altLang="en-US" sz="1000" b="1" dirty="0" smtClean="0">
                <a:latin typeface="+mn-ea"/>
              </a:rPr>
              <a:t>성인화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자동화 </a:t>
            </a:r>
            <a:r>
              <a:rPr lang="en-US" altLang="ko-KR" sz="1000" b="1" dirty="0" smtClean="0">
                <a:latin typeface="+mn-ea"/>
              </a:rPr>
              <a:t>AOI </a:t>
            </a:r>
            <a:r>
              <a:rPr lang="ko-KR" altLang="en-US" sz="1000" b="1" dirty="0" smtClean="0">
                <a:latin typeface="+mn-ea"/>
              </a:rPr>
              <a:t>공정 성인화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MES/EMI </a:t>
            </a:r>
            <a:r>
              <a:rPr lang="ko-KR" altLang="en-US" sz="1000" b="1" dirty="0" smtClean="0">
                <a:latin typeface="+mn-ea"/>
              </a:rPr>
              <a:t>실적 </a:t>
            </a:r>
            <a:r>
              <a:rPr lang="en-US" altLang="ko-KR" sz="1000" b="1" dirty="0" smtClean="0">
                <a:latin typeface="+mn-ea"/>
              </a:rPr>
              <a:t>Data</a:t>
            </a:r>
            <a:r>
              <a:rPr lang="ko-KR" altLang="en-US" sz="1000" b="1" dirty="0" smtClean="0">
                <a:latin typeface="+mn-ea"/>
              </a:rPr>
              <a:t>정합성 강화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ADT Line Merge </a:t>
            </a:r>
            <a:r>
              <a:rPr lang="ko-KR" altLang="en-US" sz="1000" b="1" dirty="0" smtClean="0">
                <a:latin typeface="+mn-ea"/>
              </a:rPr>
              <a:t>운영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Infra </a:t>
            </a:r>
            <a:r>
              <a:rPr lang="ko-KR" altLang="en-US" sz="1000" b="1" dirty="0" smtClean="0">
                <a:latin typeface="+mn-ea"/>
              </a:rPr>
              <a:t>비용 절감 </a:t>
            </a:r>
            <a:r>
              <a:rPr lang="en-US" altLang="ko-KR" sz="1000" b="1" dirty="0" smtClean="0">
                <a:latin typeface="+mn-ea"/>
              </a:rPr>
              <a:t>10%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완제품</a:t>
            </a:r>
            <a:r>
              <a:rPr lang="en-US" altLang="ko-KR" sz="1000" b="1" dirty="0" smtClean="0">
                <a:latin typeface="+mn-ea"/>
              </a:rPr>
              <a:t>(6</a:t>
            </a:r>
            <a:r>
              <a:rPr lang="ko-KR" altLang="en-US" sz="1000" b="1" dirty="0" smtClean="0">
                <a:latin typeface="+mn-ea"/>
              </a:rPr>
              <a:t>일</a:t>
            </a:r>
            <a:r>
              <a:rPr lang="en-US" altLang="ko-KR" sz="1000" b="1" dirty="0" smtClean="0">
                <a:latin typeface="+mn-ea"/>
              </a:rPr>
              <a:t>)/</a:t>
            </a:r>
            <a:r>
              <a:rPr lang="ko-KR" altLang="en-US" sz="1000" b="1" dirty="0" smtClean="0">
                <a:latin typeface="+mn-ea"/>
              </a:rPr>
              <a:t>원자재</a:t>
            </a:r>
            <a:r>
              <a:rPr lang="en-US" altLang="ko-KR" sz="1000" b="1" dirty="0" smtClean="0">
                <a:latin typeface="+mn-ea"/>
              </a:rPr>
              <a:t>(12.4</a:t>
            </a:r>
            <a:r>
              <a:rPr lang="ko-KR" altLang="en-US" sz="1000" b="1" dirty="0" smtClean="0">
                <a:latin typeface="+mn-ea"/>
              </a:rPr>
              <a:t>일</a:t>
            </a:r>
            <a:r>
              <a:rPr lang="en-US" altLang="ko-KR" sz="1000" b="1" dirty="0" smtClean="0">
                <a:latin typeface="+mn-ea"/>
              </a:rPr>
              <a:t>)</a:t>
            </a:r>
            <a:r>
              <a:rPr lang="ko-KR" altLang="en-US" sz="1000" b="1" dirty="0" smtClean="0">
                <a:latin typeface="+mn-ea"/>
              </a:rPr>
              <a:t> 재고 목표 관리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PCB </a:t>
            </a:r>
            <a:r>
              <a:rPr lang="ko-KR" altLang="en-US" sz="1000" b="1" dirty="0" smtClean="0">
                <a:latin typeface="+mn-ea"/>
              </a:rPr>
              <a:t>파손 폐기 유시 </a:t>
            </a:r>
            <a:r>
              <a:rPr lang="ko-KR" altLang="en-US" sz="1000" b="1" dirty="0">
                <a:latin typeface="+mn-ea"/>
              </a:rPr>
              <a:t>개</a:t>
            </a:r>
            <a:r>
              <a:rPr lang="ko-KR" altLang="en-US" sz="1000" b="1" dirty="0" smtClean="0">
                <a:latin typeface="+mn-ea"/>
              </a:rPr>
              <a:t>선 </a:t>
            </a:r>
            <a:r>
              <a:rPr lang="en-US" altLang="ko-KR" sz="1000" b="1" dirty="0" smtClean="0">
                <a:latin typeface="+mn-ea"/>
              </a:rPr>
              <a:t>( 0.01% )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MQIS 12</a:t>
            </a:r>
            <a:r>
              <a:rPr lang="ko-KR" altLang="en-US" sz="1000" b="1" dirty="0" smtClean="0">
                <a:latin typeface="+mn-ea"/>
              </a:rPr>
              <a:t>건 미만 발생 관리 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원자재 불량율 관리 </a:t>
            </a:r>
            <a:r>
              <a:rPr lang="en-US" altLang="ko-KR" sz="1000" b="1" dirty="0" smtClean="0">
                <a:latin typeface="+mn-ea"/>
              </a:rPr>
              <a:t>_ 660PPM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자동화 공정 불량율 개선</a:t>
            </a:r>
            <a:r>
              <a:rPr lang="en-US" altLang="ko-KR" sz="1000" b="1" dirty="0" smtClean="0">
                <a:latin typeface="+mn-ea"/>
              </a:rPr>
              <a:t> _ 900PPM</a:t>
            </a:r>
            <a:endParaRPr lang="en-US" altLang="ko-KR" sz="1000" b="1" dirty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메인 라인 </a:t>
            </a:r>
            <a:r>
              <a:rPr lang="en-US" altLang="ko-KR" sz="1000" b="1" dirty="0" smtClean="0">
                <a:latin typeface="+mn-ea"/>
              </a:rPr>
              <a:t>TA </a:t>
            </a:r>
            <a:r>
              <a:rPr lang="ko-KR" altLang="en-US" sz="1000" b="1" dirty="0" smtClean="0">
                <a:latin typeface="+mn-ea"/>
              </a:rPr>
              <a:t>공정 불량 개선</a:t>
            </a:r>
            <a:r>
              <a:rPr lang="en-US" altLang="ko-KR" sz="1000" b="1" dirty="0" smtClean="0">
                <a:latin typeface="+mn-ea"/>
              </a:rPr>
              <a:t>_ 5,000PPM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메인 라인 </a:t>
            </a:r>
            <a:r>
              <a:rPr lang="en-US" altLang="ko-KR" sz="1000" b="1" dirty="0" smtClean="0">
                <a:latin typeface="+mn-ea"/>
              </a:rPr>
              <a:t>SMPS </a:t>
            </a:r>
            <a:r>
              <a:rPr lang="ko-KR" altLang="en-US" sz="1000" b="1" dirty="0" smtClean="0">
                <a:latin typeface="+mn-ea"/>
              </a:rPr>
              <a:t>공정 불량 개선</a:t>
            </a:r>
            <a:r>
              <a:rPr lang="en-US" altLang="ko-KR" sz="1000" b="1" dirty="0" smtClean="0">
                <a:latin typeface="+mn-ea"/>
              </a:rPr>
              <a:t>_ 1,000PPM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메인 라인 </a:t>
            </a:r>
            <a:r>
              <a:rPr lang="en-US" altLang="ko-KR" sz="1000" b="1" dirty="0" smtClean="0">
                <a:latin typeface="+mn-ea"/>
              </a:rPr>
              <a:t>ADT </a:t>
            </a:r>
            <a:r>
              <a:rPr lang="ko-KR" altLang="en-US" sz="1000" b="1" dirty="0" smtClean="0">
                <a:latin typeface="+mn-ea"/>
              </a:rPr>
              <a:t>공정 불량 개선</a:t>
            </a:r>
            <a:r>
              <a:rPr lang="en-US" altLang="ko-KR" sz="1000" b="1" dirty="0" smtClean="0">
                <a:latin typeface="+mn-ea"/>
              </a:rPr>
              <a:t>_ 900PPM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PBA </a:t>
            </a:r>
            <a:r>
              <a:rPr lang="ko-KR" altLang="en-US" sz="1000" b="1" dirty="0" smtClean="0">
                <a:latin typeface="+mn-ea"/>
              </a:rPr>
              <a:t>폐기 유실 개선 </a:t>
            </a:r>
            <a:r>
              <a:rPr lang="en-US" altLang="ko-KR" sz="1000" b="1" dirty="0" smtClean="0">
                <a:latin typeface="+mn-ea"/>
              </a:rPr>
              <a:t>_ 150PPM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직 구매 단가 인하 </a:t>
            </a:r>
            <a:r>
              <a:rPr lang="en-US" altLang="ko-KR" sz="1000" b="1" dirty="0" smtClean="0">
                <a:latin typeface="+mn-ea"/>
              </a:rPr>
              <a:t>_ 1%</a:t>
            </a:r>
            <a:endParaRPr lang="en-US" altLang="ko-KR" sz="1000" b="1" dirty="0">
              <a:latin typeface="+mn-ea"/>
            </a:endParaRPr>
          </a:p>
        </p:txBody>
      </p:sp>
      <p:sp>
        <p:nvSpPr>
          <p:cNvPr id="189" name="액자 188"/>
          <p:cNvSpPr/>
          <p:nvPr/>
        </p:nvSpPr>
        <p:spPr>
          <a:xfrm>
            <a:off x="323528" y="796238"/>
            <a:ext cx="1673787" cy="425067"/>
          </a:xfrm>
          <a:prstGeom prst="frame">
            <a:avLst>
              <a:gd name="adj1" fmla="val 1780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경 영 방 침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0" name="액자 189"/>
          <p:cNvSpPr/>
          <p:nvPr/>
        </p:nvSpPr>
        <p:spPr>
          <a:xfrm>
            <a:off x="2980168" y="796236"/>
            <a:ext cx="2016225" cy="425067"/>
          </a:xfrm>
          <a:prstGeom prst="frame">
            <a:avLst>
              <a:gd name="adj1" fmla="val 18063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법인 핵심 전략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1" name="액자 190"/>
          <p:cNvSpPr/>
          <p:nvPr/>
        </p:nvSpPr>
        <p:spPr>
          <a:xfrm>
            <a:off x="6084168" y="796237"/>
            <a:ext cx="2592289" cy="425067"/>
          </a:xfrm>
          <a:prstGeom prst="frame">
            <a:avLst>
              <a:gd name="adj1" fmla="val 19918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세부 추진 전략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2" name="AutoShape 75"/>
          <p:cNvSpPr>
            <a:spLocks noChangeArrowheads="1"/>
          </p:cNvSpPr>
          <p:nvPr/>
        </p:nvSpPr>
        <p:spPr bwMode="auto">
          <a:xfrm>
            <a:off x="2699793" y="2504033"/>
            <a:ext cx="2565527" cy="452443"/>
          </a:xfrm>
          <a:prstGeom prst="roundRect">
            <a:avLst>
              <a:gd name="adj" fmla="val 14876"/>
            </a:avLst>
          </a:prstGeom>
          <a:solidFill>
            <a:schemeClr val="bg1"/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◌ 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100%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달성</a:t>
            </a:r>
            <a:endParaRPr lang="en-US" altLang="ko-KR" sz="1200" b="1" dirty="0" smtClean="0">
              <a:solidFill>
                <a:prstClr val="black"/>
              </a:solidFill>
              <a:latin typeface="+mn-lt"/>
            </a:endParaRPr>
          </a:p>
          <a:p>
            <a:pPr eaLnBrk="1" hangingPunct="1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+mn-lt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◌ 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생산성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10%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ko-KR" altLang="en-US" sz="12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93" name="AutoShape 75"/>
          <p:cNvSpPr>
            <a:spLocks noChangeArrowheads="1"/>
          </p:cNvSpPr>
          <p:nvPr/>
        </p:nvSpPr>
        <p:spPr bwMode="auto">
          <a:xfrm>
            <a:off x="2699793" y="3368129"/>
            <a:ext cx="2565527" cy="452443"/>
          </a:xfrm>
          <a:prstGeom prst="roundRect">
            <a:avLst>
              <a:gd name="adj" fmla="val 14876"/>
            </a:avLst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◌ 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원자재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(12.4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일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)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완제품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(6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일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)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공정 재고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( 5.5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일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)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  <a:sym typeface="Wingdings" panose="05000000000000000000" pitchFamily="2" charset="2"/>
              </a:rPr>
              <a:t>목표달성</a:t>
            </a:r>
            <a:endParaRPr lang="ko-KR" altLang="en-US" sz="12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94" name="AutoShape 75"/>
          <p:cNvSpPr>
            <a:spLocks noChangeArrowheads="1"/>
          </p:cNvSpPr>
          <p:nvPr/>
        </p:nvSpPr>
        <p:spPr bwMode="auto">
          <a:xfrm>
            <a:off x="2699792" y="4232225"/>
            <a:ext cx="2565527" cy="452443"/>
          </a:xfrm>
          <a:prstGeom prst="roundRect">
            <a:avLst>
              <a:gd name="adj" fmla="val 14876"/>
            </a:avLst>
          </a:prstGeom>
          <a:solidFill>
            <a:schemeClr val="bg1"/>
          </a:solidFill>
          <a:ln w="127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◌ 고객 유출 품질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Zero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</a:t>
            </a:r>
            <a:endParaRPr lang="en-US" altLang="ko-KR" sz="12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공정불량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원자재불량 목표관리</a:t>
            </a:r>
            <a:endParaRPr lang="ko-KR" altLang="en-US" sz="12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195" name="AutoShape 75"/>
          <p:cNvSpPr>
            <a:spLocks noChangeArrowheads="1"/>
          </p:cNvSpPr>
          <p:nvPr/>
        </p:nvSpPr>
        <p:spPr bwMode="auto">
          <a:xfrm>
            <a:off x="2699792" y="5096321"/>
            <a:ext cx="2565527" cy="452443"/>
          </a:xfrm>
          <a:prstGeom prst="roundRect">
            <a:avLst>
              <a:gd name="adj" fmla="val 14876"/>
            </a:avLst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◌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COPQ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관리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(150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백만원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prstClr val="black"/>
              </a:solidFill>
              <a:latin typeface="+mn-lt"/>
            </a:endParaRPr>
          </a:p>
        </p:txBody>
      </p:sp>
      <p:cxnSp>
        <p:nvCxnSpPr>
          <p:cNvPr id="196" name="직선 화살표 연결선 195"/>
          <p:cNvCxnSpPr>
            <a:stCxn id="187" idx="3"/>
          </p:cNvCxnSpPr>
          <p:nvPr/>
        </p:nvCxnSpPr>
        <p:spPr>
          <a:xfrm flipV="1">
            <a:off x="5265320" y="1372300"/>
            <a:ext cx="838643" cy="493858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화살표 연결선 196"/>
          <p:cNvCxnSpPr>
            <a:stCxn id="187" idx="3"/>
          </p:cNvCxnSpPr>
          <p:nvPr/>
        </p:nvCxnSpPr>
        <p:spPr>
          <a:xfrm flipV="1">
            <a:off x="5265320" y="1579331"/>
            <a:ext cx="842642" cy="286827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직선 화살표 연결선 197"/>
          <p:cNvCxnSpPr>
            <a:stCxn id="187" idx="3"/>
          </p:cNvCxnSpPr>
          <p:nvPr/>
        </p:nvCxnSpPr>
        <p:spPr>
          <a:xfrm>
            <a:off x="5265320" y="1866158"/>
            <a:ext cx="872814" cy="1721417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187" idx="3"/>
          </p:cNvCxnSpPr>
          <p:nvPr/>
        </p:nvCxnSpPr>
        <p:spPr>
          <a:xfrm flipV="1">
            <a:off x="5265320" y="1793001"/>
            <a:ext cx="834644" cy="73157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/>
          <p:cNvCxnSpPr>
            <a:stCxn id="187" idx="3"/>
          </p:cNvCxnSpPr>
          <p:nvPr/>
        </p:nvCxnSpPr>
        <p:spPr>
          <a:xfrm>
            <a:off x="5265320" y="1866158"/>
            <a:ext cx="842278" cy="154870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/>
          <p:cNvCxnSpPr>
            <a:stCxn id="187" idx="3"/>
          </p:cNvCxnSpPr>
          <p:nvPr/>
        </p:nvCxnSpPr>
        <p:spPr>
          <a:xfrm>
            <a:off x="5265320" y="1866158"/>
            <a:ext cx="846277" cy="377217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87" idx="3"/>
          </p:cNvCxnSpPr>
          <p:nvPr/>
        </p:nvCxnSpPr>
        <p:spPr>
          <a:xfrm>
            <a:off x="5265320" y="1866158"/>
            <a:ext cx="846277" cy="833326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/>
          <p:cNvCxnSpPr>
            <a:stCxn id="187" idx="3"/>
          </p:cNvCxnSpPr>
          <p:nvPr/>
        </p:nvCxnSpPr>
        <p:spPr>
          <a:xfrm>
            <a:off x="5265320" y="1866158"/>
            <a:ext cx="880976" cy="1029750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/>
          <p:cNvCxnSpPr>
            <a:stCxn id="187" idx="3"/>
          </p:cNvCxnSpPr>
          <p:nvPr/>
        </p:nvCxnSpPr>
        <p:spPr>
          <a:xfrm>
            <a:off x="5265320" y="1866158"/>
            <a:ext cx="846277" cy="594050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/>
          <p:cNvCxnSpPr>
            <a:stCxn id="187" idx="3"/>
          </p:cNvCxnSpPr>
          <p:nvPr/>
        </p:nvCxnSpPr>
        <p:spPr>
          <a:xfrm>
            <a:off x="5265320" y="1866158"/>
            <a:ext cx="880976" cy="1265835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87" idx="3"/>
          </p:cNvCxnSpPr>
          <p:nvPr/>
        </p:nvCxnSpPr>
        <p:spPr>
          <a:xfrm>
            <a:off x="5265320" y="1866158"/>
            <a:ext cx="865180" cy="1467702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화살표 연결선 206"/>
          <p:cNvCxnSpPr>
            <a:stCxn id="187" idx="3"/>
          </p:cNvCxnSpPr>
          <p:nvPr/>
        </p:nvCxnSpPr>
        <p:spPr>
          <a:xfrm>
            <a:off x="5265320" y="1866158"/>
            <a:ext cx="866808" cy="2153601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/>
          <p:cNvCxnSpPr>
            <a:stCxn id="187" idx="3"/>
          </p:cNvCxnSpPr>
          <p:nvPr/>
        </p:nvCxnSpPr>
        <p:spPr>
          <a:xfrm>
            <a:off x="5265320" y="1866158"/>
            <a:ext cx="865180" cy="2366067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화살표 연결선 208"/>
          <p:cNvCxnSpPr/>
          <p:nvPr/>
        </p:nvCxnSpPr>
        <p:spPr>
          <a:xfrm flipV="1">
            <a:off x="5257686" y="1379817"/>
            <a:ext cx="846277" cy="1351642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/>
          <p:cNvCxnSpPr/>
          <p:nvPr/>
        </p:nvCxnSpPr>
        <p:spPr>
          <a:xfrm flipV="1">
            <a:off x="5257686" y="1603993"/>
            <a:ext cx="849912" cy="1127468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/>
          <p:cNvCxnSpPr/>
          <p:nvPr/>
        </p:nvCxnSpPr>
        <p:spPr>
          <a:xfrm flipV="1">
            <a:off x="5257686" y="1804385"/>
            <a:ext cx="834480" cy="927076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>
            <a:stCxn id="192" idx="3"/>
          </p:cNvCxnSpPr>
          <p:nvPr/>
        </p:nvCxnSpPr>
        <p:spPr>
          <a:xfrm flipV="1">
            <a:off x="5265320" y="2041823"/>
            <a:ext cx="842278" cy="688432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직선 화살표 연결선 212"/>
          <p:cNvCxnSpPr/>
          <p:nvPr/>
        </p:nvCxnSpPr>
        <p:spPr>
          <a:xfrm flipV="1">
            <a:off x="5257686" y="2272202"/>
            <a:ext cx="849912" cy="459257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/>
          <p:cNvCxnSpPr/>
          <p:nvPr/>
        </p:nvCxnSpPr>
        <p:spPr>
          <a:xfrm flipV="1">
            <a:off x="5257686" y="2715471"/>
            <a:ext cx="865180" cy="15988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직선 화살표 연결선 214"/>
          <p:cNvCxnSpPr/>
          <p:nvPr/>
        </p:nvCxnSpPr>
        <p:spPr>
          <a:xfrm>
            <a:off x="5257686" y="2731459"/>
            <a:ext cx="880976" cy="184973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/>
          <p:cNvCxnSpPr/>
          <p:nvPr/>
        </p:nvCxnSpPr>
        <p:spPr>
          <a:xfrm flipV="1">
            <a:off x="5257686" y="2480040"/>
            <a:ext cx="857546" cy="251419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화살표 연결선 216"/>
          <p:cNvCxnSpPr/>
          <p:nvPr/>
        </p:nvCxnSpPr>
        <p:spPr>
          <a:xfrm>
            <a:off x="5281298" y="2731459"/>
            <a:ext cx="857364" cy="433341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화살표 연결선 217"/>
          <p:cNvCxnSpPr/>
          <p:nvPr/>
        </p:nvCxnSpPr>
        <p:spPr>
          <a:xfrm>
            <a:off x="5257686" y="2731459"/>
            <a:ext cx="857546" cy="643650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화살표 연결선 218"/>
          <p:cNvCxnSpPr/>
          <p:nvPr/>
        </p:nvCxnSpPr>
        <p:spPr>
          <a:xfrm>
            <a:off x="5257686" y="2731459"/>
            <a:ext cx="865180" cy="2195209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직선 화살표 연결선 219"/>
          <p:cNvCxnSpPr/>
          <p:nvPr/>
        </p:nvCxnSpPr>
        <p:spPr>
          <a:xfrm>
            <a:off x="5269401" y="3607185"/>
            <a:ext cx="845831" cy="686813"/>
          </a:xfrm>
          <a:prstGeom prst="straightConnector1">
            <a:avLst/>
          </a:prstGeom>
          <a:ln w="635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직선 화살표 연결선 220"/>
          <p:cNvCxnSpPr/>
          <p:nvPr/>
        </p:nvCxnSpPr>
        <p:spPr>
          <a:xfrm>
            <a:off x="5269401" y="3607185"/>
            <a:ext cx="838197" cy="1341389"/>
          </a:xfrm>
          <a:prstGeom prst="straightConnector1">
            <a:avLst/>
          </a:prstGeom>
          <a:ln w="6350"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화살표 연결선 221"/>
          <p:cNvCxnSpPr>
            <a:stCxn id="187" idx="3"/>
          </p:cNvCxnSpPr>
          <p:nvPr/>
        </p:nvCxnSpPr>
        <p:spPr>
          <a:xfrm>
            <a:off x="5265320" y="1866158"/>
            <a:ext cx="872814" cy="1936463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화살표 연결선 222"/>
          <p:cNvCxnSpPr>
            <a:stCxn id="194" idx="3"/>
          </p:cNvCxnSpPr>
          <p:nvPr/>
        </p:nvCxnSpPr>
        <p:spPr>
          <a:xfrm>
            <a:off x="5265319" y="4458447"/>
            <a:ext cx="857547" cy="716349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화살표 연결선 223"/>
          <p:cNvCxnSpPr>
            <a:stCxn id="194" idx="3"/>
          </p:cNvCxnSpPr>
          <p:nvPr/>
        </p:nvCxnSpPr>
        <p:spPr>
          <a:xfrm>
            <a:off x="5265319" y="4458447"/>
            <a:ext cx="849913" cy="516902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화살표 연결선 224"/>
          <p:cNvCxnSpPr>
            <a:stCxn id="194" idx="3"/>
          </p:cNvCxnSpPr>
          <p:nvPr/>
        </p:nvCxnSpPr>
        <p:spPr>
          <a:xfrm>
            <a:off x="5265319" y="4458447"/>
            <a:ext cx="851152" cy="310303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직선 화살표 연결선 225"/>
          <p:cNvCxnSpPr>
            <a:stCxn id="194" idx="3"/>
          </p:cNvCxnSpPr>
          <p:nvPr/>
        </p:nvCxnSpPr>
        <p:spPr>
          <a:xfrm>
            <a:off x="5265319" y="4458447"/>
            <a:ext cx="861364" cy="1419586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화살표 연결선 226"/>
          <p:cNvCxnSpPr>
            <a:stCxn id="194" idx="3"/>
          </p:cNvCxnSpPr>
          <p:nvPr/>
        </p:nvCxnSpPr>
        <p:spPr>
          <a:xfrm>
            <a:off x="5265319" y="4458447"/>
            <a:ext cx="847720" cy="1644904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직선 화살표 연결선 227"/>
          <p:cNvCxnSpPr>
            <a:stCxn id="195" idx="3"/>
          </p:cNvCxnSpPr>
          <p:nvPr/>
        </p:nvCxnSpPr>
        <p:spPr>
          <a:xfrm>
            <a:off x="5265319" y="5322543"/>
            <a:ext cx="857547" cy="810056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직선 화살표 연결선 228"/>
          <p:cNvCxnSpPr>
            <a:stCxn id="194" idx="3"/>
          </p:cNvCxnSpPr>
          <p:nvPr/>
        </p:nvCxnSpPr>
        <p:spPr>
          <a:xfrm>
            <a:off x="5265319" y="4458447"/>
            <a:ext cx="842899" cy="81869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직선 화살표 연결선 229"/>
          <p:cNvCxnSpPr>
            <a:stCxn id="194" idx="3"/>
          </p:cNvCxnSpPr>
          <p:nvPr/>
        </p:nvCxnSpPr>
        <p:spPr>
          <a:xfrm>
            <a:off x="5265319" y="4458447"/>
            <a:ext cx="842279" cy="969489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직선 화살표 연결선 230"/>
          <p:cNvCxnSpPr>
            <a:stCxn id="194" idx="3"/>
          </p:cNvCxnSpPr>
          <p:nvPr/>
        </p:nvCxnSpPr>
        <p:spPr>
          <a:xfrm>
            <a:off x="5265319" y="4458447"/>
            <a:ext cx="873526" cy="1189775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직선 화살표 연결선 231"/>
          <p:cNvCxnSpPr>
            <a:stCxn id="187" idx="3"/>
          </p:cNvCxnSpPr>
          <p:nvPr/>
        </p:nvCxnSpPr>
        <p:spPr>
          <a:xfrm>
            <a:off x="5265320" y="1866158"/>
            <a:ext cx="841452" cy="4472434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직선 화살표 연결선 232"/>
          <p:cNvCxnSpPr>
            <a:stCxn id="187" idx="3"/>
          </p:cNvCxnSpPr>
          <p:nvPr/>
        </p:nvCxnSpPr>
        <p:spPr>
          <a:xfrm>
            <a:off x="5265320" y="1866158"/>
            <a:ext cx="881158" cy="4235715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직선 화살표 연결선 233"/>
          <p:cNvCxnSpPr>
            <a:stCxn id="195" idx="3"/>
          </p:cNvCxnSpPr>
          <p:nvPr/>
        </p:nvCxnSpPr>
        <p:spPr>
          <a:xfrm>
            <a:off x="5265319" y="5322543"/>
            <a:ext cx="866277" cy="591734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직선 화살표 연결선 234"/>
          <p:cNvCxnSpPr>
            <a:stCxn id="195" idx="3"/>
          </p:cNvCxnSpPr>
          <p:nvPr/>
        </p:nvCxnSpPr>
        <p:spPr>
          <a:xfrm>
            <a:off x="5265319" y="5322543"/>
            <a:ext cx="852161" cy="362529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직선 화살표 연결선 235"/>
          <p:cNvCxnSpPr>
            <a:stCxn id="195" idx="3"/>
          </p:cNvCxnSpPr>
          <p:nvPr/>
        </p:nvCxnSpPr>
        <p:spPr>
          <a:xfrm>
            <a:off x="5265319" y="5322543"/>
            <a:ext cx="852633" cy="134291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직선 화살표 연결선 236"/>
          <p:cNvCxnSpPr>
            <a:stCxn id="195" idx="3"/>
          </p:cNvCxnSpPr>
          <p:nvPr/>
        </p:nvCxnSpPr>
        <p:spPr>
          <a:xfrm flipV="1">
            <a:off x="5265319" y="5228742"/>
            <a:ext cx="852633" cy="93801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직선 화살표 연결선 237"/>
          <p:cNvCxnSpPr>
            <a:stCxn id="195" idx="3"/>
          </p:cNvCxnSpPr>
          <p:nvPr/>
        </p:nvCxnSpPr>
        <p:spPr>
          <a:xfrm flipV="1">
            <a:off x="5265319" y="4572269"/>
            <a:ext cx="840421" cy="750274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/>
          <p:cNvCxnSpPr>
            <a:stCxn id="245" idx="3"/>
            <a:endCxn id="187" idx="1"/>
          </p:cNvCxnSpPr>
          <p:nvPr/>
        </p:nvCxnSpPr>
        <p:spPr>
          <a:xfrm flipV="1">
            <a:off x="2000950" y="1866158"/>
            <a:ext cx="698843" cy="1068832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직선 화살표 연결선 239"/>
          <p:cNvCxnSpPr>
            <a:stCxn id="245" idx="3"/>
            <a:endCxn id="192" idx="1"/>
          </p:cNvCxnSpPr>
          <p:nvPr/>
        </p:nvCxnSpPr>
        <p:spPr>
          <a:xfrm flipV="1">
            <a:off x="2000950" y="2730255"/>
            <a:ext cx="698843" cy="204735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직선 화살표 연결선 240"/>
          <p:cNvCxnSpPr>
            <a:stCxn id="247" idx="3"/>
            <a:endCxn id="193" idx="1"/>
          </p:cNvCxnSpPr>
          <p:nvPr/>
        </p:nvCxnSpPr>
        <p:spPr>
          <a:xfrm flipV="1">
            <a:off x="1997315" y="3594351"/>
            <a:ext cx="702478" cy="27548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직선 화살표 연결선 241"/>
          <p:cNvCxnSpPr>
            <a:stCxn id="246" idx="3"/>
            <a:endCxn id="194" idx="1"/>
          </p:cNvCxnSpPr>
          <p:nvPr/>
        </p:nvCxnSpPr>
        <p:spPr>
          <a:xfrm>
            <a:off x="2004134" y="3394867"/>
            <a:ext cx="695658" cy="106358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직선 화살표 연결선 242"/>
          <p:cNvCxnSpPr>
            <a:stCxn id="248" idx="3"/>
            <a:endCxn id="195" idx="1"/>
          </p:cNvCxnSpPr>
          <p:nvPr/>
        </p:nvCxnSpPr>
        <p:spPr>
          <a:xfrm>
            <a:off x="1997315" y="4331051"/>
            <a:ext cx="702477" cy="991492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직사각형 243"/>
          <p:cNvSpPr/>
          <p:nvPr/>
        </p:nvSpPr>
        <p:spPr>
          <a:xfrm>
            <a:off x="361242" y="4627743"/>
            <a:ext cx="1636072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  <a:ea typeface="+mn-ea"/>
              </a:rPr>
              <a:t>재료비 </a:t>
            </a: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비율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▶ 74.4%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364878" y="2767717"/>
            <a:ext cx="1636072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O/H </a:t>
            </a: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비율 </a:t>
            </a:r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▶ </a:t>
            </a: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전사 </a:t>
            </a:r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17.9%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368062" y="3227594"/>
            <a:ext cx="1636072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고객 체감 품질 </a:t>
            </a: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지수 </a:t>
            </a:r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▶ 95</a:t>
            </a: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점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361243" y="3702558"/>
            <a:ext cx="1636072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  <a:ea typeface="+mn-ea"/>
              </a:rPr>
              <a:t>총 재고 </a:t>
            </a: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일수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▶ 31.0</a:t>
            </a: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日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8" name="직사각형 247"/>
          <p:cNvSpPr/>
          <p:nvPr/>
        </p:nvSpPr>
        <p:spPr>
          <a:xfrm>
            <a:off x="361243" y="4163778"/>
            <a:ext cx="1636072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COPQ </a:t>
            </a: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금액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▶ 5,839</a:t>
            </a: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백만원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9" name="직사각형 248"/>
          <p:cNvSpPr/>
          <p:nvPr/>
        </p:nvSpPr>
        <p:spPr>
          <a:xfrm>
            <a:off x="368987" y="2307840"/>
            <a:ext cx="1636072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  <a:ea typeface="+mn-ea"/>
              </a:rPr>
              <a:t>매출액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 ▶ </a:t>
            </a:r>
            <a:r>
              <a:rPr lang="en-US" altLang="ko-KR" sz="800" b="1" dirty="0" smtClean="0">
                <a:solidFill>
                  <a:schemeClr val="bg1"/>
                </a:solidFill>
                <a:latin typeface="+mn-ea"/>
              </a:rPr>
              <a:t>4,208</a:t>
            </a:r>
            <a:r>
              <a:rPr lang="ko-KR" altLang="en-US" sz="800" b="1" dirty="0" smtClean="0">
                <a:solidFill>
                  <a:schemeClr val="bg1"/>
                </a:solidFill>
                <a:latin typeface="+mn-ea"/>
              </a:rPr>
              <a:t>억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250" name="직선 화살표 연결선 249"/>
          <p:cNvCxnSpPr>
            <a:stCxn id="249" idx="3"/>
            <a:endCxn id="192" idx="1"/>
          </p:cNvCxnSpPr>
          <p:nvPr/>
        </p:nvCxnSpPr>
        <p:spPr>
          <a:xfrm>
            <a:off x="2005059" y="2475113"/>
            <a:ext cx="694734" cy="255142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48727"/>
            <a:ext cx="712879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defRPr/>
            </a:pPr>
            <a:r>
              <a:rPr lang="en-US" altLang="ko-KR" sz="2400" b="1" dirty="0" smtClean="0">
                <a:latin typeface="+mn-ea"/>
              </a:rPr>
              <a:t>3-2.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’</a:t>
            </a:r>
            <a:r>
              <a:rPr lang="en-US" altLang="ko-KR" sz="2400" b="1" dirty="0" smtClean="0">
                <a:latin typeface="+mn-ea"/>
              </a:rPr>
              <a:t>24</a:t>
            </a:r>
            <a:r>
              <a:rPr lang="ko-KR" altLang="en-US" sz="2400" b="1" dirty="0" smtClean="0">
                <a:latin typeface="+mn-ea"/>
              </a:rPr>
              <a:t>년 신규 </a:t>
            </a:r>
            <a:r>
              <a:rPr lang="en-US" altLang="ko-KR" sz="2400" b="1" dirty="0">
                <a:latin typeface="+mn-ea"/>
              </a:rPr>
              <a:t>Biz </a:t>
            </a:r>
            <a:r>
              <a:rPr lang="ko-KR" altLang="en-US" sz="2400" b="1" dirty="0">
                <a:latin typeface="+mn-ea"/>
              </a:rPr>
              <a:t>확보 전략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988961" y="2060355"/>
            <a:ext cx="1305926" cy="711091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법인</a:t>
            </a:r>
            <a:endParaRPr lang="en-US" altLang="ko-KR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" name="톱니 모양의 오른쪽 화살표 5"/>
          <p:cNvSpPr/>
          <p:nvPr/>
        </p:nvSpPr>
        <p:spPr>
          <a:xfrm>
            <a:off x="3554784" y="2331100"/>
            <a:ext cx="2265318" cy="137117"/>
          </a:xfrm>
          <a:prstGeom prst="notchedRightArrow">
            <a:avLst>
              <a:gd name="adj1" fmla="val 50000"/>
              <a:gd name="adj2" fmla="val 14469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7" name="톱니 모양의 오른쪽 화살표 6"/>
          <p:cNvSpPr/>
          <p:nvPr/>
        </p:nvSpPr>
        <p:spPr>
          <a:xfrm rot="1701684" flipH="1">
            <a:off x="5125573" y="1670511"/>
            <a:ext cx="994023" cy="126205"/>
          </a:xfrm>
          <a:prstGeom prst="notchedRightArrow">
            <a:avLst>
              <a:gd name="adj1" fmla="val 50000"/>
              <a:gd name="adj2" fmla="val 14469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8" name="톱니 모양의 오른쪽 화살표 7"/>
          <p:cNvSpPr/>
          <p:nvPr/>
        </p:nvSpPr>
        <p:spPr>
          <a:xfrm rot="12493842" flipH="1">
            <a:off x="5383886" y="1698168"/>
            <a:ext cx="994023" cy="126205"/>
          </a:xfrm>
          <a:prstGeom prst="notchedRightArrow">
            <a:avLst>
              <a:gd name="adj1" fmla="val 50000"/>
              <a:gd name="adj2" fmla="val 14469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9" name="톱니 모양의 오른쪽 화살표 8"/>
          <p:cNvSpPr/>
          <p:nvPr/>
        </p:nvSpPr>
        <p:spPr>
          <a:xfrm rot="10800000">
            <a:off x="3337626" y="2436652"/>
            <a:ext cx="2265318" cy="137117"/>
          </a:xfrm>
          <a:prstGeom prst="notchedRightArrow">
            <a:avLst>
              <a:gd name="adj1" fmla="val 50000"/>
              <a:gd name="adj2" fmla="val 14469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0" name="톱니 모양의 오른쪽 화살표 9"/>
          <p:cNvSpPr/>
          <p:nvPr/>
        </p:nvSpPr>
        <p:spPr>
          <a:xfrm rot="8706740" flipH="1">
            <a:off x="3015944" y="1596470"/>
            <a:ext cx="994023" cy="123584"/>
          </a:xfrm>
          <a:prstGeom prst="notchedRightArrow">
            <a:avLst>
              <a:gd name="adj1" fmla="val 50000"/>
              <a:gd name="adj2" fmla="val 14469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1" name="톱니 모양의 오른쪽 화살표 10"/>
          <p:cNvSpPr/>
          <p:nvPr/>
        </p:nvSpPr>
        <p:spPr>
          <a:xfrm rot="19543705" flipH="1">
            <a:off x="2953443" y="1759522"/>
            <a:ext cx="994022" cy="123584"/>
          </a:xfrm>
          <a:prstGeom prst="notchedRightArrow">
            <a:avLst>
              <a:gd name="adj1" fmla="val 50000"/>
              <a:gd name="adj2" fmla="val 14469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884248" y="2060354"/>
            <a:ext cx="1298469" cy="71109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0000"/>
                </a:solidFill>
                <a:latin typeface="+mn-ea"/>
              </a:rPr>
              <a:t>본사</a:t>
            </a:r>
            <a:endParaRPr lang="en-US" altLang="ko-KR" sz="14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설명선 2(강조선) 12"/>
          <p:cNvSpPr/>
          <p:nvPr/>
        </p:nvSpPr>
        <p:spPr>
          <a:xfrm flipH="1">
            <a:off x="251519" y="1132415"/>
            <a:ext cx="2043739" cy="911230"/>
          </a:xfrm>
          <a:prstGeom prst="accentCallout2">
            <a:avLst>
              <a:gd name="adj1" fmla="val 35142"/>
              <a:gd name="adj2" fmla="val -2721"/>
              <a:gd name="adj3" fmla="val 49076"/>
              <a:gd name="adj4" fmla="val -11681"/>
              <a:gd name="adj5" fmla="val 99157"/>
              <a:gd name="adj6" fmla="val -15540"/>
            </a:avLst>
          </a:prstGeom>
          <a:solidFill>
            <a:srgbClr val="B7DEE8">
              <a:alpha val="49020"/>
            </a:srgbClr>
          </a:solidFill>
          <a:ln w="12700"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000000"/>
                </a:solidFill>
              </a:rPr>
              <a:t>보유 설비 및 인프라 최적화</a:t>
            </a:r>
            <a:endParaRPr lang="en-US" altLang="ko-KR" sz="1000" b="1" dirty="0" smtClean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000000"/>
                </a:solidFill>
              </a:rPr>
              <a:t>인력 경쟁력 유지 관리</a:t>
            </a:r>
            <a:endParaRPr lang="en-US" altLang="ko-KR" sz="1000" b="1" dirty="0" smtClean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 smtClean="0">
                <a:solidFill>
                  <a:srgbClr val="000000"/>
                </a:solidFill>
              </a:rPr>
              <a:t>Process 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최적화</a:t>
            </a:r>
            <a:endParaRPr lang="en-US" altLang="ko-KR" sz="1000" b="1" dirty="0" smtClean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000000"/>
                </a:solidFill>
              </a:rPr>
              <a:t>제조 경쟁력 확보</a:t>
            </a:r>
            <a:endParaRPr lang="en-US" altLang="ko-KR" sz="1000" b="1" dirty="0" smtClean="0">
              <a:solidFill>
                <a:srgbClr val="000000"/>
              </a:solidFill>
            </a:endParaRPr>
          </a:p>
        </p:txBody>
      </p:sp>
      <p:sp>
        <p:nvSpPr>
          <p:cNvPr id="14" name="설명선 2(강조선) 13"/>
          <p:cNvSpPr/>
          <p:nvPr/>
        </p:nvSpPr>
        <p:spPr>
          <a:xfrm>
            <a:off x="6832296" y="1132415"/>
            <a:ext cx="2060184" cy="911232"/>
          </a:xfrm>
          <a:prstGeom prst="accentCallout2">
            <a:avLst>
              <a:gd name="adj1" fmla="val 35412"/>
              <a:gd name="adj2" fmla="val -2602"/>
              <a:gd name="adj3" fmla="val 47645"/>
              <a:gd name="adj4" fmla="val -10108"/>
              <a:gd name="adj5" fmla="val 98025"/>
              <a:gd name="adj6" fmla="val -14215"/>
            </a:avLst>
          </a:prstGeom>
          <a:solidFill>
            <a:srgbClr val="D7E4BD">
              <a:alpha val="50196"/>
            </a:srgbClr>
          </a:solidFill>
          <a:ln w="12700">
            <a:solidFill>
              <a:schemeClr val="accent3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000000"/>
                </a:solidFill>
              </a:rPr>
              <a:t>고객 검증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(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규모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/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거래조건</a:t>
            </a:r>
            <a:r>
              <a:rPr lang="en-US" altLang="ko-KR" sz="1000" b="1" dirty="0" smtClean="0">
                <a:solidFill>
                  <a:srgbClr val="000000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000000"/>
                </a:solidFill>
              </a:rPr>
              <a:t>제품 경쟁력 및 타당성 검증</a:t>
            </a:r>
            <a:endParaRPr lang="en-US" altLang="ko-KR" sz="1000" b="1" dirty="0" smtClean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000000"/>
                </a:solidFill>
              </a:rPr>
              <a:t>설비 사양 및  조건</a:t>
            </a:r>
            <a:endParaRPr lang="en-US" altLang="ko-KR" sz="1000" b="1" dirty="0" smtClean="0">
              <a:solidFill>
                <a:srgbClr val="000000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000000"/>
                </a:solidFill>
              </a:rPr>
              <a:t>공정 검증 및 기술 지원</a:t>
            </a:r>
            <a:endParaRPr lang="en-US" altLang="ko-KR" sz="1000" b="1" dirty="0" smtClean="0">
              <a:solidFill>
                <a:srgbClr val="000000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59040" y="3294052"/>
            <a:ext cx="2773102" cy="1497724"/>
            <a:chOff x="280556" y="4149080"/>
            <a:chExt cx="2633411" cy="2440751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280556" y="4149080"/>
              <a:ext cx="2626270" cy="244075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7" name="AutoShape 1919"/>
            <p:cNvSpPr>
              <a:spLocks noChangeArrowheads="1"/>
            </p:cNvSpPr>
            <p:nvPr/>
          </p:nvSpPr>
          <p:spPr bwMode="auto">
            <a:xfrm>
              <a:off x="280556" y="4172011"/>
              <a:ext cx="1624252" cy="41378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ko-KR" altLang="en-US" sz="1200" b="1" dirty="0" smtClean="0">
                  <a:latin typeface="맑은 고딕" pitchFamily="50" charset="-127"/>
                  <a:ea typeface="맑은 고딕" pitchFamily="50" charset="-127"/>
                </a:rPr>
                <a:t> 영업 활동</a:t>
              </a:r>
              <a:endParaRPr lang="en-US" altLang="ko-KR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280556" y="4642486"/>
              <a:ext cx="2633411" cy="1880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Blip>
                  <a:blip r:embed="rId2"/>
                </a:buBlip>
              </a:pPr>
              <a:r>
                <a:rPr lang="ko-KR" altLang="en-US" sz="115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자체 영업 활동 기능 도입</a:t>
              </a:r>
              <a:endParaRPr lang="en-US" altLang="ko-KR" sz="1150" b="1" dirty="0" smtClean="0"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5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</a:rPr>
                <a:t>   ..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주재원 주관 대외 활동 강화 </a:t>
              </a:r>
              <a:endParaRPr lang="en-US" altLang="ko-KR" sz="1150" b="1" dirty="0" smtClean="0"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115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제조 현장 상시 대응 체제 구축</a:t>
              </a:r>
              <a:endParaRPr lang="en-US" altLang="ko-KR" sz="1150" b="1" dirty="0" smtClean="0"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5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</a:rPr>
                <a:t>   ..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제조 현장 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</a:rPr>
                <a:t>Tour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및 점검 대비</a:t>
              </a:r>
              <a:endParaRPr lang="en-US" altLang="ko-KR" sz="1150" b="1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79994" y="3290950"/>
            <a:ext cx="2773103" cy="1500826"/>
            <a:chOff x="319143" y="4144025"/>
            <a:chExt cx="2633411" cy="2445806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319143" y="4149080"/>
              <a:ext cx="2626270" cy="244075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1" name="AutoShape 1919"/>
            <p:cNvSpPr>
              <a:spLocks noChangeArrowheads="1"/>
            </p:cNvSpPr>
            <p:nvPr/>
          </p:nvSpPr>
          <p:spPr bwMode="auto">
            <a:xfrm>
              <a:off x="323174" y="4144025"/>
              <a:ext cx="1454615" cy="413785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ko-KR" altLang="en-US" sz="1200" b="1" dirty="0" smtClean="0">
                  <a:latin typeface="맑은 고딕" pitchFamily="50" charset="-127"/>
                  <a:ea typeface="맑은 고딕" pitchFamily="50" charset="-127"/>
                </a:rPr>
                <a:t> 제조 경쟁력</a:t>
              </a:r>
              <a:endParaRPr lang="en-US" altLang="ko-KR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319143" y="4642488"/>
              <a:ext cx="2633411" cy="1880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Blip>
                  <a:blip r:embed="rId2"/>
                </a:buBlip>
              </a:pPr>
              <a:r>
                <a:rPr lang="ko-KR" altLang="en-US" sz="115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제조 설비 최적화 준비 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</a:rPr>
                <a:t>(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성능 유지 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</a:rPr>
                <a:t>)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endParaRPr lang="en-US" altLang="ko-KR" sz="1150" b="1" dirty="0" smtClean="0"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115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자동화 및 검사 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</a:rPr>
                <a:t>Infra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성능 관리</a:t>
              </a:r>
              <a:endParaRPr lang="en-US" altLang="ko-KR" sz="1150" b="1" dirty="0" smtClean="0"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115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개선활동 강화 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제조 경쟁력 확보</a:t>
              </a:r>
              <a:endParaRPr lang="en-US" altLang="ko-KR" sz="1150" b="1" dirty="0" smtClean="0"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  <a:buBlip>
                  <a:blip r:embed="rId2"/>
                </a:buBlip>
              </a:pP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 품질 개선활동 능력 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</a:rPr>
                <a:t>Up-grade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118583" y="3294050"/>
            <a:ext cx="2845904" cy="1497725"/>
            <a:chOff x="280145" y="4149078"/>
            <a:chExt cx="2702546" cy="2440753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280556" y="4149078"/>
              <a:ext cx="2626270" cy="244075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AutoShape 1919"/>
            <p:cNvSpPr>
              <a:spLocks noChangeArrowheads="1"/>
            </p:cNvSpPr>
            <p:nvPr/>
          </p:nvSpPr>
          <p:spPr bwMode="auto">
            <a:xfrm>
              <a:off x="280145" y="4176353"/>
              <a:ext cx="1334933" cy="413787"/>
            </a:xfrm>
            <a:prstGeom prst="roundRect">
              <a:avLst>
                <a:gd name="adj" fmla="val 0"/>
              </a:avLst>
            </a:prstGeom>
            <a:solidFill>
              <a:schemeClr val="accent4">
                <a:lumMod val="40000"/>
                <a:lumOff val="6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r>
                <a:rPr lang="ko-KR" altLang="en-US" sz="1200" b="1" dirty="0" smtClean="0">
                  <a:latin typeface="맑은 고딕" pitchFamily="50" charset="-127"/>
                  <a:ea typeface="맑은 고딕" pitchFamily="50" charset="-127"/>
                </a:rPr>
                <a:t> 핵심 인재 관리</a:t>
              </a:r>
              <a:endParaRPr lang="en-US" altLang="ko-KR" sz="12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Text Box 16"/>
            <p:cNvSpPr txBox="1">
              <a:spLocks noChangeArrowheads="1"/>
            </p:cNvSpPr>
            <p:nvPr/>
          </p:nvSpPr>
          <p:spPr bwMode="auto">
            <a:xfrm>
              <a:off x="293247" y="4642124"/>
              <a:ext cx="2689444" cy="18808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Blip>
                  <a:blip r:embed="rId2"/>
                </a:buBlip>
              </a:pPr>
              <a:r>
                <a:rPr lang="ko-KR" altLang="en-US" sz="115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제조 인재 경쟁력 유지 관리</a:t>
              </a:r>
              <a:endParaRPr lang="en-US" altLang="ko-KR" sz="1150" b="1" dirty="0" smtClean="0"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115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공정별 핵심 인력 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</a:rPr>
                <a:t>Skill up(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제조전반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  <a:buBlip>
                  <a:blip r:embed="rId2"/>
                </a:buBlip>
              </a:pPr>
              <a:r>
                <a:rPr lang="en-US" altLang="ko-KR" sz="1150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공정 설계 및 최적화 전문가 육성</a:t>
              </a:r>
              <a:endParaRPr lang="en-US" altLang="ko-KR" sz="1150" b="1" dirty="0"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ct val="150000"/>
                </a:lnSpc>
                <a:buBlip>
                  <a:blip r:embed="rId2"/>
                </a:buBlip>
              </a:pP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 제품 기술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</a:rPr>
                <a:t>(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제품분석</a:t>
              </a:r>
              <a:r>
                <a:rPr lang="en-US" altLang="ko-KR" sz="1150" b="1" dirty="0" smtClean="0">
                  <a:latin typeface="맑은 고딕" pitchFamily="50" charset="-127"/>
                  <a:ea typeface="맑은 고딕" pitchFamily="50" charset="-127"/>
                </a:rPr>
                <a:t>) Eng`r </a:t>
              </a:r>
              <a:r>
                <a:rPr lang="ko-KR" altLang="en-US" sz="1150" b="1" dirty="0" smtClean="0">
                  <a:latin typeface="맑은 고딕" pitchFamily="50" charset="-127"/>
                  <a:ea typeface="맑은 고딕" pitchFamily="50" charset="-127"/>
                </a:rPr>
                <a:t>집중 육성</a:t>
              </a:r>
              <a:endParaRPr lang="en-US" altLang="ko-KR" sz="11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7" name="타원 26"/>
          <p:cNvSpPr/>
          <p:nvPr/>
        </p:nvSpPr>
        <p:spPr>
          <a:xfrm>
            <a:off x="3860216" y="931426"/>
            <a:ext cx="1446847" cy="62944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latin typeface="+mn-ea"/>
              </a:rPr>
              <a:t>Potential</a:t>
            </a:r>
          </a:p>
          <a:p>
            <a:pPr algn="ctr"/>
            <a:r>
              <a:rPr lang="en-US" altLang="ko-KR" sz="1400" b="1" dirty="0" smtClean="0">
                <a:latin typeface="+mn-ea"/>
              </a:rPr>
              <a:t>Client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 rot="19569764">
            <a:off x="3022745" y="1730328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smtClean="0">
                <a:latin typeface="맑은 고딕" pitchFamily="50" charset="-127"/>
              </a:rPr>
              <a:t>방문 </a:t>
            </a:r>
            <a:r>
              <a:rPr lang="en-US" altLang="ko-KR" sz="1200" b="1" dirty="0" smtClean="0">
                <a:latin typeface="맑은 고딕" pitchFamily="50" charset="-127"/>
              </a:rPr>
              <a:t>Infra</a:t>
            </a:r>
            <a:r>
              <a:rPr lang="ko-KR" altLang="en-US" sz="1200" b="1" dirty="0" smtClean="0">
                <a:latin typeface="맑은 고딕" pitchFamily="50" charset="-127"/>
              </a:rPr>
              <a:t>점검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 rot="19569764">
            <a:off x="2975190" y="1397151"/>
            <a:ext cx="820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/>
              <a:t>Proposal</a:t>
            </a:r>
            <a:endParaRPr lang="ko-KR" altLang="en-US" sz="1200" b="1" dirty="0"/>
          </a:p>
        </p:txBody>
      </p:sp>
      <p:sp>
        <p:nvSpPr>
          <p:cNvPr id="30" name="직사각형 29"/>
          <p:cNvSpPr/>
          <p:nvPr/>
        </p:nvSpPr>
        <p:spPr>
          <a:xfrm rot="1784912">
            <a:off x="4923316" y="1708618"/>
            <a:ext cx="11753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smtClean="0">
                <a:latin typeface="맑은 고딕" pitchFamily="50" charset="-127"/>
              </a:rPr>
              <a:t>개발계획</a:t>
            </a:r>
            <a:r>
              <a:rPr lang="en-US" altLang="ko-KR" sz="1200" b="1" dirty="0" smtClean="0">
                <a:latin typeface="맑은 고딕" pitchFamily="50" charset="-127"/>
              </a:rPr>
              <a:t>/</a:t>
            </a:r>
            <a:r>
              <a:rPr lang="ko-KR" altLang="en-US" sz="1200" b="1" dirty="0" smtClean="0">
                <a:latin typeface="맑은 고딕" pitchFamily="50" charset="-127"/>
              </a:rPr>
              <a:t>견적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 rot="1650909">
            <a:off x="5309812" y="1462204"/>
            <a:ext cx="12170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smtClean="0"/>
              <a:t>세부 조건 제시</a:t>
            </a:r>
            <a:endParaRPr lang="ko-KR" altLang="en-US" sz="1200" b="1" dirty="0"/>
          </a:p>
        </p:txBody>
      </p:sp>
      <p:sp>
        <p:nvSpPr>
          <p:cNvPr id="32" name="직사각형 31"/>
          <p:cNvSpPr/>
          <p:nvPr/>
        </p:nvSpPr>
        <p:spPr>
          <a:xfrm>
            <a:off x="3779535" y="2141158"/>
            <a:ext cx="15921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smtClean="0">
                <a:latin typeface="맑은 고딕" pitchFamily="50" charset="-127"/>
              </a:rPr>
              <a:t>고객 정보</a:t>
            </a:r>
            <a:r>
              <a:rPr lang="en-US" altLang="ko-KR" sz="1200" b="1" dirty="0" smtClean="0">
                <a:latin typeface="맑은 고딕" pitchFamily="50" charset="-127"/>
              </a:rPr>
              <a:t>/</a:t>
            </a:r>
            <a:r>
              <a:rPr lang="ko-KR" altLang="en-US" sz="1200" b="1" dirty="0" smtClean="0">
                <a:latin typeface="맑은 고딕" pitchFamily="50" charset="-127"/>
              </a:rPr>
              <a:t>제품 공유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3410868" y="2534752"/>
            <a:ext cx="24970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 smtClean="0">
                <a:latin typeface="맑은 고딕" pitchFamily="50" charset="-127"/>
              </a:rPr>
              <a:t>협업 </a:t>
            </a:r>
            <a:r>
              <a:rPr lang="en-US" altLang="ko-KR" sz="1200" b="1" dirty="0" smtClean="0">
                <a:latin typeface="맑은 고딕" pitchFamily="50" charset="-127"/>
              </a:rPr>
              <a:t>_ </a:t>
            </a:r>
            <a:r>
              <a:rPr lang="ko-KR" altLang="en-US" sz="1200" b="1" dirty="0" smtClean="0">
                <a:latin typeface="맑은 고딕" pitchFamily="50" charset="-127"/>
              </a:rPr>
              <a:t>타당성</a:t>
            </a:r>
            <a:r>
              <a:rPr lang="en-US" altLang="ko-KR" sz="1200" b="1" dirty="0" smtClean="0">
                <a:latin typeface="맑은 고딕" pitchFamily="50" charset="-127"/>
              </a:rPr>
              <a:t>/</a:t>
            </a:r>
            <a:r>
              <a:rPr lang="ko-KR" altLang="en-US" sz="1200" b="1" dirty="0" smtClean="0">
                <a:latin typeface="맑은 고딕" pitchFamily="50" charset="-127"/>
              </a:rPr>
              <a:t>기술</a:t>
            </a:r>
            <a:r>
              <a:rPr lang="en-US" altLang="ko-KR" sz="1200" b="1" dirty="0" smtClean="0">
                <a:latin typeface="맑은 고딕" pitchFamily="50" charset="-127"/>
              </a:rPr>
              <a:t>/Process/</a:t>
            </a:r>
            <a:r>
              <a:rPr lang="ko-KR" altLang="en-US" sz="1200" b="1" dirty="0" smtClean="0">
                <a:latin typeface="맑은 고딕" pitchFamily="50" charset="-127"/>
              </a:rPr>
              <a:t>설비</a:t>
            </a:r>
            <a:endParaRPr lang="ko-KR" altLang="en-US" sz="1200" dirty="0"/>
          </a:p>
        </p:txBody>
      </p:sp>
      <p:grpSp>
        <p:nvGrpSpPr>
          <p:cNvPr id="34" name="그룹 33"/>
          <p:cNvGrpSpPr/>
          <p:nvPr/>
        </p:nvGrpSpPr>
        <p:grpSpPr>
          <a:xfrm>
            <a:off x="251520" y="3010967"/>
            <a:ext cx="1656184" cy="283084"/>
            <a:chOff x="251520" y="3010967"/>
            <a:chExt cx="1656184" cy="283084"/>
          </a:xfrm>
        </p:grpSpPr>
        <p:sp>
          <p:nvSpPr>
            <p:cNvPr id="35" name="모서리가 둥근 직사각형 27">
              <a:extLst>
                <a:ext uri="{FF2B5EF4-FFF2-40B4-BE49-F238E27FC236}">
                  <a16:creationId xmlns="" xmlns:a16="http://schemas.microsoft.com/office/drawing/2014/main" id="{65086914-EBAD-4FAD-800D-5D2996BDCA6D}"/>
                </a:ext>
              </a:extLst>
            </p:cNvPr>
            <p:cNvSpPr/>
            <p:nvPr/>
          </p:nvSpPr>
          <p:spPr>
            <a:xfrm>
              <a:off x="251520" y="3010967"/>
              <a:ext cx="1656184" cy="283084"/>
            </a:xfrm>
            <a:prstGeom prst="roundRect">
              <a:avLst>
                <a:gd name="adj" fmla="val 22154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법인 상시 관리</a:t>
              </a:r>
              <a:endParaRPr lang="ko-KR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순서도: 추출 35"/>
            <p:cNvSpPr/>
            <p:nvPr/>
          </p:nvSpPr>
          <p:spPr>
            <a:xfrm rot="7047988">
              <a:off x="311339" y="3011646"/>
              <a:ext cx="77571" cy="157299"/>
            </a:xfrm>
            <a:prstGeom prst="flowChartExtra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37" name="AutoShape 1885"/>
          <p:cNvSpPr>
            <a:spLocks noChangeArrowheads="1"/>
          </p:cNvSpPr>
          <p:nvPr/>
        </p:nvSpPr>
        <p:spPr bwMode="auto">
          <a:xfrm>
            <a:off x="278550" y="5328720"/>
            <a:ext cx="2100234" cy="1022045"/>
          </a:xfrm>
          <a:prstGeom prst="roundRect">
            <a:avLst>
              <a:gd name="adj" fmla="val 32274"/>
            </a:avLst>
          </a:prstGeom>
          <a:solidFill>
            <a:schemeClr val="bg1"/>
          </a:solidFill>
          <a:ln w="12700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ffectLst/>
        </p:spPr>
        <p:txBody>
          <a:bodyPr anchor="b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~2024</a:t>
            </a:r>
            <a:r>
              <a:rPr lang="ko-KR" altLang="en-US" sz="1400" b="1" u="sng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년</a:t>
            </a:r>
            <a:endParaRPr lang="en-US" altLang="ko-KR" sz="1400" b="1" u="sng" dirty="0" smtClean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200" b="1" u="sng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1" u="sng" dirty="0" smtClean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</p:txBody>
      </p:sp>
      <p:sp>
        <p:nvSpPr>
          <p:cNvPr id="38" name="AutoShape 1885"/>
          <p:cNvSpPr>
            <a:spLocks noChangeArrowheads="1"/>
          </p:cNvSpPr>
          <p:nvPr/>
        </p:nvSpPr>
        <p:spPr bwMode="auto">
          <a:xfrm>
            <a:off x="2438790" y="5328720"/>
            <a:ext cx="2100234" cy="1022045"/>
          </a:xfrm>
          <a:prstGeom prst="roundRect">
            <a:avLst>
              <a:gd name="adj" fmla="val 33054"/>
            </a:avLst>
          </a:prstGeom>
          <a:solidFill>
            <a:schemeClr val="bg1"/>
          </a:solidFill>
          <a:ln w="12700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ffectLst/>
        </p:spPr>
        <p:txBody>
          <a:bodyPr anchor="b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2025</a:t>
            </a:r>
            <a:r>
              <a:rPr lang="ko-KR" altLang="en-US" sz="1400" b="1" u="sng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년</a:t>
            </a:r>
            <a:endParaRPr lang="en-US" altLang="ko-KR" sz="1400" b="1" u="sng" dirty="0" smtClean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b="1" u="sng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u="sng" dirty="0">
              <a:latin typeface="+mn-ea"/>
            </a:endParaRPr>
          </a:p>
        </p:txBody>
      </p:sp>
      <p:sp>
        <p:nvSpPr>
          <p:cNvPr id="39" name="AutoShape 1885"/>
          <p:cNvSpPr>
            <a:spLocks noChangeArrowheads="1"/>
          </p:cNvSpPr>
          <p:nvPr/>
        </p:nvSpPr>
        <p:spPr bwMode="auto">
          <a:xfrm>
            <a:off x="4599030" y="5325701"/>
            <a:ext cx="2100234" cy="1022045"/>
          </a:xfrm>
          <a:prstGeom prst="roundRect">
            <a:avLst>
              <a:gd name="adj" fmla="val 32274"/>
            </a:avLst>
          </a:prstGeom>
          <a:solidFill>
            <a:schemeClr val="bg1"/>
          </a:solidFill>
          <a:ln w="12700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ffectLst/>
        </p:spPr>
        <p:txBody>
          <a:bodyPr anchor="b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2026</a:t>
            </a:r>
            <a:r>
              <a:rPr lang="ko-KR" altLang="en-US" sz="1400" b="1" u="sng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년</a:t>
            </a:r>
            <a:endParaRPr lang="en-US" altLang="ko-KR" sz="1400" b="1" u="sng" dirty="0" smtClean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b="1" u="sng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u="sng" dirty="0">
              <a:latin typeface="+mn-ea"/>
            </a:endParaRPr>
          </a:p>
        </p:txBody>
      </p:sp>
      <p:sp>
        <p:nvSpPr>
          <p:cNvPr id="40" name="AutoShape 1885"/>
          <p:cNvSpPr>
            <a:spLocks noChangeArrowheads="1"/>
          </p:cNvSpPr>
          <p:nvPr/>
        </p:nvSpPr>
        <p:spPr bwMode="auto">
          <a:xfrm>
            <a:off x="6759270" y="5322682"/>
            <a:ext cx="2100234" cy="1022045"/>
          </a:xfrm>
          <a:prstGeom prst="roundRect">
            <a:avLst>
              <a:gd name="adj" fmla="val 32274"/>
            </a:avLst>
          </a:prstGeom>
          <a:solidFill>
            <a:schemeClr val="bg1"/>
          </a:solidFill>
          <a:ln w="12700" algn="ctr">
            <a:solidFill>
              <a:schemeClr val="accent1">
                <a:lumMod val="40000"/>
                <a:lumOff val="60000"/>
              </a:schemeClr>
            </a:solidFill>
            <a:prstDash val="solid"/>
            <a:round/>
            <a:headEnd/>
            <a:tailEnd/>
          </a:ln>
          <a:effectLst/>
        </p:spPr>
        <p:txBody>
          <a:bodyPr anchor="b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2026</a:t>
            </a:r>
            <a:r>
              <a:rPr lang="ko-KR" altLang="en-US" sz="1400" b="1" u="sng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년</a:t>
            </a:r>
            <a:r>
              <a:rPr lang="en-US" altLang="ko-KR" sz="1400" b="1" u="sng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+mn-ea"/>
              </a:rPr>
              <a:t>~</a:t>
            </a: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50" b="1" u="sng" dirty="0">
              <a:effectLst>
                <a:outerShdw blurRad="38100" dist="38100" dir="2700000" algn="tl">
                  <a:srgbClr val="FFFFFF"/>
                </a:outerShdw>
              </a:effectLst>
              <a:latin typeface="+mn-ea"/>
            </a:endParaRPr>
          </a:p>
          <a:p>
            <a:pPr marL="171450" indent="-17145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1" u="sng" dirty="0">
              <a:latin typeface="+mn-ea"/>
            </a:endParaRPr>
          </a:p>
        </p:txBody>
      </p:sp>
      <p:sp>
        <p:nvSpPr>
          <p:cNvPr id="41" name="AutoShape 1919"/>
          <p:cNvSpPr>
            <a:spLocks noChangeArrowheads="1"/>
          </p:cNvSpPr>
          <p:nvPr/>
        </p:nvSpPr>
        <p:spPr bwMode="auto">
          <a:xfrm>
            <a:off x="536095" y="4985188"/>
            <a:ext cx="1585143" cy="292016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350" b="1" dirty="0" smtClean="0">
                <a:latin typeface="맑은 고딕" pitchFamily="50" charset="-127"/>
                <a:ea typeface="맑은 고딕" pitchFamily="50" charset="-127"/>
              </a:rPr>
              <a:t>도입</a:t>
            </a:r>
            <a:r>
              <a:rPr lang="ko-KR" altLang="en-US" sz="1350" b="1" dirty="0">
                <a:latin typeface="맑은 고딕" pitchFamily="50" charset="-127"/>
                <a:ea typeface="맑은 고딕" pitchFamily="50" charset="-127"/>
              </a:rPr>
              <a:t>기</a:t>
            </a:r>
            <a:endParaRPr lang="en-US" altLang="ko-KR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AutoShape 1919"/>
          <p:cNvSpPr>
            <a:spLocks noChangeArrowheads="1"/>
          </p:cNvSpPr>
          <p:nvPr/>
        </p:nvSpPr>
        <p:spPr bwMode="auto">
          <a:xfrm>
            <a:off x="2677565" y="4987390"/>
            <a:ext cx="1585143" cy="292016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350" b="1" dirty="0" smtClean="0">
                <a:latin typeface="맑은 고딕" pitchFamily="50" charset="-127"/>
                <a:ea typeface="맑은 고딕" pitchFamily="50" charset="-127"/>
              </a:rPr>
              <a:t>적응기</a:t>
            </a:r>
            <a:endParaRPr lang="en-US" altLang="ko-KR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AutoShape 1919"/>
          <p:cNvSpPr>
            <a:spLocks noChangeArrowheads="1"/>
          </p:cNvSpPr>
          <p:nvPr/>
        </p:nvSpPr>
        <p:spPr bwMode="auto">
          <a:xfrm>
            <a:off x="4850554" y="4980583"/>
            <a:ext cx="1585143" cy="292016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350" b="1" dirty="0" smtClean="0">
                <a:latin typeface="맑은 고딕" pitchFamily="50" charset="-127"/>
                <a:ea typeface="맑은 고딕" pitchFamily="50" charset="-127"/>
              </a:rPr>
              <a:t>안정기</a:t>
            </a:r>
            <a:endParaRPr lang="en-US" altLang="ko-KR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AutoShape 1919"/>
          <p:cNvSpPr>
            <a:spLocks noChangeArrowheads="1"/>
          </p:cNvSpPr>
          <p:nvPr/>
        </p:nvSpPr>
        <p:spPr bwMode="auto">
          <a:xfrm>
            <a:off x="7017875" y="4985188"/>
            <a:ext cx="1585143" cy="292016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tx2">
                <a:lumMod val="60000"/>
                <a:lumOff val="40000"/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350" b="1" dirty="0" smtClean="0">
                <a:latin typeface="맑은 고딕" pitchFamily="50" charset="-127"/>
                <a:ea typeface="맑은 고딕" pitchFamily="50" charset="-127"/>
              </a:rPr>
              <a:t>정착기</a:t>
            </a:r>
            <a:endParaRPr lang="en-US" altLang="ko-KR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 Box 16"/>
          <p:cNvSpPr txBox="1">
            <a:spLocks noChangeArrowheads="1"/>
          </p:cNvSpPr>
          <p:nvPr/>
        </p:nvSpPr>
        <p:spPr bwMode="auto">
          <a:xfrm>
            <a:off x="297285" y="5589240"/>
            <a:ext cx="21498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◌ 잠재 고객 정보 확보 전략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 ..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외주화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신제품 개발 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smtClean="0">
                <a:latin typeface="맑은 고딕" pitchFamily="50" charset="-127"/>
              </a:rPr>
              <a:t>◌  </a:t>
            </a:r>
            <a:r>
              <a:rPr lang="ko-KR" altLang="en-US" sz="1200" b="1" dirty="0">
                <a:latin typeface="맑은 고딕" pitchFamily="50" charset="-127"/>
              </a:rPr>
              <a:t>임가공 생산 </a:t>
            </a:r>
            <a:r>
              <a:rPr lang="ko-KR" altLang="en-US" sz="1200" b="1" dirty="0" smtClean="0">
                <a:latin typeface="맑은 고딕" pitchFamily="50" charset="-127"/>
              </a:rPr>
              <a:t>병행</a:t>
            </a:r>
            <a:endParaRPr lang="en-US" altLang="ko-KR" sz="1200" b="1" dirty="0">
              <a:latin typeface="맑은 고딕" pitchFamily="50" charset="-127"/>
            </a:endParaRPr>
          </a:p>
        </p:txBody>
      </p:sp>
      <p:sp>
        <p:nvSpPr>
          <p:cNvPr id="46" name="Text Box 16"/>
          <p:cNvSpPr txBox="1">
            <a:spLocks noChangeArrowheads="1"/>
          </p:cNvSpPr>
          <p:nvPr/>
        </p:nvSpPr>
        <p:spPr bwMode="auto">
          <a:xfrm>
            <a:off x="2457372" y="5589240"/>
            <a:ext cx="21498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◌ 체질 개선▷ 고객 다변화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>
                <a:latin typeface="맑은 고딕" pitchFamily="50" charset="-127"/>
              </a:rPr>
              <a:t>◌ 제조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환경 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/ 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품질 관리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smtClean="0">
                <a:latin typeface="맑은 고딕" pitchFamily="50" charset="-127"/>
              </a:rPr>
              <a:t>◌ 제품 </a:t>
            </a:r>
            <a:r>
              <a:rPr lang="ko-KR" altLang="en-US" sz="1200" b="1" dirty="0">
                <a:latin typeface="맑은 고딕" pitchFamily="50" charset="-127"/>
              </a:rPr>
              <a:t>다양성 </a:t>
            </a:r>
            <a:r>
              <a:rPr lang="ko-KR" altLang="en-US" sz="1200" b="1" dirty="0" smtClean="0">
                <a:latin typeface="맑은 고딕" pitchFamily="50" charset="-127"/>
              </a:rPr>
              <a:t>확대 정착</a:t>
            </a:r>
            <a:endParaRPr lang="en-US" altLang="ko-KR" sz="1200" b="1" dirty="0">
              <a:latin typeface="맑은 고딕" pitchFamily="50" charset="-127"/>
            </a:endParaRPr>
          </a:p>
        </p:txBody>
      </p:sp>
      <p:sp>
        <p:nvSpPr>
          <p:cNvPr id="47" name="Text Box 16"/>
          <p:cNvSpPr txBox="1">
            <a:spLocks noChangeArrowheads="1"/>
          </p:cNvSpPr>
          <p:nvPr/>
        </p:nvSpPr>
        <p:spPr bwMode="auto">
          <a:xfrm>
            <a:off x="4616660" y="5593854"/>
            <a:ext cx="214985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◌ 수익성 극대화 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 smtClean="0">
                <a:latin typeface="맑은 고딕" pitchFamily="50" charset="-127"/>
              </a:rPr>
              <a:t>   </a:t>
            </a:r>
            <a:r>
              <a:rPr lang="en-US" altLang="ko-KR" sz="1200" b="1" dirty="0" smtClean="0">
                <a:latin typeface="맑은 고딕" pitchFamily="50" charset="-127"/>
              </a:rPr>
              <a:t>.. </a:t>
            </a:r>
            <a:r>
              <a:rPr lang="ko-KR" altLang="en-US" sz="1200" b="1" dirty="0" smtClean="0">
                <a:latin typeface="맑은 고딕" pitchFamily="50" charset="-127"/>
              </a:rPr>
              <a:t>제조</a:t>
            </a:r>
            <a:r>
              <a:rPr lang="en-US" altLang="ko-KR" sz="1200" b="1" dirty="0" smtClean="0">
                <a:latin typeface="맑은 고딕" pitchFamily="50" charset="-127"/>
              </a:rPr>
              <a:t>/</a:t>
            </a:r>
            <a:r>
              <a:rPr lang="ko-KR" altLang="en-US" sz="1200" b="1" dirty="0" smtClean="0">
                <a:latin typeface="맑은 고딕" pitchFamily="50" charset="-127"/>
              </a:rPr>
              <a:t>원가 경쟁력 확보</a:t>
            </a:r>
            <a:endParaRPr lang="en-US" altLang="ko-KR" sz="1200" b="1" dirty="0" smtClean="0">
              <a:latin typeface="맑은 고딕" pitchFamily="50" charset="-127"/>
            </a:endParaRPr>
          </a:p>
          <a:p>
            <a:r>
              <a:rPr lang="ko-KR" altLang="en-US" sz="1200" b="1" dirty="0" smtClean="0">
                <a:latin typeface="맑은 고딕" pitchFamily="50" charset="-127"/>
              </a:rPr>
              <a:t>◌ </a:t>
            </a:r>
            <a:r>
              <a:rPr lang="ko-KR" altLang="en-US" sz="1200" b="1" dirty="0">
                <a:latin typeface="맑은 고딕" pitchFamily="50" charset="-127"/>
              </a:rPr>
              <a:t>고객 신뢰 확대 </a:t>
            </a:r>
            <a:endParaRPr lang="en-US" altLang="ko-KR" sz="1200" b="1" dirty="0">
              <a:latin typeface="맑은 고딕" pitchFamily="50" charset="-127"/>
            </a:endParaRPr>
          </a:p>
        </p:txBody>
      </p:sp>
      <p:sp>
        <p:nvSpPr>
          <p:cNvPr id="48" name="Text Box 16"/>
          <p:cNvSpPr txBox="1">
            <a:spLocks noChangeArrowheads="1"/>
          </p:cNvSpPr>
          <p:nvPr/>
        </p:nvSpPr>
        <p:spPr bwMode="auto">
          <a:xfrm>
            <a:off x="6814637" y="5589240"/>
            <a:ext cx="21498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◌ 고객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제품 다변화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200" b="1" dirty="0">
                <a:latin typeface="맑은 고딕" pitchFamily="50" charset="-127"/>
              </a:rPr>
              <a:t>◌ </a:t>
            </a:r>
            <a:r>
              <a:rPr lang="en-US" altLang="ko-KR" sz="1200" b="1" dirty="0" smtClean="0">
                <a:latin typeface="맑은 고딕" pitchFamily="50" charset="-127"/>
              </a:rPr>
              <a:t>ODM </a:t>
            </a:r>
            <a:r>
              <a:rPr lang="ko-KR" altLang="en-US" sz="1200" b="1" dirty="0" smtClean="0">
                <a:latin typeface="맑은 고딕" pitchFamily="50" charset="-127"/>
              </a:rPr>
              <a:t>제품 확대 적용</a:t>
            </a:r>
            <a:endParaRPr lang="en-US" altLang="ko-KR" sz="1200" b="1" dirty="0" smtClean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9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3-3.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’</a:t>
            </a:r>
            <a:r>
              <a:rPr lang="en-US" altLang="ko-KR" sz="2400" b="1" dirty="0" smtClean="0">
                <a:latin typeface="+mn-ea"/>
              </a:rPr>
              <a:t>24</a:t>
            </a:r>
            <a:r>
              <a:rPr lang="ko-KR" altLang="en-US" sz="2400" b="1" dirty="0" smtClean="0">
                <a:latin typeface="+mn-ea"/>
              </a:rPr>
              <a:t>년 정량목표 및 </a:t>
            </a:r>
            <a:r>
              <a:rPr lang="en-US" altLang="ko-KR" sz="2400" b="1" dirty="0" smtClean="0">
                <a:latin typeface="+mn-ea"/>
              </a:rPr>
              <a:t>KPI </a:t>
            </a:r>
            <a:r>
              <a:rPr lang="ko-KR" altLang="en-US" sz="2400" b="1" dirty="0" smtClean="0">
                <a:latin typeface="+mn-ea"/>
              </a:rPr>
              <a:t>목표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652331"/>
              </p:ext>
            </p:extLst>
          </p:nvPr>
        </p:nvGraphicFramePr>
        <p:xfrm>
          <a:off x="301928" y="836711"/>
          <a:ext cx="8568952" cy="5464191"/>
        </p:xfrm>
        <a:graphic>
          <a:graphicData uri="http://schemas.openxmlformats.org/drawingml/2006/table">
            <a:tbl>
              <a:tblPr/>
              <a:tblGrid>
                <a:gridCol w="690039"/>
                <a:gridCol w="2173656"/>
                <a:gridCol w="376802"/>
                <a:gridCol w="517771"/>
                <a:gridCol w="655820"/>
                <a:gridCol w="720080"/>
                <a:gridCol w="792088"/>
                <a:gridCol w="576064"/>
                <a:gridCol w="2066632"/>
              </a:tblGrid>
              <a:tr h="3019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경영목표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KPI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</a:t>
                      </a:r>
                      <a:b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(1~10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증감율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4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실적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23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가공비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 dirty="0">
                          <a:effectLst/>
                        </a:rPr>
                        <a:t>가공비율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망소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5.5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12%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↑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 dirty="0">
                          <a:effectLst/>
                        </a:rPr>
                        <a:t>총임율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망소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VND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1,763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1,789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1,885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5%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↑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</a:rPr>
                        <a:t>Axial </a:t>
                      </a:r>
                      <a:r>
                        <a:rPr lang="ko-KR" altLang="en-US" sz="1100" u="none" strike="noStrike" dirty="0">
                          <a:effectLst/>
                        </a:rPr>
                        <a:t>점당가공비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망소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VND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25.3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45.8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81%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↑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</a:rPr>
                        <a:t>Radial  </a:t>
                      </a:r>
                      <a:r>
                        <a:rPr lang="ko-KR" altLang="en-US" sz="1100" u="none" strike="noStrike" dirty="0">
                          <a:effectLst/>
                        </a:rPr>
                        <a:t>점당가공비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망소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VND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30.5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30.8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42.9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39%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↑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7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</a:rPr>
                        <a:t>SMD  </a:t>
                      </a:r>
                      <a:r>
                        <a:rPr lang="ko-KR" altLang="en-US" sz="1100" u="none" strike="noStrike" dirty="0">
                          <a:effectLst/>
                        </a:rPr>
                        <a:t>점당가공비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망소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VND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28%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↑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원자재 재고일수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14.3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12.4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13%↓</a:t>
                      </a:r>
                      <a:endParaRPr lang="ko-KR" altLang="en-US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라인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재공 재고일수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6%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↑</a:t>
                      </a:r>
                      <a:endParaRPr lang="ko-KR" altLang="en-US" sz="1200" b="1" i="0" u="none" strike="noStrike" dirty="0" smtClean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별매 증가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_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완제품 대기 재고 증가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자동화 라인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재공 재고일수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4%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↑</a:t>
                      </a:r>
                      <a:endParaRPr lang="ko-KR" altLang="en-US" sz="1200" b="1" i="0" u="none" strike="noStrike" dirty="0" smtClean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23Y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 동일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7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완제품 재고일수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6.0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12%↓</a:t>
                      </a:r>
                      <a:endParaRPr lang="ko-KR" altLang="en-US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품질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개월 공정불량율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3,075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4,082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3,400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17%↓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개월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3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개월 변경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불량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(MQIS)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 건수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54%↓</a:t>
                      </a:r>
                      <a:endParaRPr lang="ko-KR" altLang="en-US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원자재 공정 불량률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639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734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660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10%↓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7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공정불량율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5,836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5,574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5,301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5%↓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300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COPQ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COPQ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금액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백만원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241.2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165.0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9%↓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매출액 기준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0.1%</a:t>
                      </a:r>
                      <a:endParaRPr lang="ko-KR" alt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3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예외출고 폐기금액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백만원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174.0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110.68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5%↓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-. 24Y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목표는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23Y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목표기준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개선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Target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예외출고 폐기비율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0.95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0.08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0.8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16%↓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6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3995936" y="722313"/>
            <a:ext cx="0" cy="554461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1043608" y="1517032"/>
            <a:ext cx="2763861" cy="1357860"/>
            <a:chOff x="2123728" y="2996791"/>
            <a:chExt cx="2311390" cy="1357860"/>
          </a:xfrm>
        </p:grpSpPr>
        <p:sp>
          <p:nvSpPr>
            <p:cNvPr id="27" name="직사각형 26"/>
            <p:cNvSpPr/>
            <p:nvPr/>
          </p:nvSpPr>
          <p:spPr>
            <a:xfrm>
              <a:off x="2123984" y="3501008"/>
              <a:ext cx="2304000" cy="720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23728" y="3585210"/>
              <a:ext cx="23042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 smtClean="0">
                  <a:solidFill>
                    <a:srgbClr val="2E6CA4"/>
                  </a:solidFill>
                  <a:latin typeface="Gill Sans Ultra Bold" pitchFamily="34" charset="0"/>
                </a:rPr>
                <a:t>INDEX</a:t>
              </a:r>
              <a:endParaRPr lang="ko-KR" altLang="en-US" sz="4400" dirty="0">
                <a:solidFill>
                  <a:srgbClr val="2E6CA4"/>
                </a:solidFill>
                <a:latin typeface="Gill Sans Ultra Bold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30862" y="2996791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333333"/>
                  </a:solidFill>
                  <a:latin typeface="+mn-ea"/>
                </a:rPr>
                <a:t>‘24</a:t>
              </a:r>
              <a:r>
                <a:rPr lang="ko-KR" altLang="en-US" sz="2400" b="1" dirty="0" smtClean="0">
                  <a:solidFill>
                    <a:srgbClr val="333333"/>
                  </a:solidFill>
                  <a:latin typeface="+mn-ea"/>
                </a:rPr>
                <a:t>년 경영전략</a:t>
              </a:r>
              <a:endParaRPr lang="ko-KR" altLang="en-US" sz="2400" b="1" dirty="0">
                <a:solidFill>
                  <a:srgbClr val="333333"/>
                </a:solidFill>
                <a:latin typeface="+mn-ea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357517" y="711848"/>
            <a:ext cx="277657" cy="2207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1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20660" y="620688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‘23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경영 실적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44008" y="980728"/>
            <a:ext cx="1957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1-1. ‘23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년 경영 목표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실적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+mj-ea"/>
              <a:ea typeface="+mj-ea"/>
            </a:endParaRP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1-2.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</a:rPr>
              <a:t>‘23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</a:rPr>
              <a:t>년 경영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성과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반성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357149" y="1714107"/>
            <a:ext cx="277657" cy="2207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2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20292" y="1628800"/>
            <a:ext cx="273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법인 경영 환경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357149" y="3390826"/>
            <a:ext cx="277657" cy="2207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3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20292" y="3299666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‘24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경영 전략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55976" y="5425467"/>
            <a:ext cx="277657" cy="2207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+mj-ea"/>
                <a:ea typeface="+mj-ea"/>
              </a:rPr>
              <a:t>4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19119" y="5334307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주요 지표 요약 및 분석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14479" y="3659540"/>
            <a:ext cx="3269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3-1.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’24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중점 추진 전략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3-2. ’24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정량 목표 및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KPI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목표</a:t>
            </a: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3-3. ’24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핵심 추진 과제</a:t>
            </a: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3-4. ’24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품질 혁신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3-5. ’24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자동화 제조 혁신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3-6. ’24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Main Line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제조 혁신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3-6. ‘24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자재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재공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재고 혁신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3-7. ‘24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조직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인력 운영 방안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14479" y="5662989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defRPr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4-1.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경영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Trend [22~24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] </a:t>
            </a:r>
          </a:p>
          <a:p>
            <a:pPr eaLnBrk="0" latinLnBrk="0" hangingPunct="0">
              <a:defRPr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4-2. `24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관리 계획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[O/H]</a:t>
            </a:r>
          </a:p>
          <a:p>
            <a:pPr eaLnBrk="0" latinLnBrk="0" hangingPunct="0">
              <a:defRPr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4-3. `24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비용 절감 계획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33633" y="1990276"/>
            <a:ext cx="397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2-1.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중장기 하노이 법인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Forecast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변화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2-2.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‘24Y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하노이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Forecast</a:t>
            </a: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2-3. ’24Y Vietnam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경영환경 변화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[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경영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환경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인력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2-4.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경영환경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[SWOT]</a:t>
            </a:r>
          </a:p>
          <a:p>
            <a:pPr lvl="0"/>
            <a:r>
              <a:rPr lang="en-US" altLang="ko-KR" sz="12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2-5. </a:t>
            </a:r>
            <a:r>
              <a:rPr lang="ko-KR" altLang="en-US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법인 경영환경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생산성</a:t>
            </a:r>
            <a:r>
              <a:rPr lang="en-US" altLang="ko-KR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품질</a:t>
            </a:r>
            <a:r>
              <a:rPr lang="en-US" altLang="ko-KR" sz="12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]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2-6.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Lay Out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운영 최적화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19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핵심 </a:t>
            </a:r>
            <a:r>
              <a:rPr lang="ko-KR" altLang="en-US" b="1" dirty="0" smtClean="0">
                <a:latin typeface="+mn-ea"/>
              </a:rPr>
              <a:t>추진 과제 요약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959796"/>
              </p:ext>
            </p:extLst>
          </p:nvPr>
        </p:nvGraphicFramePr>
        <p:xfrm>
          <a:off x="251522" y="1067136"/>
          <a:ext cx="8645790" cy="5772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0965"/>
                <a:gridCol w="1440965"/>
                <a:gridCol w="1440965"/>
                <a:gridCol w="1440965"/>
                <a:gridCol w="1440965"/>
                <a:gridCol w="1440965"/>
              </a:tblGrid>
              <a:tr h="19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법인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전략과제 현황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 smtClean="0">
                          <a:effectLst/>
                          <a:latin typeface="+mn-ea"/>
                          <a:ea typeface="+mn-ea"/>
                        </a:rPr>
                        <a:t>TOTAL</a:t>
                      </a:r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비고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9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제조 경쟁력</a:t>
                      </a:r>
                      <a:endParaRPr 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품질 경쟁력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구매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 smtClean="0">
                          <a:effectLst/>
                          <a:latin typeface="+mn-ea"/>
                          <a:ea typeface="+mn-ea"/>
                        </a:rPr>
                        <a:t>하노이 법인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12630"/>
              </p:ext>
            </p:extLst>
          </p:nvPr>
        </p:nvGraphicFramePr>
        <p:xfrm>
          <a:off x="251520" y="1732097"/>
          <a:ext cx="8640960" cy="47212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4056"/>
                <a:gridCol w="504056"/>
                <a:gridCol w="288032"/>
                <a:gridCol w="2736304"/>
                <a:gridCol w="360040"/>
                <a:gridCol w="576064"/>
                <a:gridCol w="576064"/>
                <a:gridCol w="648072"/>
                <a:gridCol w="648072"/>
                <a:gridCol w="576064"/>
                <a:gridCol w="648072"/>
                <a:gridCol w="576064"/>
              </a:tblGrid>
              <a:tr h="16769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핵심과제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일정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재무성과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($)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담당자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6769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과제명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현수준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종료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투자비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효과비용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769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제조</a:t>
                      </a:r>
                      <a:endParaRPr lang="en-US" altLang="ko-KR" sz="10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설비</a:t>
                      </a:r>
                      <a:endParaRPr lang="en-US" altLang="ko-KR" sz="10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유실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전략과제 지속관리 운영 및 성능유지 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90.3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2,306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주요 전략과제 지속관리 운영 및 성능유지 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85.6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RADIAL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주요 전략과제 지속관리 운영 및 성능유지 </a:t>
                      </a:r>
                      <a:endParaRPr lang="ko-KR" altLang="en-US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83.7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2,809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SMD/IMT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FEEDER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관리 유실개선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6,156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생산성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별매 자동화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Set up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및 운영 최적화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91,260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TA FT2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자동화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In-Line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성인화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TA Auto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Mold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생산성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10%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향상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ea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3,500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5.333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AOI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직행율 향상 개선 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75%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2024.06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TA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FT2 Pass Rate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향상 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성인화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TA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Auto Mold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성인화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AOI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공정 성인화 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2024.07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9,390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경비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MES/EMI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실적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DATA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정합성 강화 개선</a:t>
                      </a:r>
                      <a:endParaRPr lang="ko-KR" altLang="en-US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ADT Line Merge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Infra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비용 절감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10%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1,674,370,440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1,506,933,396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6,903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완제품 재고 일수 관리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유진선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재공 재고 일수 관리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유진선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7699">
                <a:tc rowSpan="8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품질 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고객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MQIS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등록 건수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건수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동은철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Case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원자재 공정 불량율 개선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동은철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PCB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파손 폐기 유실 개선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3,520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공정 불량 개선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불량율 개선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5,402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  <a:r>
                        <a:rPr lang="en-US" altLang="ko-KR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공정 불량율 개선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공정 불량율 개선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 유실율 개선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219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구매 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 구매 단가 인하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유진선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재고 일수 관리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유진선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57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3-5.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품질 혁신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AutoShape 1919"/>
          <p:cNvSpPr>
            <a:spLocks noChangeArrowheads="1"/>
          </p:cNvSpPr>
          <p:nvPr/>
        </p:nvSpPr>
        <p:spPr bwMode="auto">
          <a:xfrm>
            <a:off x="5320293" y="908720"/>
            <a:ext cx="1911581" cy="308047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" algn="ctr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>
            <a:outerShdw dist="38100" dir="54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350" b="1" dirty="0">
                <a:latin typeface="맑은 고딕" pitchFamily="50" charset="-127"/>
                <a:ea typeface="맑은 고딕" pitchFamily="50" charset="-127"/>
              </a:rPr>
              <a:t>수행 과제</a:t>
            </a:r>
            <a:endParaRPr lang="en-US" altLang="ko-KR" sz="13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AutoShape 1908"/>
          <p:cNvSpPr>
            <a:spLocks noChangeArrowheads="1"/>
          </p:cNvSpPr>
          <p:nvPr/>
        </p:nvSpPr>
        <p:spPr bwMode="auto">
          <a:xfrm>
            <a:off x="3563888" y="1362560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◌ 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고객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MQIS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불량 등록 개선 활동      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 20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건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 13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건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      .. </a:t>
            </a:r>
            <a:r>
              <a:rPr lang="ko-KR" altLang="en-US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유출 품질 강화 </a:t>
            </a:r>
            <a:r>
              <a:rPr lang="en-US" altLang="ko-KR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외관</a:t>
            </a:r>
            <a:r>
              <a:rPr lang="en-US" altLang="ko-KR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,</a:t>
            </a:r>
            <a:r>
              <a:rPr lang="ko-KR" altLang="en-US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소음 </a:t>
            </a:r>
            <a:r>
              <a:rPr lang="en-US" altLang="ko-KR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ISSUE ‘ZERO</a:t>
            </a:r>
            <a:r>
              <a:rPr lang="ko-KR" altLang="en-US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화</a:t>
            </a:r>
            <a:r>
              <a:rPr lang="en-US" altLang="ko-KR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’ </a:t>
            </a:r>
            <a:r>
              <a:rPr lang="ko-KR" altLang="en-US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도전</a:t>
            </a:r>
            <a:r>
              <a:rPr lang="en-US" altLang="ko-KR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..</a:t>
            </a: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3528" y="1341212"/>
            <a:ext cx="2930288" cy="1638738"/>
            <a:chOff x="444650" y="1243352"/>
            <a:chExt cx="2930288" cy="163873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444650" y="1243352"/>
              <a:ext cx="2923324" cy="1610560"/>
            </a:xfrm>
            <a:prstGeom prst="roundRect">
              <a:avLst>
                <a:gd name="adj" fmla="val 269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676276" y="2402781"/>
              <a:ext cx="2526011" cy="200591"/>
              <a:chOff x="611559" y="2525733"/>
              <a:chExt cx="8136905" cy="241509"/>
            </a:xfrm>
          </p:grpSpPr>
          <p:sp>
            <p:nvSpPr>
              <p:cNvPr id="20" name="Rectangle 81"/>
              <p:cNvSpPr>
                <a:spLocks noChangeArrowheads="1"/>
              </p:cNvSpPr>
              <p:nvPr/>
            </p:nvSpPr>
            <p:spPr bwMode="auto">
              <a:xfrm rot="10800000">
                <a:off x="611559" y="2721523"/>
                <a:ext cx="8007335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21" name="평행 사변형 20"/>
              <p:cNvSpPr/>
              <p:nvPr/>
            </p:nvSpPr>
            <p:spPr>
              <a:xfrm>
                <a:off x="611559" y="2525733"/>
                <a:ext cx="8136905" cy="182061"/>
              </a:xfrm>
              <a:prstGeom prst="parallelogram">
                <a:avLst>
                  <a:gd name="adj" fmla="val 6110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0" name="원통 9"/>
            <p:cNvSpPr/>
            <p:nvPr/>
          </p:nvSpPr>
          <p:spPr>
            <a:xfrm>
              <a:off x="996352" y="1799657"/>
              <a:ext cx="374487" cy="669382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200" b="1" dirty="0">
                <a:solidFill>
                  <a:srgbClr val="0000FF"/>
                </a:solidFill>
              </a:endParaRPr>
            </a:p>
          </p:txBody>
        </p:sp>
        <p:sp>
          <p:nvSpPr>
            <p:cNvPr id="11" name="원통 10"/>
            <p:cNvSpPr/>
            <p:nvPr/>
          </p:nvSpPr>
          <p:spPr>
            <a:xfrm>
              <a:off x="1763688" y="1916883"/>
              <a:ext cx="374487" cy="552157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2" name="AutoShape 1919"/>
            <p:cNvSpPr>
              <a:spLocks noChangeArrowheads="1"/>
            </p:cNvSpPr>
            <p:nvPr/>
          </p:nvSpPr>
          <p:spPr bwMode="auto">
            <a:xfrm>
              <a:off x="1099128" y="1282098"/>
              <a:ext cx="1700102" cy="2293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sz="1350" b="1" dirty="0">
                  <a:latin typeface="맑은 고딕" pitchFamily="50" charset="-127"/>
                  <a:ea typeface="맑은 고딕" pitchFamily="50" charset="-127"/>
                </a:rPr>
                <a:t>MQIS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03568" y="2605091"/>
              <a:ext cx="764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23Y </a:t>
              </a:r>
              <a:r>
                <a:rPr lang="ko-KR" altLang="en-US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실적</a:t>
              </a:r>
              <a:endParaRPr lang="ko-KR" altLang="en-US" sz="12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605277" y="2605091"/>
              <a:ext cx="764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24Y </a:t>
              </a:r>
              <a:r>
                <a:rPr lang="ko-KR" altLang="en-US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목표</a:t>
              </a:r>
              <a:endParaRPr lang="ko-KR" altLang="en-US" sz="1200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404467" y="2605090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도전목표</a:t>
              </a:r>
              <a:endParaRPr lang="ko-KR" altLang="en-US" sz="1200" dirty="0"/>
            </a:p>
          </p:txBody>
        </p:sp>
        <p:sp>
          <p:nvSpPr>
            <p:cNvPr id="16" name="원통 15"/>
            <p:cNvSpPr/>
            <p:nvPr/>
          </p:nvSpPr>
          <p:spPr>
            <a:xfrm>
              <a:off x="2613337" y="2429223"/>
              <a:ext cx="374487" cy="45719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263847" y="1924942"/>
              <a:ext cx="1111091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rgbClr val="C00000"/>
                  </a:solidFill>
                  <a:latin typeface="+mn-ea"/>
                </a:rPr>
                <a:t>외관</a:t>
              </a:r>
              <a:r>
                <a:rPr lang="en-US" altLang="ko-KR" sz="1100" b="1" dirty="0">
                  <a:solidFill>
                    <a:srgbClr val="C00000"/>
                  </a:solidFill>
                  <a:latin typeface="+mn-ea"/>
                </a:rPr>
                <a:t>,</a:t>
              </a:r>
              <a:r>
                <a:rPr lang="ko-KR" altLang="en-US" sz="1100" b="1" dirty="0">
                  <a:solidFill>
                    <a:srgbClr val="C00000"/>
                  </a:solidFill>
                  <a:latin typeface="+mn-ea"/>
                </a:rPr>
                <a:t>소음</a:t>
              </a:r>
              <a:r>
                <a:rPr lang="en-US" altLang="ko-KR" sz="1100" b="1" dirty="0">
                  <a:solidFill>
                    <a:srgbClr val="C00000"/>
                  </a:solidFill>
                  <a:latin typeface="+mn-ea"/>
                </a:rPr>
                <a:t>“ZERO</a:t>
              </a:r>
              <a:r>
                <a:rPr lang="ko-KR" altLang="en-US" sz="1100" b="1" dirty="0">
                  <a:solidFill>
                    <a:srgbClr val="C00000"/>
                  </a:solidFill>
                  <a:latin typeface="+mn-ea"/>
                </a:rPr>
                <a:t>화</a:t>
              </a:r>
              <a:r>
                <a:rPr lang="en-US" altLang="ko-KR" sz="1100" b="1" dirty="0">
                  <a:solidFill>
                    <a:srgbClr val="C00000"/>
                  </a:solidFill>
                  <a:latin typeface="+mn-ea"/>
                </a:rPr>
                <a:t>”</a:t>
              </a:r>
              <a:endParaRPr lang="ko-KR" altLang="en-US" sz="1100" b="1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22483" y="2065185"/>
              <a:ext cx="53091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20 </a:t>
              </a:r>
              <a:r>
                <a:rPr lang="ko-KR" altLang="en-US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건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696468" y="2085614"/>
              <a:ext cx="53091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13 </a:t>
              </a:r>
              <a:r>
                <a:rPr lang="ko-KR" altLang="en-US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건</a:t>
              </a:r>
              <a:endParaRPr lang="ko-KR" altLang="en-US" sz="1200" dirty="0"/>
            </a:p>
          </p:txBody>
        </p:sp>
      </p:grpSp>
      <p:sp>
        <p:nvSpPr>
          <p:cNvPr id="23" name="AutoShape 1908"/>
          <p:cNvSpPr>
            <a:spLocks noChangeArrowheads="1"/>
          </p:cNvSpPr>
          <p:nvPr/>
        </p:nvSpPr>
        <p:spPr bwMode="auto">
          <a:xfrm>
            <a:off x="3563888" y="3962649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◌  Mobile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불량율 개선       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 5,402PPM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 5,000PPM</a:t>
            </a:r>
          </a:p>
          <a:p>
            <a:r>
              <a:rPr lang="en-US" altLang="ko-KR" sz="1100" dirty="0">
                <a:latin typeface="맑은 고딕" pitchFamily="50" charset="-127"/>
                <a:sym typeface="Wingdings" panose="05000000000000000000" pitchFamily="2" charset="2"/>
              </a:rPr>
              <a:t>      .. </a:t>
            </a:r>
            <a:r>
              <a:rPr lang="ko-KR" altLang="en-US" sz="1100" b="0" i="0" u="none" strike="noStrike" dirty="0">
                <a:latin typeface="맑은 고딕" pitchFamily="50"/>
                <a:ea typeface="맑은 고딕" pitchFamily="50"/>
              </a:rPr>
              <a:t>설비</a:t>
            </a:r>
            <a:r>
              <a:rPr lang="en-US" altLang="ko-KR" sz="1100" b="0" i="0" u="none" strike="noStrike" dirty="0">
                <a:latin typeface="맑은 고딕" pitchFamily="50"/>
                <a:ea typeface="맑은 고딕" pitchFamily="50"/>
              </a:rPr>
              <a:t>/</a:t>
            </a:r>
            <a:r>
              <a:rPr lang="ko-KR" altLang="en-US" sz="1100" b="0" i="0" u="none" strike="noStrike" dirty="0">
                <a:latin typeface="맑은 고딕" pitchFamily="50"/>
                <a:ea typeface="맑은 고딕" pitchFamily="50"/>
              </a:rPr>
              <a:t>공정별 </a:t>
            </a:r>
            <a:r>
              <a:rPr lang="en-US" altLang="ko-KR" sz="1100" b="0" i="0" u="none" strike="noStrike" dirty="0">
                <a:latin typeface="맑은 고딕" pitchFamily="50"/>
                <a:ea typeface="맑은 고딕" pitchFamily="50"/>
              </a:rPr>
              <a:t>Scratch </a:t>
            </a:r>
            <a:r>
              <a:rPr lang="ko-KR" altLang="en-US" sz="1100" b="0" i="0" u="none" strike="noStrike" dirty="0">
                <a:latin typeface="맑은 고딕" pitchFamily="50"/>
                <a:ea typeface="맑은 고딕" pitchFamily="50"/>
              </a:rPr>
              <a:t>인자 발굴</a:t>
            </a:r>
            <a:r>
              <a:rPr lang="en-US" altLang="ko-KR" sz="1100" b="0" i="0" u="none" strike="noStrike" dirty="0">
                <a:latin typeface="맑은 고딕" pitchFamily="50"/>
                <a:ea typeface="맑은 고딕" pitchFamily="50"/>
              </a:rPr>
              <a:t>,</a:t>
            </a:r>
            <a:r>
              <a:rPr lang="ko-KR" altLang="en-US" sz="1100" b="0" i="0" u="none" strike="noStrike" dirty="0">
                <a:latin typeface="맑은 고딕" pitchFamily="50"/>
                <a:ea typeface="맑은 고딕" pitchFamily="50"/>
              </a:rPr>
              <a:t> </a:t>
            </a:r>
            <a:r>
              <a:rPr lang="en-US" altLang="ko-KR" sz="1100" b="0" i="0" u="none" strike="noStrike" dirty="0">
                <a:latin typeface="맑은 고딕" pitchFamily="50"/>
                <a:ea typeface="맑은 고딕" pitchFamily="50"/>
              </a:rPr>
              <a:t>Retouch</a:t>
            </a:r>
            <a:r>
              <a:rPr lang="en-US" altLang="ko-KR" sz="1100" dirty="0">
                <a:latin typeface="맑은 고딕" pitchFamily="50"/>
                <a:ea typeface="맑은 고딕" pitchFamily="50"/>
              </a:rPr>
              <a:t>,</a:t>
            </a:r>
            <a:r>
              <a:rPr lang="ko-KR" altLang="en-US" sz="1100" b="0" i="0" u="none" strike="noStrike" dirty="0" err="1">
                <a:latin typeface="맑은 고딕" pitchFamily="50"/>
                <a:ea typeface="맑은 고딕" pitchFamily="50"/>
              </a:rPr>
              <a:t>융착</a:t>
            </a:r>
            <a:r>
              <a:rPr lang="ko-KR" altLang="en-US" sz="1100" b="0" i="0" u="none" strike="noStrike" baseline="0" dirty="0">
                <a:latin typeface="맑은 고딕" pitchFamily="50"/>
                <a:ea typeface="맑은 고딕" pitchFamily="50"/>
              </a:rPr>
              <a:t> 설비 최적화</a:t>
            </a: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AutoShape 1908"/>
          <p:cNvSpPr>
            <a:spLocks noChangeArrowheads="1"/>
          </p:cNvSpPr>
          <p:nvPr/>
        </p:nvSpPr>
        <p:spPr bwMode="auto">
          <a:xfrm>
            <a:off x="3556827" y="4566217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◌  SMPS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불량율 개선         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 1,254PPM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 1,000PPM</a:t>
            </a:r>
          </a:p>
          <a:p>
            <a:r>
              <a:rPr lang="en-US" altLang="ko-KR" sz="1100" dirty="0">
                <a:latin typeface="맑은 고딕" pitchFamily="50" charset="-127"/>
                <a:sym typeface="Wingdings" panose="05000000000000000000" pitchFamily="2" charset="2"/>
              </a:rPr>
              <a:t>      .. </a:t>
            </a:r>
            <a:r>
              <a:rPr lang="ko-KR" altLang="en-US" sz="1100" b="0" i="0" u="none" strike="noStrike" dirty="0">
                <a:effectLst/>
                <a:latin typeface="맑은 고딕" pitchFamily="50"/>
                <a:ea typeface="맑은 고딕" pitchFamily="50"/>
              </a:rPr>
              <a:t>제품별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맑은 고딕" pitchFamily="50"/>
                <a:ea typeface="맑은 고딕" pitchFamily="50"/>
              </a:rPr>
              <a:t>불량 및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맑은 고딕" pitchFamily="50"/>
                <a:ea typeface="맑은 고딕" pitchFamily="50"/>
              </a:rPr>
              <a:t>Wave</a:t>
            </a:r>
            <a:r>
              <a:rPr lang="en-US" altLang="ko-KR" sz="1100" b="0" i="0" u="none" strike="noStrike" baseline="0" dirty="0">
                <a:solidFill>
                  <a:srgbClr val="000000"/>
                </a:solidFill>
                <a:effectLst/>
                <a:latin typeface="맑은 고딕" pitchFamily="50"/>
                <a:ea typeface="맑은 고딕" pitchFamily="50"/>
              </a:rPr>
              <a:t> Soldering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맑은 고딕" pitchFamily="50"/>
                <a:ea typeface="맑은 고딕" pitchFamily="50"/>
              </a:rPr>
              <a:t>불량 </a:t>
            </a:r>
            <a:r>
              <a:rPr lang="ko-KR" altLang="en-US" sz="1100" dirty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인자 도출 개선 활동</a:t>
            </a:r>
            <a:endParaRPr lang="en-US" altLang="ko-KR" sz="1100" b="0" i="0" u="none" strike="noStrike" dirty="0">
              <a:solidFill>
                <a:srgbClr val="000000"/>
              </a:solidFill>
              <a:effectLst/>
              <a:latin typeface="맑은 고딕" pitchFamily="50"/>
              <a:ea typeface="맑은 고딕" pitchFamily="50"/>
            </a:endParaRPr>
          </a:p>
        </p:txBody>
      </p:sp>
      <p:sp>
        <p:nvSpPr>
          <p:cNvPr id="26" name="AutoShape 1908"/>
          <p:cNvSpPr>
            <a:spLocks noChangeArrowheads="1"/>
          </p:cNvSpPr>
          <p:nvPr/>
        </p:nvSpPr>
        <p:spPr bwMode="auto">
          <a:xfrm>
            <a:off x="3561892" y="5200556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◌  ADT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불량율 개선            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  1,033PPM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 900PPM</a:t>
            </a:r>
          </a:p>
          <a:p>
            <a:r>
              <a:rPr lang="en-US" altLang="ko-KR" sz="11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      .. </a:t>
            </a:r>
            <a:r>
              <a:rPr lang="en-US" altLang="ko-KR" sz="1100" b="0" i="0" u="none" strike="noStrike" dirty="0">
                <a:effectLst/>
                <a:latin typeface="맑은 고딕" pitchFamily="50"/>
                <a:ea typeface="맑은 고딕" pitchFamily="50"/>
              </a:rPr>
              <a:t>Wave</a:t>
            </a:r>
            <a:r>
              <a:rPr lang="en-US" altLang="ko-KR" sz="1100" b="0" i="0" u="none" strike="noStrike" baseline="0" dirty="0">
                <a:effectLst/>
                <a:latin typeface="맑은 고딕" pitchFamily="50"/>
                <a:ea typeface="맑은 고딕" pitchFamily="50"/>
              </a:rPr>
              <a:t> Soldering </a:t>
            </a:r>
            <a:r>
              <a:rPr lang="ko-KR" altLang="en-US" sz="1100" b="0" i="0" u="none" strike="noStrike" dirty="0">
                <a:effectLst/>
                <a:latin typeface="맑은 고딕" pitchFamily="50"/>
                <a:ea typeface="맑은 고딕" pitchFamily="50"/>
              </a:rPr>
              <a:t>불량</a:t>
            </a:r>
            <a:r>
              <a:rPr lang="en-US" altLang="ko-KR" sz="1100" b="0" i="0" u="none" strike="noStrike" dirty="0">
                <a:effectLst/>
                <a:latin typeface="맑은 고딕" pitchFamily="50"/>
                <a:ea typeface="맑은 고딕" pitchFamily="50"/>
              </a:rPr>
              <a:t>, </a:t>
            </a:r>
            <a:r>
              <a:rPr lang="ko-KR" altLang="en-US" sz="1100" dirty="0" err="1">
                <a:latin typeface="맑은 고딕" pitchFamily="50"/>
                <a:ea typeface="맑은 고딕" pitchFamily="50"/>
              </a:rPr>
              <a:t>융착</a:t>
            </a:r>
            <a:r>
              <a:rPr lang="ko-KR" altLang="en-US" sz="1100" dirty="0">
                <a:latin typeface="맑은 고딕" pitchFamily="50"/>
                <a:ea typeface="맑은 고딕" pitchFamily="50"/>
              </a:rPr>
              <a:t> </a:t>
            </a:r>
            <a:r>
              <a:rPr lang="en-US" altLang="ko-KR" sz="1100" dirty="0">
                <a:latin typeface="맑은 고딕" pitchFamily="50"/>
                <a:ea typeface="맑은 고딕" pitchFamily="50"/>
              </a:rPr>
              <a:t>ISSUE </a:t>
            </a:r>
            <a:r>
              <a:rPr lang="ko-KR" altLang="en-US" sz="1100" dirty="0">
                <a:latin typeface="맑은 고딕" pitchFamily="50"/>
                <a:ea typeface="맑은 고딕" pitchFamily="50"/>
              </a:rPr>
              <a:t>인자 도출 및 </a:t>
            </a:r>
            <a:r>
              <a:rPr lang="ko-KR" altLang="en-US" sz="1100" dirty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개선</a:t>
            </a:r>
            <a:endParaRPr lang="en-US" altLang="ko-KR" sz="11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sym typeface="Wingdings" panose="05000000000000000000" pitchFamily="2" charset="2"/>
            </a:endParaRPr>
          </a:p>
        </p:txBody>
      </p:sp>
      <p:sp>
        <p:nvSpPr>
          <p:cNvPr id="27" name="AutoShape 1908"/>
          <p:cNvSpPr>
            <a:spLocks noChangeArrowheads="1"/>
          </p:cNvSpPr>
          <p:nvPr/>
        </p:nvSpPr>
        <p:spPr bwMode="auto">
          <a:xfrm>
            <a:off x="3558599" y="5846027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◌  PBA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폐기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유실율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개선        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219PPM 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  150PPM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      </a:t>
            </a:r>
            <a:r>
              <a:rPr lang="en-US" altLang="ko-KR" sz="1100" dirty="0">
                <a:latin typeface="맑은 고딕" pitchFamily="50" charset="-127"/>
                <a:sym typeface="Wingdings" panose="05000000000000000000" pitchFamily="2" charset="2"/>
              </a:rPr>
              <a:t>.. </a:t>
            </a:r>
            <a:r>
              <a:rPr lang="ko-KR" altLang="en-US" sz="1100" b="0" i="0" u="none" strike="noStrike" dirty="0">
                <a:latin typeface="맑은 고딕" pitchFamily="50"/>
                <a:ea typeface="맑은 고딕" pitchFamily="50"/>
              </a:rPr>
              <a:t>공정 </a:t>
            </a:r>
            <a:r>
              <a:rPr lang="en-US" altLang="ko-KR" sz="1100" b="0" i="0" u="none" strike="noStrike" dirty="0">
                <a:latin typeface="맑은 고딕" pitchFamily="50"/>
                <a:ea typeface="맑은 고딕" pitchFamily="50"/>
              </a:rPr>
              <a:t>Damage </a:t>
            </a:r>
            <a:r>
              <a:rPr lang="ko-KR" altLang="en-US" sz="1100" b="0" i="0" u="none" strike="noStrike" dirty="0">
                <a:latin typeface="맑은 고딕" pitchFamily="50"/>
                <a:ea typeface="맑은 고딕" pitchFamily="50"/>
              </a:rPr>
              <a:t>인자 발굴 및 개선</a:t>
            </a:r>
            <a:r>
              <a:rPr lang="en-US" altLang="ko-KR" sz="1100" b="0" i="0" u="none" strike="noStrike" dirty="0">
                <a:latin typeface="맑은 고딕" pitchFamily="50"/>
                <a:ea typeface="맑은 고딕" pitchFamily="50"/>
              </a:rPr>
              <a:t>, De-Cap JIG</a:t>
            </a:r>
            <a:r>
              <a:rPr lang="en-US" altLang="ko-KR" sz="1100" b="0" i="0" u="none" strike="noStrike" baseline="0" dirty="0">
                <a:latin typeface="맑은 고딕" pitchFamily="50"/>
                <a:ea typeface="맑은 고딕" pitchFamily="50"/>
              </a:rPr>
              <a:t> TOOL </a:t>
            </a:r>
            <a:r>
              <a:rPr lang="ko-KR" altLang="en-US" sz="1100" b="0" i="0" u="none" strike="noStrike" baseline="0" dirty="0">
                <a:latin typeface="맑은 고딕" pitchFamily="50"/>
                <a:ea typeface="맑은 고딕" pitchFamily="50"/>
              </a:rPr>
              <a:t>개발</a:t>
            </a:r>
            <a:r>
              <a:rPr lang="en-US" altLang="ko-KR" sz="1100" dirty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.</a:t>
            </a:r>
            <a:endParaRPr lang="en-US" altLang="ko-KR" sz="11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AutoShape 1908"/>
          <p:cNvSpPr>
            <a:spLocks noChangeArrowheads="1"/>
          </p:cNvSpPr>
          <p:nvPr/>
        </p:nvSpPr>
        <p:spPr bwMode="auto">
          <a:xfrm>
            <a:off x="3563888" y="3302834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◌ 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자동화 공정 불량율 개선  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     941PPM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 900PPM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latin typeface="맑은 고딕" pitchFamily="50" charset="-127"/>
                <a:sym typeface="Wingdings" panose="05000000000000000000" pitchFamily="2" charset="2"/>
              </a:rPr>
              <a:t>      .. 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부품별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 유형 분석 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원자재 개선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설비 장착 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Accuracy </a:t>
            </a: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강화</a:t>
            </a: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323528" y="3115560"/>
            <a:ext cx="2923324" cy="1609584"/>
            <a:chOff x="444650" y="3043552"/>
            <a:chExt cx="2923324" cy="1609584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444650" y="3043552"/>
              <a:ext cx="2923324" cy="1581405"/>
            </a:xfrm>
            <a:prstGeom prst="roundRect">
              <a:avLst>
                <a:gd name="adj" fmla="val 269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676276" y="4173827"/>
              <a:ext cx="2526011" cy="200591"/>
              <a:chOff x="611559" y="2525733"/>
              <a:chExt cx="8136905" cy="241509"/>
            </a:xfrm>
          </p:grpSpPr>
          <p:sp>
            <p:nvSpPr>
              <p:cNvPr id="42" name="Rectangle 81"/>
              <p:cNvSpPr>
                <a:spLocks noChangeArrowheads="1"/>
              </p:cNvSpPr>
              <p:nvPr/>
            </p:nvSpPr>
            <p:spPr bwMode="auto">
              <a:xfrm rot="10800000">
                <a:off x="611559" y="2721523"/>
                <a:ext cx="8007335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43" name="평행 사변형 42"/>
              <p:cNvSpPr/>
              <p:nvPr/>
            </p:nvSpPr>
            <p:spPr>
              <a:xfrm>
                <a:off x="611559" y="2525733"/>
                <a:ext cx="8136905" cy="182061"/>
              </a:xfrm>
              <a:prstGeom prst="parallelogram">
                <a:avLst>
                  <a:gd name="adj" fmla="val 6110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32" name="원통 31"/>
            <p:cNvSpPr/>
            <p:nvPr/>
          </p:nvSpPr>
          <p:spPr>
            <a:xfrm>
              <a:off x="996352" y="3501008"/>
              <a:ext cx="374487" cy="739078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33" name="원통 32"/>
            <p:cNvSpPr/>
            <p:nvPr/>
          </p:nvSpPr>
          <p:spPr>
            <a:xfrm>
              <a:off x="1763688" y="3599315"/>
              <a:ext cx="374487" cy="640771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34" name="AutoShape 1919"/>
            <p:cNvSpPr>
              <a:spLocks noChangeArrowheads="1"/>
            </p:cNvSpPr>
            <p:nvPr/>
          </p:nvSpPr>
          <p:spPr bwMode="auto">
            <a:xfrm>
              <a:off x="1099128" y="3090047"/>
              <a:ext cx="1700102" cy="2293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350" b="1" dirty="0">
                  <a:latin typeface="맑은 고딕" pitchFamily="50" charset="-127"/>
                  <a:ea typeface="맑은 고딕" pitchFamily="50" charset="-127"/>
                </a:rPr>
                <a:t>총 공정 불량율</a:t>
              </a:r>
              <a:endParaRPr lang="en-US" altLang="ko-KR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03568" y="4376137"/>
              <a:ext cx="764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23Y </a:t>
              </a:r>
              <a:r>
                <a:rPr lang="ko-KR" altLang="en-US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실적</a:t>
              </a:r>
              <a:endParaRPr lang="ko-KR" altLang="en-US" sz="1200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605277" y="4376137"/>
              <a:ext cx="764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24Y </a:t>
              </a:r>
              <a:r>
                <a:rPr lang="ko-KR" altLang="en-US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목표</a:t>
              </a:r>
              <a:endParaRPr lang="ko-KR" altLang="en-US" sz="1200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404467" y="4376136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도전목표</a:t>
              </a:r>
              <a:endParaRPr lang="ko-KR" altLang="en-US" sz="1200" dirty="0"/>
            </a:p>
          </p:txBody>
        </p:sp>
        <p:sp>
          <p:nvSpPr>
            <p:cNvPr id="38" name="원통 37"/>
            <p:cNvSpPr/>
            <p:nvPr/>
          </p:nvSpPr>
          <p:spPr>
            <a:xfrm>
              <a:off x="2613337" y="3845917"/>
              <a:ext cx="374487" cy="400072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656774" y="3763821"/>
              <a:ext cx="5838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/>
                <a:t>5,301</a:t>
              </a:r>
            </a:p>
            <a:p>
              <a:pPr algn="ctr"/>
              <a:r>
                <a:rPr lang="en-US" altLang="ko-KR" sz="1200" b="1" dirty="0"/>
                <a:t>PPM</a:t>
              </a:r>
              <a:endParaRPr lang="ko-KR" altLang="en-US" sz="1200" b="1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84869" y="3679820"/>
              <a:ext cx="5838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/>
                <a:t>5,574</a:t>
              </a:r>
            </a:p>
            <a:p>
              <a:pPr algn="ctr"/>
              <a:r>
                <a:rPr lang="en-US" altLang="ko-KR" sz="1200" b="1" dirty="0"/>
                <a:t>PPM</a:t>
              </a:r>
              <a:endParaRPr lang="ko-KR" altLang="en-US" sz="1200" b="1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505155" y="3873895"/>
              <a:ext cx="58381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 smtClean="0"/>
                <a:t>4,000</a:t>
              </a:r>
            </a:p>
            <a:p>
              <a:pPr algn="ctr"/>
              <a:r>
                <a:rPr lang="en-US" altLang="ko-KR" sz="1200" b="1" dirty="0" smtClean="0"/>
                <a:t>PPM</a:t>
              </a:r>
              <a:endParaRPr lang="ko-KR" altLang="en-US" sz="1200" b="1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323528" y="4843752"/>
            <a:ext cx="2923324" cy="1609584"/>
            <a:chOff x="444650" y="4803246"/>
            <a:chExt cx="2923324" cy="1609584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44650" y="4803246"/>
              <a:ext cx="2923324" cy="1581405"/>
            </a:xfrm>
            <a:prstGeom prst="roundRect">
              <a:avLst>
                <a:gd name="adj" fmla="val 269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676276" y="5933521"/>
              <a:ext cx="2526011" cy="200591"/>
              <a:chOff x="611559" y="2525733"/>
              <a:chExt cx="8136905" cy="241509"/>
            </a:xfrm>
          </p:grpSpPr>
          <p:sp>
            <p:nvSpPr>
              <p:cNvPr id="57" name="Rectangle 81"/>
              <p:cNvSpPr>
                <a:spLocks noChangeArrowheads="1"/>
              </p:cNvSpPr>
              <p:nvPr/>
            </p:nvSpPr>
            <p:spPr bwMode="auto">
              <a:xfrm rot="10800000">
                <a:off x="611559" y="2721523"/>
                <a:ext cx="8007335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58" name="평행 사변형 57"/>
              <p:cNvSpPr/>
              <p:nvPr/>
            </p:nvSpPr>
            <p:spPr>
              <a:xfrm>
                <a:off x="611559" y="2525733"/>
                <a:ext cx="8136905" cy="182061"/>
              </a:xfrm>
              <a:prstGeom prst="parallelogram">
                <a:avLst>
                  <a:gd name="adj" fmla="val 6110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47" name="원통 46"/>
            <p:cNvSpPr/>
            <p:nvPr/>
          </p:nvSpPr>
          <p:spPr>
            <a:xfrm>
              <a:off x="996352" y="5281420"/>
              <a:ext cx="374487" cy="718360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48" name="원통 47"/>
            <p:cNvSpPr/>
            <p:nvPr/>
          </p:nvSpPr>
          <p:spPr>
            <a:xfrm>
              <a:off x="1763688" y="5432134"/>
              <a:ext cx="374487" cy="567645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49" name="AutoShape 1919"/>
            <p:cNvSpPr>
              <a:spLocks noChangeArrowheads="1"/>
            </p:cNvSpPr>
            <p:nvPr/>
          </p:nvSpPr>
          <p:spPr bwMode="auto">
            <a:xfrm>
              <a:off x="1099128" y="4859145"/>
              <a:ext cx="1700102" cy="2293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sz="1350" b="1" dirty="0">
                  <a:latin typeface="맑은 고딕" pitchFamily="50" charset="-127"/>
                  <a:ea typeface="맑은 고딕" pitchFamily="50" charset="-127"/>
                </a:rPr>
                <a:t>COPQ</a:t>
              </a:r>
              <a:r>
                <a:rPr lang="ko-KR" altLang="en-US" sz="1350" b="1" dirty="0">
                  <a:latin typeface="맑은 고딕" pitchFamily="50" charset="-127"/>
                  <a:ea typeface="맑은 고딕" pitchFamily="50" charset="-127"/>
                </a:rPr>
                <a:t>금액</a:t>
              </a:r>
              <a:endParaRPr lang="en-US" altLang="ko-KR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803568" y="6135831"/>
              <a:ext cx="764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23Y </a:t>
              </a:r>
              <a:r>
                <a:rPr lang="ko-KR" altLang="en-US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실적</a:t>
              </a:r>
              <a:endParaRPr lang="ko-KR" altLang="en-US" sz="12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605277" y="6135831"/>
              <a:ext cx="764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24Y </a:t>
              </a:r>
              <a:r>
                <a:rPr lang="ko-KR" altLang="en-US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목표</a:t>
              </a:r>
              <a:endParaRPr lang="ko-KR" altLang="en-US" sz="1200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2404467" y="6135830"/>
              <a:ext cx="80021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kern="0" dirty="0">
                  <a:solidFill>
                    <a:sysClr val="windowText" lastClr="000000"/>
                  </a:solidFill>
                  <a:latin typeface="Calibri" panose="020F0502020204030204"/>
                </a:rPr>
                <a:t>도전목표</a:t>
              </a:r>
              <a:endParaRPr lang="ko-KR" altLang="en-US" sz="1200" dirty="0"/>
            </a:p>
          </p:txBody>
        </p:sp>
        <p:sp>
          <p:nvSpPr>
            <p:cNvPr id="53" name="원통 52"/>
            <p:cNvSpPr/>
            <p:nvPr/>
          </p:nvSpPr>
          <p:spPr>
            <a:xfrm>
              <a:off x="2613337" y="5610075"/>
              <a:ext cx="374487" cy="395608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860429" y="5464874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/>
                <a:t>165</a:t>
              </a:r>
            </a:p>
            <a:p>
              <a:pPr algn="ctr"/>
              <a:r>
                <a:rPr lang="ko-KR" altLang="en-US" sz="1200" b="1" dirty="0"/>
                <a:t>백만원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642683" y="5476726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/>
                <a:t>150</a:t>
              </a:r>
            </a:p>
            <a:p>
              <a:pPr algn="ctr"/>
              <a:r>
                <a:rPr lang="ko-KR" altLang="en-US" sz="1200" b="1" dirty="0"/>
                <a:t>백만원</a:t>
              </a: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473897" y="5625069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b="1" dirty="0" smtClean="0"/>
                <a:t>100</a:t>
              </a:r>
              <a:endParaRPr lang="en-US" altLang="ko-KR" sz="1200" b="1" dirty="0"/>
            </a:p>
            <a:p>
              <a:pPr algn="ctr"/>
              <a:r>
                <a:rPr lang="ko-KR" altLang="en-US" sz="1200" b="1" dirty="0"/>
                <a:t>백만원</a:t>
              </a:r>
            </a:p>
          </p:txBody>
        </p:sp>
      </p:grpSp>
      <p:sp>
        <p:nvSpPr>
          <p:cNvPr id="59" name="AutoShape 1919"/>
          <p:cNvSpPr>
            <a:spLocks noChangeArrowheads="1"/>
          </p:cNvSpPr>
          <p:nvPr/>
        </p:nvSpPr>
        <p:spPr bwMode="auto">
          <a:xfrm>
            <a:off x="839079" y="908720"/>
            <a:ext cx="1911581" cy="30804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3175" algn="ctr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>
            <a:outerShdw dist="38100" dir="54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350" b="1" dirty="0">
                <a:latin typeface="맑은 고딕" pitchFamily="50" charset="-127"/>
                <a:ea typeface="맑은 고딕" pitchFamily="50" charset="-127"/>
              </a:rPr>
              <a:t>품질 </a:t>
            </a:r>
            <a:r>
              <a:rPr lang="en-US" altLang="ko-KR" sz="1350" b="1" dirty="0">
                <a:latin typeface="맑은 고딕" pitchFamily="50" charset="-127"/>
                <a:ea typeface="맑은 고딕" pitchFamily="50" charset="-127"/>
              </a:rPr>
              <a:t>KPI</a:t>
            </a:r>
          </a:p>
        </p:txBody>
      </p:sp>
      <p:sp>
        <p:nvSpPr>
          <p:cNvPr id="60" name="AutoShape 1908"/>
          <p:cNvSpPr>
            <a:spLocks noChangeArrowheads="1"/>
          </p:cNvSpPr>
          <p:nvPr/>
        </p:nvSpPr>
        <p:spPr bwMode="auto">
          <a:xfrm>
            <a:off x="3556827" y="2008365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◌  Case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원자재 공정 불량율 개선  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 173PPM 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  <a:sym typeface="Wingdings" panose="05000000000000000000" pitchFamily="2" charset="2"/>
              </a:rPr>
              <a:t>161PPM</a:t>
            </a:r>
            <a:endParaRPr lang="en-US" altLang="ko-KR" sz="14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      .. </a:t>
            </a:r>
            <a:r>
              <a:rPr lang="ko-KR" altLang="en-US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협력사 </a:t>
            </a:r>
            <a:r>
              <a:rPr lang="en-US" altLang="ko-KR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: </a:t>
            </a:r>
            <a:r>
              <a:rPr lang="ko-KR" altLang="en-US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선행 품질 관리 </a:t>
            </a:r>
            <a:r>
              <a:rPr lang="en-US" altLang="ko-KR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유출 불량 근절 </a:t>
            </a:r>
            <a:r>
              <a:rPr lang="en-US" altLang="ko-KR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100" dirty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 품질 개선 활동</a:t>
            </a:r>
            <a:endParaRPr lang="en-US" altLang="ko-KR" sz="11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타원 68">
            <a:hlinkClick r:id="rId2" action="ppaction://hlinksldjump"/>
          </p:cNvPr>
          <p:cNvSpPr/>
          <p:nvPr/>
        </p:nvSpPr>
        <p:spPr>
          <a:xfrm>
            <a:off x="8588538" y="1422728"/>
            <a:ext cx="303942" cy="3552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타원 69">
            <a:hlinkClick r:id="rId3" action="ppaction://hlinksldjump"/>
          </p:cNvPr>
          <p:cNvSpPr/>
          <p:nvPr/>
        </p:nvSpPr>
        <p:spPr>
          <a:xfrm>
            <a:off x="8588538" y="2068515"/>
            <a:ext cx="303942" cy="3552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타원 71">
            <a:hlinkClick r:id="rId4" action="ppaction://hlinksldjump"/>
          </p:cNvPr>
          <p:cNvSpPr/>
          <p:nvPr/>
        </p:nvSpPr>
        <p:spPr>
          <a:xfrm>
            <a:off x="8572746" y="3375746"/>
            <a:ext cx="303942" cy="3552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>
            <a:hlinkClick r:id="rId5" action="ppaction://hlinksldjump"/>
          </p:cNvPr>
          <p:cNvSpPr/>
          <p:nvPr/>
        </p:nvSpPr>
        <p:spPr>
          <a:xfrm>
            <a:off x="8580007" y="4029195"/>
            <a:ext cx="303942" cy="3552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타원 73">
            <a:hlinkClick r:id="rId6" action="ppaction://hlinksldjump"/>
          </p:cNvPr>
          <p:cNvSpPr/>
          <p:nvPr/>
        </p:nvSpPr>
        <p:spPr>
          <a:xfrm>
            <a:off x="8580007" y="4621379"/>
            <a:ext cx="303942" cy="3552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타원 74">
            <a:hlinkClick r:id="rId6" action="ppaction://hlinksldjump"/>
          </p:cNvPr>
          <p:cNvSpPr/>
          <p:nvPr/>
        </p:nvSpPr>
        <p:spPr>
          <a:xfrm>
            <a:off x="8588538" y="5267166"/>
            <a:ext cx="303942" cy="3552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>
            <a:hlinkClick r:id="rId7" action="ppaction://hlinksldjump"/>
          </p:cNvPr>
          <p:cNvSpPr/>
          <p:nvPr/>
        </p:nvSpPr>
        <p:spPr>
          <a:xfrm>
            <a:off x="8588538" y="5895813"/>
            <a:ext cx="303942" cy="3552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AutoShape 1908"/>
          <p:cNvSpPr>
            <a:spLocks noChangeArrowheads="1"/>
          </p:cNvSpPr>
          <p:nvPr/>
        </p:nvSpPr>
        <p:spPr bwMode="auto">
          <a:xfrm>
            <a:off x="3562281" y="2655599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>
                <a:latin typeface="맑은 고딕" pitchFamily="50" charset="-127"/>
              </a:rPr>
              <a:t>◌  PCB </a:t>
            </a:r>
            <a:r>
              <a:rPr lang="ko-KR" altLang="en-US" sz="1400" b="1" dirty="0">
                <a:latin typeface="맑은 고딕" pitchFamily="50" charset="-127"/>
              </a:rPr>
              <a:t>파손 폐기 유실 개선                   </a:t>
            </a:r>
            <a:r>
              <a:rPr lang="en-US" altLang="ko-KR" sz="1400" b="1" dirty="0">
                <a:latin typeface="맑은 고딕" pitchFamily="50" charset="-127"/>
              </a:rPr>
              <a:t>0.11% </a:t>
            </a:r>
            <a:r>
              <a:rPr lang="en-US" altLang="ko-KR" sz="1400" b="1" dirty="0">
                <a:latin typeface="맑은 고딕" pitchFamily="50" charset="-127"/>
                <a:sym typeface="Wingdings" panose="05000000000000000000" pitchFamily="2" charset="2"/>
              </a:rPr>
              <a:t> 0.1%</a:t>
            </a:r>
            <a:endParaRPr lang="en-US" altLang="ko-KR" sz="1400" b="1" dirty="0">
              <a:latin typeface="맑은 고딕" pitchFamily="50" charset="-127"/>
            </a:endParaRPr>
          </a:p>
          <a:p>
            <a:r>
              <a:rPr lang="en-US" altLang="ko-KR" sz="1100" b="1" dirty="0">
                <a:latin typeface="맑은 고딕" pitchFamily="50" charset="-127"/>
              </a:rPr>
              <a:t>      </a:t>
            </a:r>
            <a:r>
              <a:rPr lang="en-US" altLang="ko-KR" sz="1100" dirty="0">
                <a:latin typeface="맑은 고딕" pitchFamily="50" charset="-127"/>
                <a:sym typeface="Wingdings" panose="05000000000000000000" pitchFamily="2" charset="2"/>
              </a:rPr>
              <a:t>..  PCB</a:t>
            </a:r>
            <a:r>
              <a:rPr lang="ko-KR" altLang="en-US" sz="1100" dirty="0">
                <a:latin typeface="맑은 고딕" pitchFamily="50" charset="-127"/>
                <a:sym typeface="Wingdings" panose="05000000000000000000" pitchFamily="2" charset="2"/>
              </a:rPr>
              <a:t> 폐기 </a:t>
            </a:r>
            <a:r>
              <a:rPr lang="en-US" altLang="ko-KR" sz="1100" dirty="0">
                <a:latin typeface="맑은 고딕" pitchFamily="50" charset="-127"/>
                <a:sym typeface="Wingdings" panose="05000000000000000000" pitchFamily="2" charset="2"/>
              </a:rPr>
              <a:t>Worst </a:t>
            </a:r>
            <a:r>
              <a:rPr lang="ko-KR" altLang="en-US" sz="1100" dirty="0">
                <a:latin typeface="맑은 고딕" pitchFamily="50" charset="-127"/>
                <a:sym typeface="Wingdings" panose="05000000000000000000" pitchFamily="2" charset="2"/>
              </a:rPr>
              <a:t>인자 도출</a:t>
            </a:r>
            <a:r>
              <a:rPr lang="en-US" altLang="ko-KR" sz="1100" dirty="0">
                <a:latin typeface="맑은 고딕" pitchFamily="50" charset="-127"/>
                <a:sym typeface="Wingdings" panose="05000000000000000000" pitchFamily="2" charset="2"/>
              </a:rPr>
              <a:t>,</a:t>
            </a:r>
            <a:r>
              <a:rPr lang="en-US" altLang="ko-KR" sz="1100" dirty="0">
                <a:latin typeface="맑은 고딕" pitchFamily="50" charset="-127"/>
              </a:rPr>
              <a:t> </a:t>
            </a:r>
            <a:r>
              <a:rPr lang="ko-KR" altLang="en-US" sz="1100" dirty="0">
                <a:latin typeface="맑은 고딕" pitchFamily="50" charset="-127"/>
              </a:rPr>
              <a:t>부품 유형별 유실 인자 도출</a:t>
            </a:r>
            <a:r>
              <a:rPr lang="en-US" altLang="ko-KR" sz="1100" dirty="0">
                <a:latin typeface="맑은 고딕" pitchFamily="50" charset="-127"/>
              </a:rPr>
              <a:t>.</a:t>
            </a:r>
          </a:p>
        </p:txBody>
      </p:sp>
      <p:sp>
        <p:nvSpPr>
          <p:cNvPr id="78" name="타원 77">
            <a:hlinkClick r:id="rId8" action="ppaction://hlinksldjump"/>
          </p:cNvPr>
          <p:cNvSpPr/>
          <p:nvPr/>
        </p:nvSpPr>
        <p:spPr>
          <a:xfrm>
            <a:off x="8581477" y="2717655"/>
            <a:ext cx="303942" cy="35526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71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02" name="타원 201">
            <a:hlinkClick r:id="rId2" action="ppaction://hlinksldjump"/>
          </p:cNvPr>
          <p:cNvSpPr/>
          <p:nvPr/>
        </p:nvSpPr>
        <p:spPr>
          <a:xfrm>
            <a:off x="3311242" y="776633"/>
            <a:ext cx="352144" cy="29654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07" name="그룹 206"/>
          <p:cNvGrpSpPr/>
          <p:nvPr/>
        </p:nvGrpSpPr>
        <p:grpSpPr>
          <a:xfrm>
            <a:off x="3204578" y="4149080"/>
            <a:ext cx="2303869" cy="2232248"/>
            <a:chOff x="3491880" y="4149080"/>
            <a:chExt cx="2303869" cy="2088381"/>
          </a:xfrm>
        </p:grpSpPr>
        <p:sp>
          <p:nvSpPr>
            <p:cNvPr id="208" name="AutoShape 4"/>
            <p:cNvSpPr>
              <a:spLocks noChangeArrowheads="1"/>
            </p:cNvSpPr>
            <p:nvPr/>
          </p:nvSpPr>
          <p:spPr bwMode="auto">
            <a:xfrm rot="10800000">
              <a:off x="3804219" y="4565618"/>
              <a:ext cx="1680679" cy="234894"/>
            </a:xfrm>
            <a:prstGeom prst="upArrow">
              <a:avLst>
                <a:gd name="adj1" fmla="val 73176"/>
                <a:gd name="adj2" fmla="val 39069"/>
              </a:avLst>
            </a:prstGeom>
            <a:solidFill>
              <a:srgbClr val="79EFFF"/>
            </a:solidFill>
            <a:ln w="9525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209" name="AutoShape 7"/>
            <p:cNvSpPr>
              <a:spLocks noChangeArrowheads="1"/>
            </p:cNvSpPr>
            <p:nvPr/>
          </p:nvSpPr>
          <p:spPr bwMode="auto">
            <a:xfrm>
              <a:off x="3491880" y="4832544"/>
              <a:ext cx="2303869" cy="45021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latin typeface="Noto Sans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210" name="AutoShape 8"/>
            <p:cNvSpPr>
              <a:spLocks noChangeArrowheads="1"/>
            </p:cNvSpPr>
            <p:nvPr/>
          </p:nvSpPr>
          <p:spPr bwMode="auto">
            <a:xfrm>
              <a:off x="3491880" y="5310340"/>
              <a:ext cx="2303869" cy="4493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latin typeface="Noto Sans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211" name="AutoShape 9"/>
            <p:cNvSpPr>
              <a:spLocks noChangeArrowheads="1"/>
            </p:cNvSpPr>
            <p:nvPr/>
          </p:nvSpPr>
          <p:spPr bwMode="auto">
            <a:xfrm>
              <a:off x="3491880" y="5788136"/>
              <a:ext cx="2303869" cy="44932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latin typeface="Noto Sans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212" name="Rectangle 7"/>
            <p:cNvSpPr>
              <a:spLocks noChangeArrowheads="1"/>
            </p:cNvSpPr>
            <p:nvPr/>
          </p:nvSpPr>
          <p:spPr bwMode="auto">
            <a:xfrm>
              <a:off x="3539175" y="4149080"/>
              <a:ext cx="2226318" cy="447545"/>
            </a:xfrm>
            <a:prstGeom prst="roundRect">
              <a:avLst>
                <a:gd name="adj" fmla="val 50000"/>
              </a:avLst>
            </a:prstGeom>
            <a:solidFill>
              <a:srgbClr val="3065D0"/>
            </a:solidFill>
            <a:ln>
              <a:noFill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213" name="Rectangle 7"/>
            <p:cNvSpPr>
              <a:spLocks noChangeArrowheads="1"/>
            </p:cNvSpPr>
            <p:nvPr/>
          </p:nvSpPr>
          <p:spPr bwMode="auto">
            <a:xfrm>
              <a:off x="3680854" y="4204612"/>
              <a:ext cx="1930622" cy="3175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sx="80000" sy="80000" algn="tl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25400" prst="softRound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  <a:latin typeface="Noto Sans" charset="0"/>
                <a:ea typeface="맑은 고딕" pitchFamily="50" charset="-127"/>
              </a:endParaRPr>
            </a:p>
          </p:txBody>
        </p:sp>
      </p:grpSp>
      <p:grpSp>
        <p:nvGrpSpPr>
          <p:cNvPr id="276" name="그룹 275"/>
          <p:cNvGrpSpPr/>
          <p:nvPr/>
        </p:nvGrpSpPr>
        <p:grpSpPr>
          <a:xfrm>
            <a:off x="342535" y="807065"/>
            <a:ext cx="3192608" cy="276999"/>
            <a:chOff x="342535" y="807065"/>
            <a:chExt cx="3192608" cy="276999"/>
          </a:xfrm>
        </p:grpSpPr>
        <p:sp>
          <p:nvSpPr>
            <p:cNvPr id="277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30989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24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년 제조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1 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자동화 개선 과제 진행 방향 </a:t>
              </a:r>
              <a:endParaRPr lang="en-US" altLang="ko-KR" sz="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278" name="타원 277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79" name="AutoShape 3"/>
          <p:cNvSpPr>
            <a:spLocks noChangeArrowheads="1"/>
          </p:cNvSpPr>
          <p:nvPr/>
        </p:nvSpPr>
        <p:spPr bwMode="auto">
          <a:xfrm>
            <a:off x="2653236" y="4679054"/>
            <a:ext cx="519245" cy="1623796"/>
          </a:xfrm>
          <a:prstGeom prst="rightArrow">
            <a:avLst>
              <a:gd name="adj1" fmla="val 65247"/>
              <a:gd name="adj2" fmla="val 63957"/>
            </a:avLst>
          </a:prstGeom>
          <a:solidFill>
            <a:srgbClr val="79EFFF"/>
          </a:solidFill>
          <a:ln w="9525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" charset="0"/>
              <a:ea typeface="맑은 고딕" pitchFamily="50" charset="-127"/>
            </a:endParaRPr>
          </a:p>
        </p:txBody>
      </p:sp>
      <p:sp>
        <p:nvSpPr>
          <p:cNvPr id="280" name="Text Box 15"/>
          <p:cNvSpPr txBox="1">
            <a:spLocks noChangeArrowheads="1"/>
          </p:cNvSpPr>
          <p:nvPr/>
        </p:nvSpPr>
        <p:spPr bwMode="auto">
          <a:xfrm>
            <a:off x="3340947" y="4857494"/>
            <a:ext cx="199771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 </a:t>
            </a:r>
            <a:r>
              <a:rPr kumimoji="1"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공정별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FEEDER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유실관리</a:t>
            </a:r>
            <a:endParaRPr kumimoji="1" lang="ko-KR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281" name="Text Box 16"/>
          <p:cNvSpPr txBox="1">
            <a:spLocks noChangeArrowheads="1"/>
          </p:cNvSpPr>
          <p:nvPr/>
        </p:nvSpPr>
        <p:spPr bwMode="auto">
          <a:xfrm>
            <a:off x="3409210" y="5368266"/>
            <a:ext cx="18221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AOI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직행율 향상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/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성인화</a:t>
            </a:r>
            <a:endParaRPr kumimoji="1" lang="ko-KR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282" name="Text Box 17"/>
          <p:cNvSpPr txBox="1">
            <a:spLocks noChangeArrowheads="1"/>
          </p:cNvSpPr>
          <p:nvPr/>
        </p:nvSpPr>
        <p:spPr bwMode="auto">
          <a:xfrm>
            <a:off x="3184968" y="5867455"/>
            <a:ext cx="22706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MES/EMI DATA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정합성 강화 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.</a:t>
            </a:r>
            <a:endParaRPr kumimoji="1" lang="ko-KR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283" name="Text Box 18"/>
          <p:cNvSpPr txBox="1">
            <a:spLocks noChangeArrowheads="1"/>
          </p:cNvSpPr>
          <p:nvPr/>
        </p:nvSpPr>
        <p:spPr bwMode="auto">
          <a:xfrm>
            <a:off x="2298391" y="5243553"/>
            <a:ext cx="113194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dirty="0" smtClean="0">
                <a:latin typeface="Noto Sans" charset="0"/>
                <a:ea typeface="맑은 고딕" pitchFamily="50" charset="-127"/>
              </a:rPr>
              <a:t>효율</a:t>
            </a:r>
            <a:endParaRPr kumimoji="1" lang="en-US" altLang="ko-KR" sz="1000" b="1" dirty="0" smtClean="0">
              <a:latin typeface="Noto Sans" charset="0"/>
              <a:ea typeface="맑은 고딕" pitchFamily="50" charset="-127"/>
            </a:endParaRP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dirty="0" smtClean="0">
                <a:latin typeface="Noto Sans" charset="0"/>
                <a:ea typeface="맑은 고딕" pitchFamily="50" charset="-127"/>
              </a:rPr>
              <a:t>유지</a:t>
            </a:r>
            <a:endParaRPr kumimoji="1" lang="en-US" altLang="ko-KR" sz="1000" b="1" dirty="0" smtClean="0">
              <a:latin typeface="Noto Sans" charset="0"/>
              <a:ea typeface="맑은 고딕" pitchFamily="50" charset="-127"/>
            </a:endParaRP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dirty="0" smtClean="0">
                <a:latin typeface="Noto Sans" charset="0"/>
                <a:ea typeface="맑은 고딕" pitchFamily="50" charset="-127"/>
              </a:rPr>
              <a:t>관리</a:t>
            </a:r>
            <a:endParaRPr kumimoji="1" lang="en-US" altLang="ko-KR" sz="1000" b="1" dirty="0" smtClean="0">
              <a:latin typeface="Noto Sans" charset="0"/>
              <a:ea typeface="맑은 고딕" pitchFamily="50" charset="-127"/>
            </a:endParaRPr>
          </a:p>
        </p:txBody>
      </p:sp>
      <p:sp>
        <p:nvSpPr>
          <p:cNvPr id="284" name="Rectangle 6"/>
          <p:cNvSpPr>
            <a:spLocks noChangeArrowheads="1"/>
          </p:cNvSpPr>
          <p:nvPr/>
        </p:nvSpPr>
        <p:spPr bwMode="auto">
          <a:xfrm>
            <a:off x="271276" y="4151990"/>
            <a:ext cx="2328159" cy="2229338"/>
          </a:xfrm>
          <a:prstGeom prst="roundRect">
            <a:avLst>
              <a:gd name="adj" fmla="val 552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 smtClean="0">
              <a:latin typeface="Noto Sans" charset="0"/>
              <a:ea typeface="맑은 고딕" pitchFamily="50" charset="-127"/>
            </a:endParaRPr>
          </a:p>
        </p:txBody>
      </p:sp>
      <p:sp>
        <p:nvSpPr>
          <p:cNvPr id="285" name="Rectangle 7"/>
          <p:cNvSpPr>
            <a:spLocks noChangeArrowheads="1"/>
          </p:cNvSpPr>
          <p:nvPr/>
        </p:nvSpPr>
        <p:spPr bwMode="auto">
          <a:xfrm>
            <a:off x="251519" y="4138816"/>
            <a:ext cx="2374895" cy="509708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>
              <a:rot lat="0" lon="0" rev="3600000"/>
            </a:lightRig>
          </a:scene3d>
          <a:sp3d>
            <a:bevelT w="317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500" dirty="0" smtClean="0">
              <a:solidFill>
                <a:prstClr val="white"/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286" name="Text Box 9"/>
          <p:cNvSpPr txBox="1">
            <a:spLocks noChangeArrowheads="1"/>
          </p:cNvSpPr>
          <p:nvPr/>
        </p:nvSpPr>
        <p:spPr bwMode="auto">
          <a:xfrm>
            <a:off x="238921" y="4701602"/>
            <a:ext cx="247541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oto Sans" charset="0"/>
                <a:ea typeface="맑은 고딕" pitchFamily="50" charset="-127"/>
                <a:cs typeface="굴림" pitchFamily="50" charset="-127"/>
              </a:rPr>
              <a:t>24</a:t>
            </a:r>
            <a:r>
              <a:rPr kumimoji="1" lang="ko-KR" altLang="en-US" sz="12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oto Sans" charset="0"/>
                <a:ea typeface="맑은 고딕" pitchFamily="50" charset="-127"/>
                <a:cs typeface="굴림" pitchFamily="50" charset="-127"/>
              </a:rPr>
              <a:t>년도 전략 동일 반영 유지 관리</a:t>
            </a:r>
            <a:endParaRPr kumimoji="1" lang="en-US" altLang="ko-KR" sz="12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oto Sans" charset="0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287" name="Rectangle 7"/>
          <p:cNvSpPr>
            <a:spLocks noChangeArrowheads="1"/>
          </p:cNvSpPr>
          <p:nvPr/>
        </p:nvSpPr>
        <p:spPr bwMode="auto">
          <a:xfrm>
            <a:off x="367223" y="4210481"/>
            <a:ext cx="2143489" cy="361633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sx="80000" sy="80000" algn="tl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25400" prst="softRound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dirty="0" smtClean="0">
              <a:solidFill>
                <a:prstClr val="white"/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288" name="Text Box 14"/>
          <p:cNvSpPr txBox="1">
            <a:spLocks noChangeArrowheads="1"/>
          </p:cNvSpPr>
          <p:nvPr/>
        </p:nvSpPr>
        <p:spPr bwMode="auto">
          <a:xfrm>
            <a:off x="420587" y="4236513"/>
            <a:ext cx="2062998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효율</a:t>
            </a:r>
            <a:r>
              <a:rPr kumimoji="1"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&amp;</a:t>
            </a:r>
            <a:r>
              <a:rPr kumimoji="1"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성능 과제 유지</a:t>
            </a:r>
            <a:endParaRPr kumimoji="1" lang="ko-KR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289" name="Text Box 14"/>
          <p:cNvSpPr txBox="1">
            <a:spLocks noChangeArrowheads="1"/>
          </p:cNvSpPr>
          <p:nvPr/>
        </p:nvSpPr>
        <p:spPr bwMode="auto">
          <a:xfrm>
            <a:off x="3608205" y="4221741"/>
            <a:ext cx="1574066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추가 추진과제</a:t>
            </a:r>
            <a:endParaRPr kumimoji="1" lang="ko-KR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290" name="Line 16"/>
          <p:cNvSpPr>
            <a:spLocks noChangeShapeType="1"/>
          </p:cNvSpPr>
          <p:nvPr/>
        </p:nvSpPr>
        <p:spPr bwMode="auto">
          <a:xfrm>
            <a:off x="505606" y="5025124"/>
            <a:ext cx="1826896" cy="0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sysDot"/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" charset="0"/>
              <a:ea typeface="맑은 고딕" pitchFamily="50" charset="-127"/>
            </a:endParaRPr>
          </a:p>
        </p:txBody>
      </p:sp>
      <p:pic>
        <p:nvPicPr>
          <p:cNvPr id="291" name="그림 290"/>
          <p:cNvPicPr>
            <a:picLocks noChangeAspect="1"/>
          </p:cNvPicPr>
          <p:nvPr/>
        </p:nvPicPr>
        <p:blipFill rotWithShape="1">
          <a:blip r:embed="rId3"/>
          <a:srcRect l="12421" t="3645" r="3120" b="6801"/>
          <a:stretch/>
        </p:blipFill>
        <p:spPr>
          <a:xfrm>
            <a:off x="298873" y="5093474"/>
            <a:ext cx="2273582" cy="1287854"/>
          </a:xfrm>
          <a:prstGeom prst="ellipse">
            <a:avLst/>
          </a:prstGeom>
        </p:spPr>
      </p:pic>
      <p:sp>
        <p:nvSpPr>
          <p:cNvPr id="301" name="AutoShape 9" descr="5%"/>
          <p:cNvSpPr>
            <a:spLocks noChangeArrowheads="1"/>
          </p:cNvSpPr>
          <p:nvPr/>
        </p:nvSpPr>
        <p:spPr bwMode="auto">
          <a:xfrm>
            <a:off x="6035228" y="4513948"/>
            <a:ext cx="2861944" cy="1944215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 효율 유지 및 도전목표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0.99%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↑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성인화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33%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목표개선 월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38,052,233 </a:t>
            </a:r>
            <a:r>
              <a:rPr lang="en-US" altLang="ko-KR" sz="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VND</a:t>
            </a: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OVERTIME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관리 및 절전절감 효과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유실 공정 종합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5.9%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개선 목표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신뢰도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100%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정합성 목표 </a:t>
            </a:r>
            <a:endParaRPr lang="en-US" altLang="ko-KR" sz="1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2" name="직사각형 301"/>
          <p:cNvSpPr/>
          <p:nvPr/>
        </p:nvSpPr>
        <p:spPr>
          <a:xfrm>
            <a:off x="6020401" y="4149080"/>
            <a:ext cx="2744890" cy="34873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45000" endPos="36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과제 개선 목표 및 효과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3" name="AutoShape 3"/>
          <p:cNvSpPr>
            <a:spLocks noChangeArrowheads="1"/>
          </p:cNvSpPr>
          <p:nvPr/>
        </p:nvSpPr>
        <p:spPr bwMode="auto">
          <a:xfrm>
            <a:off x="5602566" y="4708654"/>
            <a:ext cx="413229" cy="1623796"/>
          </a:xfrm>
          <a:prstGeom prst="rightArrow">
            <a:avLst>
              <a:gd name="adj1" fmla="val 65247"/>
              <a:gd name="adj2" fmla="val 63957"/>
            </a:avLst>
          </a:prstGeom>
          <a:solidFill>
            <a:srgbClr val="79EFFF"/>
          </a:solidFill>
          <a:ln w="9525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" charset="0"/>
              <a:ea typeface="맑은 고딕" pitchFamily="50" charset="-127"/>
            </a:endParaRPr>
          </a:p>
        </p:txBody>
      </p:sp>
      <p:sp>
        <p:nvSpPr>
          <p:cNvPr id="304" name="Text Box 18"/>
          <p:cNvSpPr txBox="1">
            <a:spLocks noChangeArrowheads="1"/>
          </p:cNvSpPr>
          <p:nvPr/>
        </p:nvSpPr>
        <p:spPr bwMode="auto">
          <a:xfrm>
            <a:off x="5199157" y="5273117"/>
            <a:ext cx="113194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dirty="0" smtClean="0">
                <a:latin typeface="Noto Sans" charset="0"/>
                <a:ea typeface="맑은 고딕" pitchFamily="50" charset="-127"/>
              </a:rPr>
              <a:t>성과</a:t>
            </a:r>
            <a:endParaRPr kumimoji="1" lang="en-US" altLang="ko-KR" sz="1000" b="1" dirty="0" smtClean="0">
              <a:latin typeface="Noto Sans" charset="0"/>
              <a:ea typeface="맑은 고딕" pitchFamily="50" charset="-127"/>
            </a:endParaRP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dirty="0" smtClean="0">
                <a:latin typeface="Noto Sans" charset="0"/>
                <a:ea typeface="맑은 고딕" pitchFamily="50" charset="-127"/>
              </a:rPr>
              <a:t>개선</a:t>
            </a:r>
            <a:endParaRPr kumimoji="1" lang="en-US" altLang="ko-KR" sz="1000" b="1" dirty="0" smtClean="0">
              <a:latin typeface="Noto Sans" charset="0"/>
              <a:ea typeface="맑은 고딕" pitchFamily="50" charset="-127"/>
            </a:endParaRP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1" dirty="0" smtClean="0">
                <a:latin typeface="Noto Sans" charset="0"/>
                <a:ea typeface="맑은 고딕" pitchFamily="50" charset="-127"/>
              </a:rPr>
              <a:t>평가</a:t>
            </a:r>
            <a:endParaRPr kumimoji="1" lang="en-US" altLang="ko-KR" sz="1000" b="1" dirty="0" smtClean="0">
              <a:latin typeface="Noto Sans" charset="0"/>
              <a:ea typeface="맑은 고딕" pitchFamily="50" charset="-127"/>
            </a:endParaRPr>
          </a:p>
        </p:txBody>
      </p:sp>
      <p:sp>
        <p:nvSpPr>
          <p:cNvPr id="203" name="타원 202">
            <a:hlinkClick r:id="rId4" action="ppaction://hlinksldjump"/>
          </p:cNvPr>
          <p:cNvSpPr/>
          <p:nvPr/>
        </p:nvSpPr>
        <p:spPr>
          <a:xfrm>
            <a:off x="5282018" y="4910017"/>
            <a:ext cx="266869" cy="44823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4" name="타원 203">
            <a:hlinkClick r:id="rId5" action="ppaction://hlinksldjump"/>
          </p:cNvPr>
          <p:cNvSpPr/>
          <p:nvPr/>
        </p:nvSpPr>
        <p:spPr>
          <a:xfrm>
            <a:off x="5281508" y="5397830"/>
            <a:ext cx="277832" cy="42928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5" name="타원 204">
            <a:hlinkClick r:id="rId6" action="ppaction://hlinksldjump"/>
          </p:cNvPr>
          <p:cNvSpPr/>
          <p:nvPr/>
        </p:nvSpPr>
        <p:spPr>
          <a:xfrm>
            <a:off x="5281508" y="5905280"/>
            <a:ext cx="267379" cy="43823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6" name="타원 205">
            <a:hlinkClick r:id="rId7" action="ppaction://hlinksldjump"/>
          </p:cNvPr>
          <p:cNvSpPr/>
          <p:nvPr/>
        </p:nvSpPr>
        <p:spPr>
          <a:xfrm>
            <a:off x="2369980" y="4197212"/>
            <a:ext cx="256434" cy="3749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251518" y="1094150"/>
            <a:ext cx="5976666" cy="2791587"/>
            <a:chOff x="251518" y="1078928"/>
            <a:chExt cx="8629907" cy="2809553"/>
          </a:xfrm>
        </p:grpSpPr>
        <p:grpSp>
          <p:nvGrpSpPr>
            <p:cNvPr id="107" name="그룹 106"/>
            <p:cNvGrpSpPr/>
            <p:nvPr/>
          </p:nvGrpSpPr>
          <p:grpSpPr>
            <a:xfrm>
              <a:off x="251520" y="1078928"/>
              <a:ext cx="8629905" cy="1545042"/>
              <a:chOff x="276688" y="1019862"/>
              <a:chExt cx="8629905" cy="1545042"/>
            </a:xfrm>
          </p:grpSpPr>
          <p:pic>
            <p:nvPicPr>
              <p:cNvPr id="149" name="그림 14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76137" y="1069889"/>
                <a:ext cx="1345294" cy="818109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pic>
            <p:nvPicPr>
              <p:cNvPr id="150" name="그림 14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9241" y="1069889"/>
                <a:ext cx="1345296" cy="833701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pic>
            <p:nvPicPr>
              <p:cNvPr id="151" name="그림 15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7294" y="1069889"/>
                <a:ext cx="1345296" cy="823464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pic>
            <p:nvPicPr>
              <p:cNvPr id="152" name="그림 15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1849" y="1111370"/>
                <a:ext cx="1345296" cy="792220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pic>
            <p:nvPicPr>
              <p:cNvPr id="153" name="그림 15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052" y="1644362"/>
                <a:ext cx="1366294" cy="870471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pic>
            <p:nvPicPr>
              <p:cNvPr id="154" name="그림 153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36013" y="1628345"/>
                <a:ext cx="1345295" cy="870471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pic>
            <p:nvPicPr>
              <p:cNvPr id="155" name="그림 15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05378" y="1644362"/>
                <a:ext cx="1345294" cy="870471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91475" y="1627184"/>
                <a:ext cx="1345296" cy="870471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pic>
            <p:nvPicPr>
              <p:cNvPr id="157" name="그림 156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15616" y="1649303"/>
                <a:ext cx="1219368" cy="865530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pic>
            <p:nvPicPr>
              <p:cNvPr id="158" name="그림 157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81488" y="1636757"/>
                <a:ext cx="1268639" cy="862059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pic>
            <p:nvPicPr>
              <p:cNvPr id="159" name="그림 158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09955" y="1633014"/>
                <a:ext cx="1325200" cy="874279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pic>
            <p:nvPicPr>
              <p:cNvPr id="160" name="그림 159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6896" y="1639421"/>
                <a:ext cx="1345294" cy="870471"/>
              </a:xfrm>
              <a:prstGeom prst="ellipse">
                <a:avLst/>
              </a:prstGeom>
              <a:ln w="88900">
                <a:solidFill>
                  <a:schemeClr val="accent1"/>
                </a:solidFill>
              </a:ln>
              <a:effectLst>
                <a:softEdge rad="112500"/>
              </a:effectLst>
            </p:spPr>
          </p:pic>
          <p:sp>
            <p:nvSpPr>
              <p:cNvPr id="161" name="직사각형 160"/>
              <p:cNvSpPr/>
              <p:nvPr/>
            </p:nvSpPr>
            <p:spPr>
              <a:xfrm>
                <a:off x="2445348" y="1019862"/>
                <a:ext cx="2115618" cy="1542436"/>
              </a:xfrm>
              <a:prstGeom prst="rect">
                <a:avLst/>
              </a:prstGeom>
              <a:noFill/>
              <a:ln w="6350">
                <a:solidFill>
                  <a:schemeClr val="accent1">
                    <a:alpha val="67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62" name="직사각형 161"/>
              <p:cNvSpPr/>
              <p:nvPr/>
            </p:nvSpPr>
            <p:spPr>
              <a:xfrm>
                <a:off x="276688" y="1019862"/>
                <a:ext cx="2115618" cy="1542436"/>
              </a:xfrm>
              <a:prstGeom prst="rect">
                <a:avLst/>
              </a:prstGeom>
              <a:noFill/>
              <a:ln w="6350">
                <a:solidFill>
                  <a:schemeClr val="accent1">
                    <a:alpha val="67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4620385" y="1022468"/>
                <a:ext cx="2115618" cy="1542436"/>
              </a:xfrm>
              <a:prstGeom prst="rect">
                <a:avLst/>
              </a:prstGeom>
              <a:noFill/>
              <a:ln w="6350">
                <a:solidFill>
                  <a:schemeClr val="accent1">
                    <a:alpha val="67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8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6790975" y="1022468"/>
                <a:ext cx="2115618" cy="1542436"/>
              </a:xfrm>
              <a:prstGeom prst="rect">
                <a:avLst/>
              </a:prstGeom>
              <a:noFill/>
              <a:ln w="6350">
                <a:solidFill>
                  <a:schemeClr val="accent1">
                    <a:alpha val="67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800" b="1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08" name="그룹 107"/>
            <p:cNvGrpSpPr/>
            <p:nvPr/>
          </p:nvGrpSpPr>
          <p:grpSpPr>
            <a:xfrm>
              <a:off x="251518" y="2679247"/>
              <a:ext cx="8615503" cy="1209234"/>
              <a:chOff x="251518" y="2679247"/>
              <a:chExt cx="8615503" cy="1209234"/>
            </a:xfrm>
          </p:grpSpPr>
          <p:grpSp>
            <p:nvGrpSpPr>
              <p:cNvPr id="113" name="그룹 112"/>
              <p:cNvGrpSpPr/>
              <p:nvPr/>
            </p:nvGrpSpPr>
            <p:grpSpPr>
              <a:xfrm>
                <a:off x="251518" y="2685865"/>
                <a:ext cx="2154303" cy="1202615"/>
                <a:chOff x="5131111" y="855585"/>
                <a:chExt cx="2010389" cy="2631371"/>
              </a:xfrm>
              <a:effectLst>
                <a:outerShdw blurRad="190500" algn="ctr" rotWithShape="0">
                  <a:srgbClr val="FFFFFF">
                    <a:lumMod val="75000"/>
                    <a:alpha val="55000"/>
                  </a:srgbClr>
                </a:outerShdw>
              </a:effectLst>
            </p:grpSpPr>
            <p:grpSp>
              <p:nvGrpSpPr>
                <p:cNvPr id="141" name="그룹 140"/>
                <p:cNvGrpSpPr/>
                <p:nvPr/>
              </p:nvGrpSpPr>
              <p:grpSpPr>
                <a:xfrm>
                  <a:off x="5131111" y="855585"/>
                  <a:ext cx="1974288" cy="2631371"/>
                  <a:chOff x="5131111" y="855585"/>
                  <a:chExt cx="1974288" cy="2631371"/>
                </a:xfrm>
              </p:grpSpPr>
              <p:grpSp>
                <p:nvGrpSpPr>
                  <p:cNvPr id="143" name="그룹 142"/>
                  <p:cNvGrpSpPr/>
                  <p:nvPr/>
                </p:nvGrpSpPr>
                <p:grpSpPr>
                  <a:xfrm>
                    <a:off x="5131111" y="855585"/>
                    <a:ext cx="1974288" cy="2631371"/>
                    <a:chOff x="5118232" y="855585"/>
                    <a:chExt cx="1974288" cy="2631371"/>
                  </a:xfrm>
                </p:grpSpPr>
                <p:sp>
                  <p:nvSpPr>
                    <p:cNvPr id="145" name="직사각형 144"/>
                    <p:cNvSpPr/>
                    <p:nvPr/>
                  </p:nvSpPr>
                  <p:spPr>
                    <a:xfrm>
                      <a:off x="5118232" y="855585"/>
                      <a:ext cx="1974288" cy="263137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/>
                        <a:ea typeface="맑은 고딕"/>
                      </a:endParaRPr>
                    </a:p>
                  </p:txBody>
                </p:sp>
                <p:grpSp>
                  <p:nvGrpSpPr>
                    <p:cNvPr id="146" name="그룹 145"/>
                    <p:cNvGrpSpPr/>
                    <p:nvPr/>
                  </p:nvGrpSpPr>
                  <p:grpSpPr>
                    <a:xfrm>
                      <a:off x="5254211" y="1081825"/>
                      <a:ext cx="1695738" cy="535331"/>
                      <a:chOff x="5254211" y="1081825"/>
                      <a:chExt cx="1695738" cy="535331"/>
                    </a:xfrm>
                  </p:grpSpPr>
                  <p:sp>
                    <p:nvSpPr>
                      <p:cNvPr id="147" name="직사각형 146"/>
                      <p:cNvSpPr/>
                      <p:nvPr/>
                    </p:nvSpPr>
                    <p:spPr>
                      <a:xfrm>
                        <a:off x="5257949" y="1081825"/>
                        <a:ext cx="1692000" cy="523106"/>
                      </a:xfrm>
                      <a:prstGeom prst="rect">
                        <a:avLst/>
                      </a:prstGeom>
                      <a:solidFill>
                        <a:srgbClr val="0E4EAA">
                          <a:alpha val="7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9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148" name="직각 삼각형 147"/>
                      <p:cNvSpPr/>
                      <p:nvPr/>
                    </p:nvSpPr>
                    <p:spPr>
                      <a:xfrm rot="10800000">
                        <a:off x="5254211" y="1509157"/>
                        <a:ext cx="108000" cy="107999"/>
                      </a:xfrm>
                      <a:prstGeom prst="rtTriangle">
                        <a:avLst/>
                      </a:prstGeom>
                      <a:solidFill>
                        <a:srgbClr val="0E4EAA">
                          <a:lumMod val="5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ea typeface="맑은 고딕"/>
                        </a:endParaRPr>
                      </a:p>
                    </p:txBody>
                  </p:sp>
                </p:grpSp>
              </p:grpSp>
              <p:sp>
                <p:nvSpPr>
                  <p:cNvPr id="144" name="직사각형 143"/>
                  <p:cNvSpPr/>
                  <p:nvPr/>
                </p:nvSpPr>
                <p:spPr>
                  <a:xfrm>
                    <a:off x="5268681" y="1135418"/>
                    <a:ext cx="1473557" cy="47443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800" b="1" kern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latin typeface="Bebas" pitchFamily="2" charset="0"/>
                      </a:rPr>
                      <a:t>19~20</a:t>
                    </a:r>
                    <a:r>
                      <a:rPr lang="ko-KR" altLang="en-US" sz="800" b="1" kern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latin typeface="Bebas" pitchFamily="2" charset="0"/>
                      </a:rPr>
                      <a:t>년 주요 전략</a:t>
                    </a:r>
                    <a:r>
                      <a:rPr kumimoji="0" lang="en-US" altLang="ko-KR" sz="800" b="1" i="0" u="none" strike="noStrike" kern="0" cap="none" spc="0" normalizeH="0" baseline="0" noProof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Bebas" pitchFamily="2" charset="0"/>
                      </a:rPr>
                      <a:t> </a:t>
                    </a:r>
                    <a:endParaRPr kumimoji="0" lang="ko-KR" altLang="en-US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142" name="직사각형 141"/>
                <p:cNvSpPr/>
                <p:nvPr/>
              </p:nvSpPr>
              <p:spPr>
                <a:xfrm>
                  <a:off x="5131112" y="1885129"/>
                  <a:ext cx="2010388" cy="1179306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ko-KR" altLang="en-US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업무</a:t>
                  </a:r>
                  <a:r>
                    <a:rPr lang="ko-KR" altLang="en-US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 체질 개선</a:t>
                  </a:r>
                  <a:r>
                    <a:rPr lang="en-US" altLang="ko-KR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(</a:t>
                  </a:r>
                  <a:r>
                    <a:rPr lang="ko-KR" altLang="en-US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조직</a:t>
                  </a:r>
                  <a:r>
                    <a:rPr lang="en-US" altLang="ko-KR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,</a:t>
                  </a:r>
                  <a:r>
                    <a:rPr lang="ko-KR" altLang="en-US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역량</a:t>
                  </a:r>
                  <a:r>
                    <a:rPr lang="en-US" altLang="ko-KR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)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ko-KR" altLang="en-US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환경 관리 변경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en-US" altLang="ko-KR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PART </a:t>
                  </a:r>
                  <a:r>
                    <a:rPr lang="ko-KR" altLang="en-US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개선</a:t>
                  </a:r>
                  <a:r>
                    <a:rPr lang="en-US" altLang="ko-KR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(</a:t>
                  </a:r>
                  <a:r>
                    <a:rPr lang="ko-KR" altLang="en-US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사용주기</a:t>
                  </a:r>
                  <a:r>
                    <a:rPr lang="en-US" altLang="ko-KR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,</a:t>
                  </a:r>
                  <a:r>
                    <a:rPr lang="ko-KR" altLang="en-US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품질</a:t>
                  </a:r>
                  <a:r>
                    <a:rPr lang="en-US" altLang="ko-KR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)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4" name="그룹 113"/>
              <p:cNvGrpSpPr/>
              <p:nvPr/>
            </p:nvGrpSpPr>
            <p:grpSpPr>
              <a:xfrm>
                <a:off x="2420183" y="2684323"/>
                <a:ext cx="2115617" cy="1204158"/>
                <a:chOff x="5121535" y="855585"/>
                <a:chExt cx="1974287" cy="2631371"/>
              </a:xfrm>
              <a:effectLst>
                <a:outerShdw blurRad="190500" algn="ctr" rotWithShape="0">
                  <a:srgbClr val="FFFFFF">
                    <a:lumMod val="75000"/>
                    <a:alpha val="55000"/>
                  </a:srgbClr>
                </a:outerShdw>
              </a:effectLst>
            </p:grpSpPr>
            <p:grpSp>
              <p:nvGrpSpPr>
                <p:cNvPr id="133" name="그룹 132"/>
                <p:cNvGrpSpPr/>
                <p:nvPr/>
              </p:nvGrpSpPr>
              <p:grpSpPr>
                <a:xfrm>
                  <a:off x="5121535" y="855585"/>
                  <a:ext cx="1974287" cy="2631371"/>
                  <a:chOff x="5121535" y="855585"/>
                  <a:chExt cx="1974287" cy="2631371"/>
                </a:xfrm>
              </p:grpSpPr>
              <p:grpSp>
                <p:nvGrpSpPr>
                  <p:cNvPr id="135" name="그룹 134"/>
                  <p:cNvGrpSpPr/>
                  <p:nvPr/>
                </p:nvGrpSpPr>
                <p:grpSpPr>
                  <a:xfrm>
                    <a:off x="5121535" y="855585"/>
                    <a:ext cx="1974287" cy="2631371"/>
                    <a:chOff x="5108656" y="855585"/>
                    <a:chExt cx="1974287" cy="2631371"/>
                  </a:xfrm>
                </p:grpSpPr>
                <p:sp>
                  <p:nvSpPr>
                    <p:cNvPr id="137" name="직사각형 136"/>
                    <p:cNvSpPr/>
                    <p:nvPr/>
                  </p:nvSpPr>
                  <p:spPr>
                    <a:xfrm>
                      <a:off x="5108656" y="855585"/>
                      <a:ext cx="1974287" cy="263137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/>
                        <a:ea typeface="맑은 고딕"/>
                      </a:endParaRPr>
                    </a:p>
                  </p:txBody>
                </p:sp>
                <p:grpSp>
                  <p:nvGrpSpPr>
                    <p:cNvPr id="138" name="그룹 137"/>
                    <p:cNvGrpSpPr/>
                    <p:nvPr/>
                  </p:nvGrpSpPr>
                  <p:grpSpPr>
                    <a:xfrm>
                      <a:off x="5231147" y="1081825"/>
                      <a:ext cx="1707372" cy="535331"/>
                      <a:chOff x="5231147" y="1081825"/>
                      <a:chExt cx="1707372" cy="535331"/>
                    </a:xfrm>
                  </p:grpSpPr>
                  <p:sp>
                    <p:nvSpPr>
                      <p:cNvPr id="139" name="직사각형 138"/>
                      <p:cNvSpPr/>
                      <p:nvPr/>
                    </p:nvSpPr>
                    <p:spPr>
                      <a:xfrm>
                        <a:off x="5246519" y="1081825"/>
                        <a:ext cx="1692000" cy="525957"/>
                      </a:xfrm>
                      <a:prstGeom prst="rect">
                        <a:avLst/>
                      </a:prstGeom>
                      <a:solidFill>
                        <a:srgbClr val="0E4EAA">
                          <a:alpha val="7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140" name="직각 삼각형 139"/>
                      <p:cNvSpPr/>
                      <p:nvPr/>
                    </p:nvSpPr>
                    <p:spPr>
                      <a:xfrm rot="10800000">
                        <a:off x="5231147" y="1509157"/>
                        <a:ext cx="108000" cy="107999"/>
                      </a:xfrm>
                      <a:prstGeom prst="rtTriangle">
                        <a:avLst/>
                      </a:prstGeom>
                      <a:solidFill>
                        <a:srgbClr val="0E4EAA">
                          <a:lumMod val="5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ea typeface="맑은 고딕"/>
                        </a:endParaRPr>
                      </a:p>
                    </p:txBody>
                  </p:sp>
                </p:grpSp>
              </p:grpSp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5397204" y="1135418"/>
                    <a:ext cx="1216515" cy="47382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800" b="1" kern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latin typeface="Bebas" pitchFamily="2" charset="0"/>
                      </a:rPr>
                      <a:t>21</a:t>
                    </a:r>
                    <a:r>
                      <a:rPr lang="ko-KR" altLang="en-US" sz="800" b="1" kern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latin typeface="Bebas" pitchFamily="2" charset="0"/>
                      </a:rPr>
                      <a:t>년 주요 전략</a:t>
                    </a:r>
                    <a:r>
                      <a:rPr kumimoji="0" lang="en-US" altLang="ko-KR" sz="800" b="1" i="0" u="none" strike="noStrike" kern="0" cap="none" spc="0" normalizeH="0" baseline="0" noProof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Bebas" pitchFamily="2" charset="0"/>
                      </a:rPr>
                      <a:t> </a:t>
                    </a:r>
                    <a:endParaRPr kumimoji="0" lang="ko-KR" altLang="en-US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134" name="직사각형 133"/>
                <p:cNvSpPr/>
                <p:nvPr/>
              </p:nvSpPr>
              <p:spPr>
                <a:xfrm>
                  <a:off x="5157637" y="1885883"/>
                  <a:ext cx="1876029" cy="117779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en-US" altLang="ko-KR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PROGRAM </a:t>
                  </a:r>
                  <a:r>
                    <a:rPr lang="ko-KR" altLang="en-US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표준 정립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ko-KR" altLang="en-US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핵심 </a:t>
                  </a:r>
                  <a:r>
                    <a:rPr lang="en-US" altLang="ko-KR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UNIT </a:t>
                  </a:r>
                  <a:r>
                    <a:rPr lang="ko-KR" altLang="en-US" sz="800" kern="0" noProof="0" dirty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 </a:t>
                  </a:r>
                  <a:r>
                    <a:rPr lang="ko-KR" altLang="en-US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선정 관리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en-US" altLang="ko-KR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LAY OUT </a:t>
                  </a:r>
                  <a:r>
                    <a:rPr lang="ko-KR" altLang="en-US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최적화 변경</a:t>
                  </a:r>
                  <a:endParaRPr lang="en-US" altLang="ko-KR" sz="800" kern="0" noProof="0" dirty="0" smtClean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5" name="그룹 114"/>
              <p:cNvGrpSpPr/>
              <p:nvPr/>
            </p:nvGrpSpPr>
            <p:grpSpPr>
              <a:xfrm>
                <a:off x="4602825" y="2679247"/>
                <a:ext cx="2097931" cy="1209233"/>
                <a:chOff x="5127143" y="855585"/>
                <a:chExt cx="1957783" cy="2631371"/>
              </a:xfrm>
              <a:effectLst>
                <a:outerShdw blurRad="190500" algn="ctr" rotWithShape="0">
                  <a:srgbClr val="FFFFFF">
                    <a:lumMod val="75000"/>
                    <a:alpha val="55000"/>
                  </a:srgbClr>
                </a:outerShdw>
              </a:effectLst>
            </p:grpSpPr>
            <p:grpSp>
              <p:nvGrpSpPr>
                <p:cNvPr id="125" name="그룹 124"/>
                <p:cNvGrpSpPr/>
                <p:nvPr/>
              </p:nvGrpSpPr>
              <p:grpSpPr>
                <a:xfrm>
                  <a:off x="5127143" y="855585"/>
                  <a:ext cx="1957783" cy="2631371"/>
                  <a:chOff x="5127143" y="855585"/>
                  <a:chExt cx="1957783" cy="2631371"/>
                </a:xfrm>
              </p:grpSpPr>
              <p:grpSp>
                <p:nvGrpSpPr>
                  <p:cNvPr id="127" name="그룹 126"/>
                  <p:cNvGrpSpPr/>
                  <p:nvPr/>
                </p:nvGrpSpPr>
                <p:grpSpPr>
                  <a:xfrm>
                    <a:off x="5127143" y="855585"/>
                    <a:ext cx="1957783" cy="2631371"/>
                    <a:chOff x="5114264" y="855585"/>
                    <a:chExt cx="1957783" cy="2631371"/>
                  </a:xfrm>
                </p:grpSpPr>
                <p:sp>
                  <p:nvSpPr>
                    <p:cNvPr id="129" name="직사각형 128"/>
                    <p:cNvSpPr/>
                    <p:nvPr/>
                  </p:nvSpPr>
                  <p:spPr>
                    <a:xfrm>
                      <a:off x="5114264" y="855585"/>
                      <a:ext cx="1957783" cy="263137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/>
                        <a:ea typeface="맑은 고딕"/>
                      </a:endParaRPr>
                    </a:p>
                  </p:txBody>
                </p:sp>
                <p:grpSp>
                  <p:nvGrpSpPr>
                    <p:cNvPr id="130" name="그룹 129"/>
                    <p:cNvGrpSpPr/>
                    <p:nvPr/>
                  </p:nvGrpSpPr>
                  <p:grpSpPr>
                    <a:xfrm>
                      <a:off x="5231147" y="1081825"/>
                      <a:ext cx="1707372" cy="535333"/>
                      <a:chOff x="5231147" y="1081825"/>
                      <a:chExt cx="1707372" cy="535333"/>
                    </a:xfrm>
                  </p:grpSpPr>
                  <p:sp>
                    <p:nvSpPr>
                      <p:cNvPr id="131" name="직사각형 130"/>
                      <p:cNvSpPr/>
                      <p:nvPr/>
                    </p:nvSpPr>
                    <p:spPr>
                      <a:xfrm>
                        <a:off x="5246519" y="1081825"/>
                        <a:ext cx="1692000" cy="535333"/>
                      </a:xfrm>
                      <a:prstGeom prst="rect">
                        <a:avLst/>
                      </a:prstGeom>
                      <a:solidFill>
                        <a:srgbClr val="0E4EAA">
                          <a:alpha val="7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132" name="직각 삼각형 131"/>
                      <p:cNvSpPr/>
                      <p:nvPr/>
                    </p:nvSpPr>
                    <p:spPr>
                      <a:xfrm rot="10800000">
                        <a:off x="5231147" y="1509157"/>
                        <a:ext cx="108000" cy="107999"/>
                      </a:xfrm>
                      <a:prstGeom prst="rtTriangle">
                        <a:avLst/>
                      </a:prstGeom>
                      <a:solidFill>
                        <a:srgbClr val="0E4EAA">
                          <a:lumMod val="5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ea typeface="맑은 고딕"/>
                        </a:endParaRPr>
                      </a:p>
                    </p:txBody>
                  </p:sp>
                </p:grpSp>
              </p:grpSp>
              <p:sp>
                <p:nvSpPr>
                  <p:cNvPr id="128" name="직사각형 127"/>
                  <p:cNvSpPr/>
                  <p:nvPr/>
                </p:nvSpPr>
                <p:spPr>
                  <a:xfrm>
                    <a:off x="5397204" y="1135417"/>
                    <a:ext cx="1216515" cy="47183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800" b="1" kern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latin typeface="Bebas" pitchFamily="2" charset="0"/>
                      </a:rPr>
                      <a:t>22</a:t>
                    </a:r>
                    <a:r>
                      <a:rPr lang="ko-KR" altLang="en-US" sz="800" b="1" kern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latin typeface="Bebas" pitchFamily="2" charset="0"/>
                      </a:rPr>
                      <a:t>년 주요 전략</a:t>
                    </a:r>
                    <a:r>
                      <a:rPr kumimoji="0" lang="en-US" altLang="ko-KR" sz="800" b="1" i="0" u="none" strike="noStrike" kern="0" cap="none" spc="0" normalizeH="0" baseline="0" noProof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Bebas" pitchFamily="2" charset="0"/>
                      </a:rPr>
                      <a:t> </a:t>
                    </a:r>
                    <a:endParaRPr kumimoji="0" lang="ko-KR" altLang="en-US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126" name="직사각형 125"/>
                <p:cNvSpPr/>
                <p:nvPr/>
              </p:nvSpPr>
              <p:spPr>
                <a:xfrm>
                  <a:off x="5187085" y="1888353"/>
                  <a:ext cx="1897841" cy="1172851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en-US" altLang="ko-KR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PM </a:t>
                  </a:r>
                  <a:r>
                    <a:rPr lang="ko-KR" altLang="en-US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세부 </a:t>
                  </a:r>
                  <a:r>
                    <a:rPr lang="en-US" altLang="ko-KR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PLAN </a:t>
                  </a:r>
                  <a:r>
                    <a:rPr lang="ko-KR" altLang="en-US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활동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ko-KR" altLang="en-US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설비 </a:t>
                  </a:r>
                  <a:r>
                    <a:rPr lang="en-US" altLang="ko-KR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Calibration </a:t>
                  </a:r>
                  <a:r>
                    <a:rPr lang="ko-KR" altLang="en-US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교육 </a:t>
                  </a:r>
                  <a:r>
                    <a:rPr lang="en-US" altLang="ko-KR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 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en-US" altLang="ko-KR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Worst Line </a:t>
                  </a:r>
                  <a:r>
                    <a:rPr lang="ko-KR" altLang="en-US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 개선운영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</p:grpSp>
          <p:grpSp>
            <p:nvGrpSpPr>
              <p:cNvPr id="116" name="그룹 115"/>
              <p:cNvGrpSpPr/>
              <p:nvPr/>
            </p:nvGrpSpPr>
            <p:grpSpPr>
              <a:xfrm>
                <a:off x="6780211" y="2688904"/>
                <a:ext cx="2086810" cy="1199576"/>
                <a:chOff x="5159448" y="855585"/>
                <a:chExt cx="1947404" cy="2631371"/>
              </a:xfrm>
              <a:effectLst>
                <a:outerShdw blurRad="190500" algn="ctr" rotWithShape="0">
                  <a:srgbClr val="FFFFFF">
                    <a:lumMod val="75000"/>
                    <a:alpha val="55000"/>
                  </a:srgbClr>
                </a:outerShdw>
              </a:effectLst>
            </p:grpSpPr>
            <p:grpSp>
              <p:nvGrpSpPr>
                <p:cNvPr id="117" name="그룹 116"/>
                <p:cNvGrpSpPr/>
                <p:nvPr/>
              </p:nvGrpSpPr>
              <p:grpSpPr>
                <a:xfrm>
                  <a:off x="5159448" y="855585"/>
                  <a:ext cx="1947404" cy="2631371"/>
                  <a:chOff x="5159448" y="855585"/>
                  <a:chExt cx="1947404" cy="2631371"/>
                </a:xfrm>
              </p:grpSpPr>
              <p:grpSp>
                <p:nvGrpSpPr>
                  <p:cNvPr id="119" name="그룹 118"/>
                  <p:cNvGrpSpPr/>
                  <p:nvPr/>
                </p:nvGrpSpPr>
                <p:grpSpPr>
                  <a:xfrm>
                    <a:off x="5159448" y="855585"/>
                    <a:ext cx="1947404" cy="2631371"/>
                    <a:chOff x="5146569" y="855585"/>
                    <a:chExt cx="1947404" cy="2631371"/>
                  </a:xfrm>
                </p:grpSpPr>
                <p:sp>
                  <p:nvSpPr>
                    <p:cNvPr id="121" name="직사각형 120"/>
                    <p:cNvSpPr/>
                    <p:nvPr/>
                  </p:nvSpPr>
                  <p:spPr>
                    <a:xfrm>
                      <a:off x="5146569" y="855585"/>
                      <a:ext cx="1947404" cy="2631371"/>
                    </a:xfrm>
                    <a:prstGeom prst="rect">
                      <a:avLst/>
                    </a:prstGeom>
                    <a:solidFill>
                      <a:srgbClr val="FFFFFF"/>
                    </a:solidFill>
                    <a:ln w="1270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libri"/>
                        <a:ea typeface="맑은 고딕"/>
                      </a:endParaRPr>
                    </a:p>
                  </p:txBody>
                </p:sp>
                <p:grpSp>
                  <p:nvGrpSpPr>
                    <p:cNvPr id="122" name="그룹 121"/>
                    <p:cNvGrpSpPr/>
                    <p:nvPr/>
                  </p:nvGrpSpPr>
                  <p:grpSpPr>
                    <a:xfrm>
                      <a:off x="5254211" y="1081825"/>
                      <a:ext cx="1715058" cy="535331"/>
                      <a:chOff x="5254211" y="1081825"/>
                      <a:chExt cx="1715058" cy="535331"/>
                    </a:xfrm>
                  </p:grpSpPr>
                  <p:sp>
                    <p:nvSpPr>
                      <p:cNvPr id="123" name="직사각형 122"/>
                      <p:cNvSpPr/>
                      <p:nvPr/>
                    </p:nvSpPr>
                    <p:spPr>
                      <a:xfrm>
                        <a:off x="5277269" y="1081825"/>
                        <a:ext cx="1692000" cy="517493"/>
                      </a:xfrm>
                      <a:prstGeom prst="rect">
                        <a:avLst/>
                      </a:prstGeom>
                      <a:solidFill>
                        <a:srgbClr val="0E4EAA">
                          <a:alpha val="7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124" name="직각 삼각형 123"/>
                      <p:cNvSpPr/>
                      <p:nvPr/>
                    </p:nvSpPr>
                    <p:spPr>
                      <a:xfrm rot="10800000">
                        <a:off x="5254211" y="1509157"/>
                        <a:ext cx="108000" cy="107999"/>
                      </a:xfrm>
                      <a:prstGeom prst="rtTriangle">
                        <a:avLst/>
                      </a:prstGeom>
                      <a:solidFill>
                        <a:srgbClr val="0E4EAA">
                          <a:lumMod val="50000"/>
                        </a:srgbClr>
                      </a:solidFill>
                      <a:ln w="127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ko-KR" altLang="en-US" sz="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Calibri"/>
                          <a:ea typeface="맑은 고딕"/>
                        </a:endParaRPr>
                      </a:p>
                    </p:txBody>
                  </p:sp>
                </p:grpSp>
              </p:grpSp>
              <p:sp>
                <p:nvSpPr>
                  <p:cNvPr id="120" name="직사각형 119"/>
                  <p:cNvSpPr/>
                  <p:nvPr/>
                </p:nvSpPr>
                <p:spPr>
                  <a:xfrm>
                    <a:off x="5397204" y="1135418"/>
                    <a:ext cx="1216514" cy="47563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altLang="ko-KR" sz="800" b="1" kern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latin typeface="Bebas" pitchFamily="2" charset="0"/>
                      </a:rPr>
                      <a:t>23</a:t>
                    </a:r>
                    <a:r>
                      <a:rPr lang="ko-KR" altLang="en-US" sz="800" b="1" kern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latin typeface="Bebas" pitchFamily="2" charset="0"/>
                      </a:rPr>
                      <a:t>년 주요 전략</a:t>
                    </a:r>
                    <a:r>
                      <a:rPr kumimoji="0" lang="en-US" altLang="ko-KR" sz="800" b="1" i="0" u="none" strike="noStrike" kern="0" cap="none" spc="0" normalizeH="0" baseline="0" noProof="0" dirty="0" smtClean="0">
                        <a:ln>
                          <a:solidFill>
                            <a:srgbClr val="0E4EAA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Bebas" pitchFamily="2" charset="0"/>
                      </a:rPr>
                      <a:t> </a:t>
                    </a:r>
                    <a:endParaRPr kumimoji="0" lang="ko-KR" altLang="en-US" sz="8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118" name="직사각형 117"/>
                <p:cNvSpPr/>
                <p:nvPr/>
              </p:nvSpPr>
              <p:spPr>
                <a:xfrm>
                  <a:off x="5257998" y="1883632"/>
                  <a:ext cx="1724149" cy="118229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ko-KR" altLang="en-US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설비의 성능 복원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ko-KR" altLang="en-US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공정 별 </a:t>
                  </a:r>
                  <a:r>
                    <a:rPr lang="en-US" altLang="ko-KR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PM </a:t>
                  </a:r>
                  <a:r>
                    <a:rPr lang="ko-KR" altLang="en-US" sz="800" kern="0" noProof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유지 관리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  <a:p>
                  <a:pPr marL="144000" marR="0" lvl="0" indent="-144000" defTabSz="91440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E4EAA"/>
                    </a:buClr>
                    <a:buSzTx/>
                    <a:buFont typeface="Wingdings" panose="05000000000000000000" pitchFamily="2" charset="2"/>
                    <a:buChar char="§"/>
                    <a:tabLst/>
                    <a:defRPr/>
                  </a:pPr>
                  <a:r>
                    <a:rPr lang="en-US" altLang="ko-KR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MES </a:t>
                  </a:r>
                  <a:r>
                    <a:rPr lang="ko-KR" altLang="en-US" sz="800" kern="0" dirty="0" smtClean="0">
                      <a:solidFill>
                        <a:prstClr val="white">
                          <a:lumMod val="50000"/>
                        </a:prstClr>
                      </a:solidFill>
                      <a:latin typeface="Calibri" panose="020F0502020204030204" pitchFamily="34" charset="0"/>
                    </a:rPr>
                    <a:t>고도화 체계 </a:t>
                  </a:r>
                  <a:endParaRPr kumimoji="0" lang="en-US" altLang="ko-KR" sz="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9" name="직선 화살표 연결선 108"/>
            <p:cNvCxnSpPr>
              <a:stCxn id="162" idx="2"/>
              <a:endCxn id="147" idx="0"/>
            </p:cNvCxnSpPr>
            <p:nvPr/>
          </p:nvCxnSpPr>
          <p:spPr>
            <a:xfrm flipH="1">
              <a:off x="1307800" y="2621364"/>
              <a:ext cx="1529" cy="1678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화살표 연결선 109"/>
            <p:cNvCxnSpPr>
              <a:stCxn id="161" idx="2"/>
              <a:endCxn id="139" idx="0"/>
            </p:cNvCxnSpPr>
            <p:nvPr/>
          </p:nvCxnSpPr>
          <p:spPr>
            <a:xfrm flipH="1">
              <a:off x="3474473" y="2621364"/>
              <a:ext cx="3516" cy="16649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화살표 연결선 110"/>
            <p:cNvCxnSpPr>
              <a:stCxn id="163" idx="2"/>
              <a:endCxn id="131" idx="0"/>
            </p:cNvCxnSpPr>
            <p:nvPr/>
          </p:nvCxnSpPr>
          <p:spPr>
            <a:xfrm flipH="1">
              <a:off x="5651107" y="2623970"/>
              <a:ext cx="1919" cy="15924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화살표 연결선 111"/>
            <p:cNvCxnSpPr>
              <a:stCxn id="164" idx="2"/>
              <a:endCxn id="123" idx="0"/>
            </p:cNvCxnSpPr>
            <p:nvPr/>
          </p:nvCxnSpPr>
          <p:spPr>
            <a:xfrm>
              <a:off x="7823616" y="2623970"/>
              <a:ext cx="3213" cy="16807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그룹 164"/>
          <p:cNvGrpSpPr/>
          <p:nvPr/>
        </p:nvGrpSpPr>
        <p:grpSpPr>
          <a:xfrm>
            <a:off x="6306451" y="1055027"/>
            <a:ext cx="2736304" cy="1610817"/>
            <a:chOff x="6303997" y="901691"/>
            <a:chExt cx="2736304" cy="1610817"/>
          </a:xfrm>
        </p:grpSpPr>
        <p:graphicFrame>
          <p:nvGraphicFramePr>
            <p:cNvPr id="166" name="차트 16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1475537"/>
                </p:ext>
              </p:extLst>
            </p:nvPr>
          </p:nvGraphicFramePr>
          <p:xfrm>
            <a:off x="6303997" y="901691"/>
            <a:ext cx="2736304" cy="16108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0"/>
            </a:graphicData>
          </a:graphic>
        </p:graphicFrame>
        <p:sp>
          <p:nvSpPr>
            <p:cNvPr id="167" name="KSO_Shape"/>
            <p:cNvSpPr/>
            <p:nvPr/>
          </p:nvSpPr>
          <p:spPr>
            <a:xfrm>
              <a:off x="6639413" y="1402404"/>
              <a:ext cx="1878685" cy="745790"/>
            </a:xfrm>
            <a:custGeom>
              <a:avLst/>
              <a:gdLst>
                <a:gd name="connsiteX0" fmla="*/ 2723651 w 2860172"/>
                <a:gd name="connsiteY0" fmla="*/ 817 h 2023853"/>
                <a:gd name="connsiteX1" fmla="*/ 2826935 w 2860172"/>
                <a:gd name="connsiteY1" fmla="*/ 33337 h 2023853"/>
                <a:gd name="connsiteX2" fmla="*/ 2829774 w 2860172"/>
                <a:gd name="connsiteY2" fmla="*/ 35326 h 2023853"/>
                <a:gd name="connsiteX3" fmla="*/ 2849613 w 2860172"/>
                <a:gd name="connsiteY3" fmla="*/ 185007 h 2023853"/>
                <a:gd name="connsiteX4" fmla="*/ 2807494 w 2860172"/>
                <a:gd name="connsiteY4" fmla="*/ 326285 h 2023853"/>
                <a:gd name="connsiteX5" fmla="*/ 2480152 w 2860172"/>
                <a:gd name="connsiteY5" fmla="*/ 1326140 h 2023853"/>
                <a:gd name="connsiteX6" fmla="*/ 2479216 w 2860172"/>
                <a:gd name="connsiteY6" fmla="*/ 1322755 h 2023853"/>
                <a:gd name="connsiteX7" fmla="*/ 2348905 w 2860172"/>
                <a:gd name="connsiteY7" fmla="*/ 1721466 h 2023853"/>
                <a:gd name="connsiteX8" fmla="*/ 2280556 w 2860172"/>
                <a:gd name="connsiteY8" fmla="*/ 1058272 h 2023853"/>
                <a:gd name="connsiteX9" fmla="*/ 2226338 w 2860172"/>
                <a:gd name="connsiteY9" fmla="*/ 1103673 h 2023853"/>
                <a:gd name="connsiteX10" fmla="*/ 0 w 2860172"/>
                <a:gd name="connsiteY10" fmla="*/ 2023853 h 2023853"/>
                <a:gd name="connsiteX11" fmla="*/ 1702841 w 2860172"/>
                <a:gd name="connsiteY11" fmla="*/ 735848 h 2023853"/>
                <a:gd name="connsiteX12" fmla="*/ 1811294 w 2860172"/>
                <a:gd name="connsiteY12" fmla="*/ 575004 h 2023853"/>
                <a:gd name="connsiteX13" fmla="*/ 1151281 w 2860172"/>
                <a:gd name="connsiteY13" fmla="*/ 506068 h 2023853"/>
                <a:gd name="connsiteX14" fmla="*/ 2640411 w 2860172"/>
                <a:gd name="connsiteY14" fmla="*/ 20803 h 2023853"/>
                <a:gd name="connsiteX15" fmla="*/ 2675299 w 2860172"/>
                <a:gd name="connsiteY15" fmla="*/ 10454 h 2023853"/>
                <a:gd name="connsiteX16" fmla="*/ 2723651 w 2860172"/>
                <a:gd name="connsiteY16" fmla="*/ 817 h 202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60172" h="2023853">
                  <a:moveTo>
                    <a:pt x="2723651" y="817"/>
                  </a:moveTo>
                  <a:cubicBezTo>
                    <a:pt x="2768908" y="-3349"/>
                    <a:pt x="2804496" y="8545"/>
                    <a:pt x="2826935" y="33337"/>
                  </a:cubicBezTo>
                  <a:cubicBezTo>
                    <a:pt x="2828146" y="33729"/>
                    <a:pt x="2828970" y="34520"/>
                    <a:pt x="2829774" y="35326"/>
                  </a:cubicBezTo>
                  <a:cubicBezTo>
                    <a:pt x="2860445" y="66039"/>
                    <a:pt x="2869482" y="118360"/>
                    <a:pt x="2849613" y="185007"/>
                  </a:cubicBezTo>
                  <a:lnTo>
                    <a:pt x="2807494" y="326285"/>
                  </a:lnTo>
                  <a:lnTo>
                    <a:pt x="2480152" y="1326140"/>
                  </a:lnTo>
                  <a:lnTo>
                    <a:pt x="2479216" y="1322755"/>
                  </a:lnTo>
                  <a:lnTo>
                    <a:pt x="2348905" y="1721466"/>
                  </a:lnTo>
                  <a:lnTo>
                    <a:pt x="2280556" y="1058272"/>
                  </a:lnTo>
                  <a:lnTo>
                    <a:pt x="2226338" y="1103673"/>
                  </a:lnTo>
                  <a:cubicBezTo>
                    <a:pt x="1323053" y="1809646"/>
                    <a:pt x="162385" y="2005519"/>
                    <a:pt x="0" y="2023853"/>
                  </a:cubicBezTo>
                  <a:cubicBezTo>
                    <a:pt x="722027" y="1807246"/>
                    <a:pt x="1311081" y="1275400"/>
                    <a:pt x="1702841" y="735848"/>
                  </a:cubicBezTo>
                  <a:lnTo>
                    <a:pt x="1811294" y="575004"/>
                  </a:lnTo>
                  <a:lnTo>
                    <a:pt x="1151281" y="506068"/>
                  </a:lnTo>
                  <a:lnTo>
                    <a:pt x="2640411" y="20803"/>
                  </a:lnTo>
                  <a:lnTo>
                    <a:pt x="2675299" y="10454"/>
                  </a:lnTo>
                  <a:cubicBezTo>
                    <a:pt x="2692405" y="5379"/>
                    <a:pt x="2708565" y="2206"/>
                    <a:pt x="2723651" y="817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68" name="꺾인 연결선 167"/>
          <p:cNvCxnSpPr>
            <a:stCxn id="121" idx="2"/>
          </p:cNvCxnSpPr>
          <p:nvPr/>
        </p:nvCxnSpPr>
        <p:spPr>
          <a:xfrm rot="5400000">
            <a:off x="3340741" y="1983962"/>
            <a:ext cx="253080" cy="4056629"/>
          </a:xfrm>
          <a:prstGeom prst="bentConnector3">
            <a:avLst/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꺾인 연결선 168"/>
          <p:cNvCxnSpPr>
            <a:stCxn id="129" idx="2"/>
          </p:cNvCxnSpPr>
          <p:nvPr/>
        </p:nvCxnSpPr>
        <p:spPr>
          <a:xfrm rot="5400000">
            <a:off x="2588689" y="2736014"/>
            <a:ext cx="253080" cy="2552525"/>
          </a:xfrm>
          <a:prstGeom prst="bentConnector3">
            <a:avLst>
              <a:gd name="adj1" fmla="val 50000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>
            <a:stCxn id="137" idx="2"/>
          </p:cNvCxnSpPr>
          <p:nvPr/>
        </p:nvCxnSpPr>
        <p:spPr>
          <a:xfrm rot="5400000">
            <a:off x="1835955" y="3488749"/>
            <a:ext cx="253079" cy="1047055"/>
          </a:xfrm>
          <a:prstGeom prst="bentConnector3">
            <a:avLst>
              <a:gd name="adj1" fmla="val 50000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꺾인 연결선 170"/>
          <p:cNvCxnSpPr>
            <a:stCxn id="145" idx="2"/>
          </p:cNvCxnSpPr>
          <p:nvPr/>
        </p:nvCxnSpPr>
        <p:spPr>
          <a:xfrm rot="16200000" flipH="1">
            <a:off x="1084996" y="3784846"/>
            <a:ext cx="253080" cy="454860"/>
          </a:xfrm>
          <a:prstGeom prst="bentConnector3">
            <a:avLst>
              <a:gd name="adj1" fmla="val 50000"/>
            </a:avLst>
          </a:prstGeom>
          <a:ln w="63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6641867" y="1084064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효율 </a:t>
            </a:r>
            <a:r>
              <a:rPr lang="ko-KR" altLang="en-US" sz="11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현목표</a:t>
            </a:r>
            <a:r>
              <a:rPr lang="ko-KR" altLang="en-US" sz="1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기준 년간 </a:t>
            </a:r>
            <a:r>
              <a:rPr lang="ko-KR" altLang="en-US" sz="11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달성율</a:t>
            </a:r>
            <a:endParaRPr lang="ko-KR" altLang="en-US" sz="1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6315204" y="2684236"/>
            <a:ext cx="2577276" cy="1201500"/>
            <a:chOff x="4678738" y="4009870"/>
            <a:chExt cx="1407035" cy="220118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74" name="직사각형 173"/>
            <p:cNvSpPr/>
            <p:nvPr/>
          </p:nvSpPr>
          <p:spPr>
            <a:xfrm>
              <a:off x="4678738" y="4468232"/>
              <a:ext cx="1407035" cy="1742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효과검증 주요전략 과제 유지활동</a:t>
              </a:r>
              <a:endParaRPr lang="en-US" altLang="ko-KR" sz="1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인력 성인화 개선 </a:t>
              </a:r>
              <a:r>
                <a:rPr lang="en-US" altLang="ko-KR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-AOI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현장 </a:t>
              </a:r>
              <a:r>
                <a:rPr lang="en-US" altLang="ko-KR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LAY OUT </a:t>
              </a: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최적화 절감활동</a:t>
              </a:r>
              <a:endParaRPr lang="en-US" altLang="ko-KR" sz="1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공정 유실 </a:t>
              </a:r>
              <a:r>
                <a:rPr lang="en-US" altLang="ko-KR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FEEDER </a:t>
              </a: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관리개선</a:t>
              </a:r>
              <a:endParaRPr lang="en-US" altLang="ko-KR" sz="1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en-US" altLang="ko-KR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DATA SYSTEM </a:t>
              </a: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활용 강화</a:t>
              </a:r>
              <a:endParaRPr lang="ko-KR" altLang="en-US" sz="1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4678738" y="4009870"/>
              <a:ext cx="1407035" cy="4504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ebas" pitchFamily="2" charset="0"/>
                </a:rPr>
                <a:t>24</a:t>
              </a: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ebas" pitchFamily="2" charset="0"/>
                </a:rPr>
                <a:t>년 전략 방향</a:t>
              </a:r>
              <a:endParaRPr lang="ko-KR" altLang="en-US" sz="1200" dirty="0"/>
            </a:p>
          </p:txBody>
        </p:sp>
      </p:grpSp>
      <p:sp>
        <p:nvSpPr>
          <p:cNvPr id="176" name="TextBox 175"/>
          <p:cNvSpPr txBox="1"/>
          <p:nvPr/>
        </p:nvSpPr>
        <p:spPr>
          <a:xfrm>
            <a:off x="7038609" y="2023998"/>
            <a:ext cx="1346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IMT:85% SMD:90%</a:t>
            </a:r>
            <a:endParaRPr lang="ko-KR" altLang="en-US" sz="1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87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919"/>
          <p:cNvSpPr>
            <a:spLocks noChangeArrowheads="1"/>
          </p:cNvSpPr>
          <p:nvPr/>
        </p:nvSpPr>
        <p:spPr bwMode="auto">
          <a:xfrm>
            <a:off x="282406" y="3036859"/>
            <a:ext cx="2984102" cy="308860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3175" algn="ctr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>
            <a:outerShdw dist="38100" dir="54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350" b="1" dirty="0" smtClean="0">
                <a:latin typeface="맑은 고딕" pitchFamily="50" charset="-127"/>
                <a:ea typeface="맑은 고딕" pitchFamily="50" charset="-127"/>
              </a:rPr>
              <a:t>2024Y </a:t>
            </a:r>
            <a:r>
              <a:rPr lang="ko-KR" altLang="en-US" sz="1350" b="1" dirty="0" smtClean="0">
                <a:latin typeface="맑은 고딕" pitchFamily="50" charset="-127"/>
                <a:ea typeface="맑은 고딕" pitchFamily="50" charset="-127"/>
              </a:rPr>
              <a:t>메인 라인 추진 </a:t>
            </a:r>
            <a:r>
              <a:rPr lang="en-US" altLang="ko-KR" sz="1350" b="1" dirty="0" smtClean="0">
                <a:latin typeface="맑은 고딕" pitchFamily="50" charset="-127"/>
                <a:ea typeface="맑은 고딕" pitchFamily="50" charset="-127"/>
              </a:rPr>
              <a:t>Items</a:t>
            </a:r>
            <a:endParaRPr lang="en-US" altLang="ko-KR" sz="135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89546" y="3389176"/>
            <a:ext cx="8587801" cy="3064160"/>
            <a:chOff x="289546" y="3789671"/>
            <a:chExt cx="8587801" cy="2699107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89546" y="3899087"/>
              <a:ext cx="8587801" cy="258969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H="1" flipV="1">
              <a:off x="3103040" y="4127481"/>
              <a:ext cx="0" cy="2266836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lgDashDot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ko-KR" altLang="en-US"/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 flipH="1" flipV="1">
              <a:off x="5987157" y="4127479"/>
              <a:ext cx="0" cy="2228259"/>
            </a:xfrm>
            <a:prstGeom prst="lin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  <a:prstDash val="lgDashDot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endParaRPr lang="ko-KR" altLang="en-US"/>
            </a:p>
          </p:txBody>
        </p:sp>
        <p:sp>
          <p:nvSpPr>
            <p:cNvPr id="9" name="AutoShape 1919"/>
            <p:cNvSpPr>
              <a:spLocks noChangeArrowheads="1"/>
            </p:cNvSpPr>
            <p:nvPr/>
          </p:nvSpPr>
          <p:spPr bwMode="auto">
            <a:xfrm>
              <a:off x="573730" y="3931947"/>
              <a:ext cx="2238541" cy="2293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350" b="1" dirty="0" smtClean="0">
                  <a:latin typeface="맑은 고딕" pitchFamily="50" charset="-127"/>
                  <a:ea typeface="맑은 고딕" pitchFamily="50" charset="-127"/>
                </a:rPr>
                <a:t>자동화</a:t>
              </a:r>
              <a:r>
                <a:rPr lang="en-US" altLang="ko-KR" sz="1350" b="1" dirty="0" smtClean="0"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350" b="1" dirty="0" smtClean="0">
                  <a:latin typeface="맑은 고딕" pitchFamily="50" charset="-127"/>
                  <a:ea typeface="맑은 고딕" pitchFamily="50" charset="-127"/>
                </a:rPr>
                <a:t>성인화</a:t>
              </a:r>
              <a:endParaRPr lang="en-US" altLang="ko-KR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AutoShape 1919"/>
            <p:cNvSpPr>
              <a:spLocks noChangeArrowheads="1"/>
            </p:cNvSpPr>
            <p:nvPr/>
          </p:nvSpPr>
          <p:spPr bwMode="auto">
            <a:xfrm>
              <a:off x="3452401" y="3930871"/>
              <a:ext cx="2238541" cy="2293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350" b="1" dirty="0" smtClean="0">
                  <a:latin typeface="맑은 고딕" pitchFamily="50" charset="-127"/>
                  <a:ea typeface="맑은 고딕" pitchFamily="50" charset="-127"/>
                </a:rPr>
                <a:t>생산성</a:t>
              </a:r>
              <a:r>
                <a:rPr lang="en-US" altLang="ko-KR" sz="1350" b="1" dirty="0" smtClean="0"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350" b="1" dirty="0" smtClean="0">
                  <a:latin typeface="맑은 고딕" pitchFamily="50" charset="-127"/>
                  <a:ea typeface="맑은 고딕" pitchFamily="50" charset="-127"/>
                </a:rPr>
                <a:t>효율</a:t>
              </a:r>
              <a:endParaRPr lang="en-US" altLang="ko-KR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AutoShape 1919"/>
            <p:cNvSpPr>
              <a:spLocks noChangeArrowheads="1"/>
            </p:cNvSpPr>
            <p:nvPr/>
          </p:nvSpPr>
          <p:spPr bwMode="auto">
            <a:xfrm>
              <a:off x="6343950" y="3926112"/>
              <a:ext cx="2238541" cy="2293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350" b="1" dirty="0" smtClean="0">
                  <a:latin typeface="맑은 고딕" pitchFamily="50" charset="-127"/>
                  <a:ea typeface="맑은 고딕" pitchFamily="50" charset="-127"/>
                </a:rPr>
                <a:t>품질</a:t>
              </a:r>
              <a:r>
                <a:rPr lang="en-US" altLang="ko-KR" sz="1350" b="1" dirty="0" smtClean="0"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350" b="1" dirty="0" smtClean="0">
                  <a:latin typeface="맑은 고딕" pitchFamily="50" charset="-127"/>
                  <a:ea typeface="맑은 고딕" pitchFamily="50" charset="-127"/>
                </a:rPr>
                <a:t>경비</a:t>
              </a:r>
              <a:endParaRPr lang="en-US" altLang="ko-KR" sz="135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Rectangle 48"/>
            <p:cNvSpPr>
              <a:spLocks noChangeArrowheads="1"/>
            </p:cNvSpPr>
            <p:nvPr/>
          </p:nvSpPr>
          <p:spPr bwMode="auto">
            <a:xfrm>
              <a:off x="289546" y="3789671"/>
              <a:ext cx="8582661" cy="134878"/>
            </a:xfrm>
            <a:prstGeom prst="rect">
              <a:avLst/>
            </a:prstGeom>
            <a:solidFill>
              <a:srgbClr val="7F7F7F">
                <a:alpha val="50196"/>
              </a:srgb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  <a:bevelB w="165100" prst="coolSlant"/>
            </a:sp3d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3" name="Text Box 16"/>
          <p:cNvSpPr txBox="1">
            <a:spLocks noChangeArrowheads="1"/>
          </p:cNvSpPr>
          <p:nvPr/>
        </p:nvSpPr>
        <p:spPr bwMode="auto">
          <a:xfrm>
            <a:off x="282406" y="3837906"/>
            <a:ext cx="2845313" cy="2469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별매 자동화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Set up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및 최적화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   -.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생산성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6,000/T ↑ ,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품질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Issue Zero</a:t>
            </a:r>
          </a:p>
          <a:p>
            <a:pPr>
              <a:lnSpc>
                <a:spcPct val="150000"/>
              </a:lnSpc>
            </a:pPr>
            <a:endParaRPr lang="en-US" altLang="ko-KR" sz="5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TA FT2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자동화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Line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성인화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   -. Model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 확대 및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Lay Out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개선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성인화</a:t>
            </a:r>
            <a:endParaRPr lang="en-US" altLang="ko-KR" sz="10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ADT Line Merge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_VD(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표준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)&amp;Sony(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대형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  -. Space /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인력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설비 유지 보수 비용 절감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TA Auto Mold Line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인력 성인화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  -. B/F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분석을 통한 작업자 축소 배치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3112122" y="3830317"/>
            <a:ext cx="2875035" cy="2516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Auto Mold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생산성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/T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10%↑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향상 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 -. Mold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액 토출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Time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개선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Process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최적화</a:t>
            </a:r>
            <a:endParaRPr lang="en-US" altLang="ko-KR" sz="10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 </a:t>
            </a:r>
            <a:endParaRPr lang="en-US" altLang="ko-KR" sz="5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SMPS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Model Time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생산성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10%↑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   </a:t>
            </a:r>
            <a:r>
              <a:rPr lang="en-US" altLang="ko-KR" sz="1000" b="1" dirty="0">
                <a:solidFill>
                  <a:prstClr val="black"/>
                </a:solidFill>
                <a:latin typeface="맑은 고딕" pitchFamily="50" charset="-127"/>
              </a:rPr>
              <a:t>-.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ICT/Hi-Pot/FT1 Test Cycle Time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개선</a:t>
            </a:r>
            <a:endParaRPr lang="en-US" altLang="ko-KR" sz="10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TA FT2 Pass Rate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향상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_ 98%↑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   -. USB Cable / Pin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최적화</a:t>
            </a:r>
            <a:endParaRPr lang="en-US" altLang="ko-KR" sz="10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TA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고출력 제품 효율 개선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_10%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↑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  -.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간접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Process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설계 보완 및 작업방법 개선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6011835" y="3828256"/>
            <a:ext cx="284531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공정 품질 관리 강화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itchFamily="50" charset="-127"/>
              </a:rPr>
              <a:t>   </a:t>
            </a:r>
            <a:r>
              <a:rPr lang="en-US" altLang="ko-KR" sz="1000" b="1" dirty="0">
                <a:latin typeface="맑은 고딕" pitchFamily="50" charset="-127"/>
              </a:rPr>
              <a:t>-. </a:t>
            </a:r>
            <a:r>
              <a:rPr lang="ko-KR" altLang="en-US" sz="1000" b="1" dirty="0" smtClean="0">
                <a:latin typeface="맑은 고딕" pitchFamily="50" charset="-127"/>
              </a:rPr>
              <a:t>공정 불량 목표</a:t>
            </a:r>
            <a:r>
              <a:rPr lang="en-US" altLang="ko-KR" sz="1000" b="1" dirty="0" smtClean="0">
                <a:latin typeface="맑은 고딕" pitchFamily="50" charset="-127"/>
              </a:rPr>
              <a:t>(M_5,000/S_1,000/A_900)</a:t>
            </a:r>
          </a:p>
          <a:p>
            <a:pPr>
              <a:lnSpc>
                <a:spcPct val="150000"/>
              </a:lnSpc>
            </a:pPr>
            <a:endParaRPr lang="en-US" altLang="ko-KR" sz="500" b="1" dirty="0" smtClean="0">
              <a:latin typeface="맑은 고딕" pitchFamily="50" charset="-127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제품 신뢰성 검사 강화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  -.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개발 단계용 법인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DAT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설비 운영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  -.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양산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DAT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강화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_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제품별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Time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차별화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   -. 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양산</a:t>
            </a:r>
            <a:r>
              <a:rPr lang="en-US" altLang="ko-KR" sz="1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Test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EMI(CE)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검사 운영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5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제품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Infra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비용 절감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_ 10%↑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  -.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단종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Infra Modify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강화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,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현지화 확대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타원 103">
            <a:hlinkClick r:id="rId3" action="ppaction://hlinksldjump"/>
          </p:cNvPr>
          <p:cNvSpPr/>
          <p:nvPr/>
        </p:nvSpPr>
        <p:spPr>
          <a:xfrm>
            <a:off x="2795052" y="3937794"/>
            <a:ext cx="293161" cy="2287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타원 104">
            <a:hlinkClick r:id="rId4" action="ppaction://hlinksldjump"/>
          </p:cNvPr>
          <p:cNvSpPr/>
          <p:nvPr/>
        </p:nvSpPr>
        <p:spPr>
          <a:xfrm>
            <a:off x="2760367" y="4543663"/>
            <a:ext cx="296472" cy="22083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타원 105">
            <a:hlinkClick r:id="rId5" action="ppaction://hlinksldjump"/>
          </p:cNvPr>
          <p:cNvSpPr/>
          <p:nvPr/>
        </p:nvSpPr>
        <p:spPr>
          <a:xfrm>
            <a:off x="2760367" y="5567604"/>
            <a:ext cx="295061" cy="22328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타원 106">
            <a:hlinkClick r:id="rId6" action="ppaction://hlinksldjump"/>
          </p:cNvPr>
          <p:cNvSpPr/>
          <p:nvPr/>
        </p:nvSpPr>
        <p:spPr>
          <a:xfrm>
            <a:off x="2733483" y="5964640"/>
            <a:ext cx="310657" cy="20066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타원 107">
            <a:hlinkClick r:id="rId7" action="ppaction://hlinksldjump"/>
          </p:cNvPr>
          <p:cNvSpPr/>
          <p:nvPr/>
        </p:nvSpPr>
        <p:spPr>
          <a:xfrm>
            <a:off x="5709325" y="3922590"/>
            <a:ext cx="277832" cy="2591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타원 108">
            <a:hlinkClick r:id="rId8" action="ppaction://hlinksldjump"/>
          </p:cNvPr>
          <p:cNvSpPr/>
          <p:nvPr/>
        </p:nvSpPr>
        <p:spPr>
          <a:xfrm>
            <a:off x="5678794" y="5164259"/>
            <a:ext cx="277832" cy="2591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타원 110">
            <a:hlinkClick r:id="rId9" action="ppaction://hlinksldjump"/>
          </p:cNvPr>
          <p:cNvSpPr/>
          <p:nvPr/>
        </p:nvSpPr>
        <p:spPr>
          <a:xfrm>
            <a:off x="8486425" y="4543663"/>
            <a:ext cx="277832" cy="2591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타원 111">
            <a:hlinkClick r:id="rId10" action="ppaction://hlinksldjump"/>
          </p:cNvPr>
          <p:cNvSpPr/>
          <p:nvPr/>
        </p:nvSpPr>
        <p:spPr>
          <a:xfrm>
            <a:off x="8492475" y="5596197"/>
            <a:ext cx="277832" cy="259151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245930" y="883905"/>
            <a:ext cx="4268868" cy="1712928"/>
            <a:chOff x="245930" y="883905"/>
            <a:chExt cx="4268868" cy="1712928"/>
          </a:xfrm>
        </p:grpSpPr>
        <p:sp>
          <p:nvSpPr>
            <p:cNvPr id="114" name="모서리가 둥근 직사각형 27">
              <a:extLst>
                <a:ext uri="{FF2B5EF4-FFF2-40B4-BE49-F238E27FC236}">
                  <a16:creationId xmlns="" xmlns:a16="http://schemas.microsoft.com/office/drawing/2014/main" id="{65086914-EBAD-4FAD-800D-5D2996BDCA6D}"/>
                </a:ext>
              </a:extLst>
            </p:cNvPr>
            <p:cNvSpPr/>
            <p:nvPr/>
          </p:nvSpPr>
          <p:spPr>
            <a:xfrm>
              <a:off x="245930" y="883905"/>
              <a:ext cx="4268868" cy="1712928"/>
            </a:xfrm>
            <a:prstGeom prst="roundRect">
              <a:avLst>
                <a:gd name="adj" fmla="val 15451"/>
              </a:avLst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5" name="그룹 114"/>
            <p:cNvGrpSpPr/>
            <p:nvPr/>
          </p:nvGrpSpPr>
          <p:grpSpPr>
            <a:xfrm>
              <a:off x="245930" y="911659"/>
              <a:ext cx="4253328" cy="1653245"/>
              <a:chOff x="505848" y="4229154"/>
              <a:chExt cx="4253328" cy="1653245"/>
            </a:xfrm>
          </p:grpSpPr>
          <p:sp>
            <p:nvSpPr>
              <p:cNvPr id="116" name="모서리가 둥근 직사각형 115"/>
              <p:cNvSpPr/>
              <p:nvPr/>
            </p:nvSpPr>
            <p:spPr>
              <a:xfrm>
                <a:off x="505848" y="4232082"/>
                <a:ext cx="4253328" cy="164043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17" name="그룹 116"/>
              <p:cNvGrpSpPr/>
              <p:nvPr/>
            </p:nvGrpSpPr>
            <p:grpSpPr>
              <a:xfrm>
                <a:off x="760505" y="5307338"/>
                <a:ext cx="3843902" cy="284069"/>
                <a:chOff x="4443585" y="3868349"/>
                <a:chExt cx="2549109" cy="234095"/>
              </a:xfrm>
            </p:grpSpPr>
            <p:sp>
              <p:nvSpPr>
                <p:cNvPr id="143" name="Rectangle 81"/>
                <p:cNvSpPr>
                  <a:spLocks noChangeArrowheads="1"/>
                </p:cNvSpPr>
                <p:nvPr/>
              </p:nvSpPr>
              <p:spPr bwMode="auto">
                <a:xfrm rot="10800000">
                  <a:off x="4443585" y="4030965"/>
                  <a:ext cx="2464991" cy="7147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44" name="평행 사변형 143"/>
                <p:cNvSpPr/>
                <p:nvPr/>
              </p:nvSpPr>
              <p:spPr>
                <a:xfrm>
                  <a:off x="4443586" y="3868349"/>
                  <a:ext cx="2549108" cy="162591"/>
                </a:xfrm>
                <a:prstGeom prst="parallelogram">
                  <a:avLst>
                    <a:gd name="adj" fmla="val 61108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118" name="원통 117"/>
              <p:cNvSpPr/>
              <p:nvPr/>
            </p:nvSpPr>
            <p:spPr>
              <a:xfrm>
                <a:off x="1098815" y="4949781"/>
                <a:ext cx="260004" cy="420012"/>
              </a:xfrm>
              <a:prstGeom prst="can">
                <a:avLst>
                  <a:gd name="adj" fmla="val 1204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19" name="AutoShape 1919"/>
              <p:cNvSpPr>
                <a:spLocks noChangeArrowheads="1"/>
              </p:cNvSpPr>
              <p:nvPr/>
            </p:nvSpPr>
            <p:spPr bwMode="auto">
              <a:xfrm>
                <a:off x="1574877" y="4229154"/>
                <a:ext cx="2046866" cy="23722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/>
                <a:tailEnd/>
              </a:ln>
              <a:effectLst>
                <a:outerShdw dist="38100" dir="54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ko-KR" altLang="en-US" sz="1350" b="1" dirty="0" smtClean="0">
                    <a:latin typeface="맑은 고딕" pitchFamily="50" charset="-127"/>
                    <a:ea typeface="맑은 고딕" pitchFamily="50" charset="-127"/>
                  </a:rPr>
                  <a:t>품 질</a:t>
                </a:r>
                <a:endParaRPr lang="en-US" altLang="ko-KR" sz="135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>
                <a:off x="1110560" y="5555958"/>
                <a:ext cx="77457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MQIS(</a:t>
                </a:r>
                <a:r>
                  <a:rPr lang="ko-KR" altLang="en-US" sz="6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건수</a:t>
                </a:r>
                <a:r>
                  <a:rPr lang="en-US" altLang="ko-KR" sz="11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)</a:t>
                </a:r>
                <a:endParaRPr lang="ko-KR" altLang="en-US" sz="1100" dirty="0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2143739" y="5564941"/>
                <a:ext cx="1024077" cy="317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1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공정품질</a:t>
                </a:r>
                <a:r>
                  <a:rPr lang="en-US" altLang="ko-KR" sz="11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(</a:t>
                </a:r>
                <a:r>
                  <a:rPr lang="en-US" altLang="ko-KR" sz="6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PPM</a:t>
                </a:r>
                <a:r>
                  <a:rPr lang="en-US" altLang="ko-KR" sz="11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)</a:t>
                </a:r>
                <a:endParaRPr lang="ko-KR" altLang="en-US" sz="1100" dirty="0"/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3391048" y="5564941"/>
                <a:ext cx="817701" cy="3174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COPQ(</a:t>
                </a:r>
                <a:r>
                  <a:rPr lang="ko-KR" altLang="en-US" sz="5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백만원</a:t>
                </a:r>
                <a:r>
                  <a:rPr lang="en-US" altLang="ko-KR" sz="11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)</a:t>
                </a:r>
                <a:endParaRPr lang="ko-KR" altLang="en-US" sz="1100" dirty="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053643" y="5006428"/>
                <a:ext cx="346450" cy="336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12</a:t>
                </a:r>
                <a:endParaRPr lang="ko-KR" altLang="en-US" sz="1200" dirty="0"/>
              </a:p>
            </p:txBody>
          </p:sp>
          <p:sp>
            <p:nvSpPr>
              <p:cNvPr id="124" name="원통 123"/>
              <p:cNvSpPr/>
              <p:nvPr/>
            </p:nvSpPr>
            <p:spPr>
              <a:xfrm>
                <a:off x="1368136" y="4731960"/>
                <a:ext cx="260004" cy="646743"/>
              </a:xfrm>
              <a:prstGeom prst="can">
                <a:avLst>
                  <a:gd name="adj" fmla="val 12049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25" name="원통 124"/>
              <p:cNvSpPr/>
              <p:nvPr/>
            </p:nvSpPr>
            <p:spPr>
              <a:xfrm>
                <a:off x="2284994" y="4627410"/>
                <a:ext cx="260004" cy="745947"/>
              </a:xfrm>
              <a:prstGeom prst="can">
                <a:avLst>
                  <a:gd name="adj" fmla="val 1204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26" name="원통 125"/>
              <p:cNvSpPr/>
              <p:nvPr/>
            </p:nvSpPr>
            <p:spPr>
              <a:xfrm>
                <a:off x="2530550" y="4720608"/>
                <a:ext cx="260004" cy="660072"/>
              </a:xfrm>
              <a:prstGeom prst="can">
                <a:avLst>
                  <a:gd name="adj" fmla="val 12049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27" name="원통 126"/>
              <p:cNvSpPr/>
              <p:nvPr/>
            </p:nvSpPr>
            <p:spPr>
              <a:xfrm>
                <a:off x="3382958" y="4627410"/>
                <a:ext cx="260004" cy="745945"/>
              </a:xfrm>
              <a:prstGeom prst="can">
                <a:avLst>
                  <a:gd name="adj" fmla="val 1204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28" name="원통 127"/>
              <p:cNvSpPr/>
              <p:nvPr/>
            </p:nvSpPr>
            <p:spPr>
              <a:xfrm>
                <a:off x="3640609" y="4924367"/>
                <a:ext cx="260004" cy="453781"/>
              </a:xfrm>
              <a:prstGeom prst="can">
                <a:avLst>
                  <a:gd name="adj" fmla="val 12049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1046689" y="5343941"/>
                <a:ext cx="984565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목표   실적   </a:t>
                </a:r>
                <a:r>
                  <a:rPr lang="en-US" altLang="ko-KR" sz="7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24Y</a:t>
                </a:r>
                <a:r>
                  <a:rPr lang="ko-KR" altLang="en-US" sz="7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목표</a:t>
                </a:r>
                <a:endParaRPr lang="ko-KR" altLang="en-US" sz="700" dirty="0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2233275" y="5343941"/>
                <a:ext cx="984565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목표   </a:t>
                </a:r>
                <a:r>
                  <a:rPr lang="ko-KR" altLang="en-US" sz="700" b="1" kern="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실적   </a:t>
                </a:r>
                <a:r>
                  <a:rPr lang="en-US" altLang="ko-KR" sz="700" b="1" kern="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24Y</a:t>
                </a:r>
                <a:r>
                  <a:rPr lang="ko-KR" altLang="en-US" sz="700" b="1" kern="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목표</a:t>
                </a:r>
                <a:endParaRPr lang="ko-KR" altLang="en-US" sz="700" dirty="0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3342587" y="5343941"/>
                <a:ext cx="984565" cy="200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7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목표   </a:t>
                </a:r>
                <a:r>
                  <a:rPr lang="ko-KR" altLang="en-US" sz="700" b="1" kern="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실적   </a:t>
                </a:r>
                <a:r>
                  <a:rPr lang="en-US" altLang="ko-KR" sz="700" b="1" kern="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24Y</a:t>
                </a:r>
                <a:r>
                  <a:rPr lang="ko-KR" altLang="en-US" sz="700" b="1" kern="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목표</a:t>
                </a:r>
                <a:endParaRPr lang="ko-KR" altLang="en-US" sz="700" dirty="0"/>
              </a:p>
            </p:txBody>
          </p:sp>
          <p:sp>
            <p:nvSpPr>
              <p:cNvPr id="132" name="원통 131"/>
              <p:cNvSpPr/>
              <p:nvPr/>
            </p:nvSpPr>
            <p:spPr>
              <a:xfrm>
                <a:off x="1625277" y="4999451"/>
                <a:ext cx="256484" cy="368924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3" name="원통 132"/>
              <p:cNvSpPr/>
              <p:nvPr/>
            </p:nvSpPr>
            <p:spPr>
              <a:xfrm>
                <a:off x="2792514" y="4849262"/>
                <a:ext cx="256484" cy="532967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4" name="원통 133"/>
              <p:cNvSpPr/>
              <p:nvPr/>
            </p:nvSpPr>
            <p:spPr>
              <a:xfrm>
                <a:off x="3905103" y="4999451"/>
                <a:ext cx="256484" cy="382778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35" name="직사각형 134"/>
              <p:cNvSpPr/>
              <p:nvPr/>
            </p:nvSpPr>
            <p:spPr>
              <a:xfrm>
                <a:off x="1329714" y="4832302"/>
                <a:ext cx="346450" cy="336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20</a:t>
                </a:r>
                <a:endParaRPr lang="ko-KR" altLang="en-US" sz="1200" dirty="0"/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2122139" y="4713370"/>
                <a:ext cx="546326" cy="336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5,836</a:t>
                </a:r>
                <a:endParaRPr lang="ko-KR" altLang="en-US" sz="1200" dirty="0"/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3310053" y="4789640"/>
                <a:ext cx="426076" cy="336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241</a:t>
                </a:r>
                <a:endParaRPr lang="ko-KR" altLang="en-US" sz="1200" dirty="0"/>
              </a:p>
            </p:txBody>
          </p:sp>
          <p:sp>
            <p:nvSpPr>
              <p:cNvPr id="138" name="직사각형 137"/>
              <p:cNvSpPr/>
              <p:nvPr/>
            </p:nvSpPr>
            <p:spPr>
              <a:xfrm>
                <a:off x="3533566" y="5000367"/>
                <a:ext cx="426076" cy="336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165</a:t>
                </a:r>
                <a:endParaRPr lang="ko-KR" altLang="en-US" sz="1200" dirty="0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2389069" y="4946001"/>
                <a:ext cx="546326" cy="336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5,574</a:t>
                </a:r>
                <a:endParaRPr lang="ko-KR" altLang="en-US" sz="1200" dirty="0"/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1563945" y="5050568"/>
                <a:ext cx="34176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rgbClr val="0000CC"/>
                    </a:solidFill>
                    <a:latin typeface="Calibri" panose="020F0502020204030204"/>
                  </a:rPr>
                  <a:t>10</a:t>
                </a:r>
                <a:endParaRPr lang="ko-KR" altLang="en-US" sz="120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2654142" y="5114077"/>
                <a:ext cx="5389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rgbClr val="0000CC"/>
                    </a:solidFill>
                    <a:latin typeface="Calibri" panose="020F0502020204030204"/>
                  </a:rPr>
                  <a:t>5,000</a:t>
                </a:r>
                <a:endParaRPr lang="ko-KR" altLang="en-US" sz="1200" dirty="0">
                  <a:solidFill>
                    <a:srgbClr val="0000CC"/>
                  </a:solidFill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3832848" y="5107018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rgbClr val="0000CC"/>
                    </a:solidFill>
                    <a:latin typeface="Calibri" panose="020F0502020204030204"/>
                  </a:rPr>
                  <a:t>150</a:t>
                </a:r>
                <a:endParaRPr lang="ko-KR" altLang="en-US" sz="1200" dirty="0">
                  <a:solidFill>
                    <a:srgbClr val="0000CC"/>
                  </a:solidFill>
                </a:endParaRPr>
              </a:p>
            </p:txBody>
          </p:sp>
        </p:grpSp>
      </p:grpSp>
      <p:grpSp>
        <p:nvGrpSpPr>
          <p:cNvPr id="145" name="그룹 144"/>
          <p:cNvGrpSpPr/>
          <p:nvPr/>
        </p:nvGrpSpPr>
        <p:grpSpPr>
          <a:xfrm>
            <a:off x="4560495" y="883905"/>
            <a:ext cx="4311712" cy="1312742"/>
            <a:chOff x="4560495" y="883905"/>
            <a:chExt cx="4311712" cy="1312742"/>
          </a:xfrm>
        </p:grpSpPr>
        <p:sp>
          <p:nvSpPr>
            <p:cNvPr id="146" name="모서리가 둥근 직사각형 27">
              <a:extLst>
                <a:ext uri="{FF2B5EF4-FFF2-40B4-BE49-F238E27FC236}">
                  <a16:creationId xmlns="" xmlns:a16="http://schemas.microsoft.com/office/drawing/2014/main" id="{65086914-EBAD-4FAD-800D-5D2996BDCA6D}"/>
                </a:ext>
              </a:extLst>
            </p:cNvPr>
            <p:cNvSpPr/>
            <p:nvPr/>
          </p:nvSpPr>
          <p:spPr>
            <a:xfrm>
              <a:off x="4560495" y="883905"/>
              <a:ext cx="4311712" cy="1312742"/>
            </a:xfrm>
            <a:prstGeom prst="roundRect">
              <a:avLst>
                <a:gd name="adj" fmla="val 15451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7" name="그룹 146"/>
            <p:cNvGrpSpPr/>
            <p:nvPr/>
          </p:nvGrpSpPr>
          <p:grpSpPr>
            <a:xfrm>
              <a:off x="7459900" y="920930"/>
              <a:ext cx="1360714" cy="1214549"/>
              <a:chOff x="4525501" y="911476"/>
              <a:chExt cx="1360714" cy="1214549"/>
            </a:xfrm>
          </p:grpSpPr>
          <p:sp>
            <p:nvSpPr>
              <p:cNvPr id="175" name="모서리가 둥근 직사각형 174"/>
              <p:cNvSpPr/>
              <p:nvPr/>
            </p:nvSpPr>
            <p:spPr>
              <a:xfrm>
                <a:off x="4525501" y="917799"/>
                <a:ext cx="1360713" cy="1189647"/>
              </a:xfrm>
              <a:prstGeom prst="roundRect">
                <a:avLst>
                  <a:gd name="adj" fmla="val 6248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8100000" algn="tr" rotWithShape="0">
                  <a:schemeClr val="bg1">
                    <a:lumMod val="75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76" name="그룹 175"/>
              <p:cNvGrpSpPr/>
              <p:nvPr/>
            </p:nvGrpSpPr>
            <p:grpSpPr>
              <a:xfrm>
                <a:off x="4614986" y="1712129"/>
                <a:ext cx="1164571" cy="224720"/>
                <a:chOff x="4781727" y="1917806"/>
                <a:chExt cx="1699083" cy="224720"/>
              </a:xfrm>
            </p:grpSpPr>
            <p:sp>
              <p:nvSpPr>
                <p:cNvPr id="185" name="Rectangle 81"/>
                <p:cNvSpPr>
                  <a:spLocks noChangeArrowheads="1"/>
                </p:cNvSpPr>
                <p:nvPr/>
              </p:nvSpPr>
              <p:spPr bwMode="auto">
                <a:xfrm rot="10800000">
                  <a:off x="4781727" y="2080420"/>
                  <a:ext cx="1569796" cy="621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86" name="평행 사변형 185"/>
                <p:cNvSpPr/>
                <p:nvPr/>
              </p:nvSpPr>
              <p:spPr>
                <a:xfrm>
                  <a:off x="4781727" y="1917806"/>
                  <a:ext cx="1699083" cy="160842"/>
                </a:xfrm>
                <a:prstGeom prst="parallelogram">
                  <a:avLst>
                    <a:gd name="adj" fmla="val 61108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177" name="AutoShape 1919"/>
              <p:cNvSpPr>
                <a:spLocks noChangeArrowheads="1"/>
              </p:cNvSpPr>
              <p:nvPr/>
            </p:nvSpPr>
            <p:spPr bwMode="auto">
              <a:xfrm>
                <a:off x="4525501" y="911476"/>
                <a:ext cx="1360714" cy="229366"/>
              </a:xfrm>
              <a:prstGeom prst="roundRect">
                <a:avLst>
                  <a:gd name="adj" fmla="val 34305"/>
                </a:avLst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/>
                <a:tailEnd/>
              </a:ln>
              <a:effectLst>
                <a:outerShdw dist="38100" dir="54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en-US" altLang="ko-KR" sz="1350" b="1" dirty="0" smtClean="0">
                    <a:latin typeface="맑은 고딕" pitchFamily="50" charset="-127"/>
                    <a:ea typeface="맑은 고딕" pitchFamily="50" charset="-127"/>
                  </a:rPr>
                  <a:t>ST </a:t>
                </a:r>
                <a:r>
                  <a:rPr lang="ko-KR" altLang="en-US" sz="1350" b="1" dirty="0" smtClean="0">
                    <a:latin typeface="맑은 고딕" pitchFamily="50" charset="-127"/>
                    <a:ea typeface="맑은 고딕" pitchFamily="50" charset="-127"/>
                  </a:rPr>
                  <a:t>효율</a:t>
                </a:r>
                <a:r>
                  <a:rPr lang="en-US" altLang="ko-KR" sz="1350" b="1" dirty="0" smtClean="0">
                    <a:latin typeface="맑은 고딕" pitchFamily="50" charset="-127"/>
                    <a:ea typeface="맑은 고딕" pitchFamily="50" charset="-127"/>
                  </a:rPr>
                  <a:t>(%)</a:t>
                </a:r>
                <a:endParaRPr lang="en-US" altLang="ko-KR" sz="135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78" name="원통 177"/>
              <p:cNvSpPr/>
              <p:nvPr/>
            </p:nvSpPr>
            <p:spPr>
              <a:xfrm>
                <a:off x="4770689" y="1294009"/>
                <a:ext cx="256484" cy="516194"/>
              </a:xfrm>
              <a:prstGeom prst="can">
                <a:avLst>
                  <a:gd name="adj" fmla="val 12049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79" name="원통 178"/>
              <p:cNvSpPr/>
              <p:nvPr/>
            </p:nvSpPr>
            <p:spPr>
              <a:xfrm>
                <a:off x="5062755" y="1283318"/>
                <a:ext cx="256484" cy="523300"/>
              </a:xfrm>
              <a:prstGeom prst="can">
                <a:avLst>
                  <a:gd name="adj" fmla="val 12049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80" name="원통 179"/>
              <p:cNvSpPr/>
              <p:nvPr/>
            </p:nvSpPr>
            <p:spPr>
              <a:xfrm>
                <a:off x="5356560" y="1323415"/>
                <a:ext cx="256484" cy="489221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81" name="직사각형 180"/>
              <p:cNvSpPr/>
              <p:nvPr/>
            </p:nvSpPr>
            <p:spPr>
              <a:xfrm>
                <a:off x="4687216" y="1910581"/>
                <a:ext cx="1135247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목표    실적    </a:t>
                </a:r>
                <a:r>
                  <a:rPr lang="en-US" altLang="ko-KR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24Y</a:t>
                </a:r>
                <a:r>
                  <a:rPr lang="ko-KR" altLang="en-US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목표</a:t>
                </a:r>
                <a:endParaRPr lang="ko-KR" altLang="en-US" sz="800" dirty="0"/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4683205" y="1446938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103</a:t>
                </a:r>
                <a:endParaRPr lang="ko-KR" altLang="en-US" sz="1200" dirty="0"/>
              </a:p>
            </p:txBody>
          </p:sp>
          <p:sp>
            <p:nvSpPr>
              <p:cNvPr id="183" name="직사각형 182"/>
              <p:cNvSpPr/>
              <p:nvPr/>
            </p:nvSpPr>
            <p:spPr>
              <a:xfrm>
                <a:off x="4975240" y="1440440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103</a:t>
                </a:r>
                <a:endParaRPr lang="ko-KR" altLang="en-US" sz="1200" dirty="0"/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5275012" y="1461061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100</a:t>
                </a:r>
                <a:endParaRPr lang="ko-KR" altLang="en-US" sz="1200" dirty="0"/>
              </a:p>
            </p:txBody>
          </p:sp>
        </p:grpSp>
        <p:grpSp>
          <p:nvGrpSpPr>
            <p:cNvPr id="148" name="그룹 147"/>
            <p:cNvGrpSpPr/>
            <p:nvPr/>
          </p:nvGrpSpPr>
          <p:grpSpPr>
            <a:xfrm>
              <a:off x="4603413" y="931500"/>
              <a:ext cx="2848907" cy="1247455"/>
              <a:chOff x="4603413" y="931500"/>
              <a:chExt cx="2848907" cy="1247455"/>
            </a:xfrm>
          </p:grpSpPr>
          <p:grpSp>
            <p:nvGrpSpPr>
              <p:cNvPr id="149" name="그룹 148"/>
              <p:cNvGrpSpPr/>
              <p:nvPr/>
            </p:nvGrpSpPr>
            <p:grpSpPr>
              <a:xfrm>
                <a:off x="4603413" y="1732153"/>
                <a:ext cx="2848907" cy="240919"/>
                <a:chOff x="6109085" y="1732153"/>
                <a:chExt cx="2711389" cy="240919"/>
              </a:xfrm>
            </p:grpSpPr>
            <p:sp>
              <p:nvSpPr>
                <p:cNvPr id="173" name="Rectangle 81"/>
                <p:cNvSpPr>
                  <a:spLocks noChangeArrowheads="1"/>
                </p:cNvSpPr>
                <p:nvPr/>
              </p:nvSpPr>
              <p:spPr bwMode="auto">
                <a:xfrm rot="10800000">
                  <a:off x="6109085" y="1894766"/>
                  <a:ext cx="2609092" cy="78306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17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>
                  <a:defPPr>
                    <a:defRPr lang="ko-KR"/>
                  </a:defPPr>
                  <a:lvl1pPr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1pPr>
                  <a:lvl2pPr marL="4572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2pPr>
                  <a:lvl3pPr marL="9144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3pPr>
                  <a:lvl4pPr marL="13716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4pPr>
                  <a:lvl5pPr marL="1828800" algn="ctr" rtl="0" fontAlgn="base" latinLnBrk="1">
                    <a:spcBef>
                      <a:spcPct val="0"/>
                    </a:spcBef>
                    <a:spcAft>
                      <a:spcPct val="0"/>
                    </a:spcAft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kumimoji="1" sz="1000" kern="1200">
                      <a:solidFill>
                        <a:srgbClr val="000000"/>
                      </a:solidFill>
                      <a:latin typeface="굴림체" pitchFamily="49" charset="-127"/>
                      <a:ea typeface="굴림체" pitchFamily="49" charset="-127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74" name="평행 사변형 173"/>
                <p:cNvSpPr/>
                <p:nvPr/>
              </p:nvSpPr>
              <p:spPr>
                <a:xfrm>
                  <a:off x="6109085" y="1732153"/>
                  <a:ext cx="2711389" cy="160842"/>
                </a:xfrm>
                <a:prstGeom prst="parallelogram">
                  <a:avLst>
                    <a:gd name="adj" fmla="val 61108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150" name="AutoShape 1919"/>
              <p:cNvSpPr>
                <a:spLocks noChangeArrowheads="1"/>
              </p:cNvSpPr>
              <p:nvPr/>
            </p:nvSpPr>
            <p:spPr bwMode="auto">
              <a:xfrm>
                <a:off x="5026917" y="931500"/>
                <a:ext cx="2137371" cy="22936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175" algn="ctr">
                <a:solidFill>
                  <a:schemeClr val="bg1">
                    <a:lumMod val="50000"/>
                  </a:schemeClr>
                </a:solidFill>
                <a:prstDash val="sysDot"/>
                <a:round/>
                <a:headEnd/>
                <a:tailEnd/>
              </a:ln>
              <a:effectLst>
                <a:outerShdw dist="38100" dir="5400000" algn="ctr" rotWithShape="0">
                  <a:schemeClr val="tx1">
                    <a:alpha val="50000"/>
                  </a:schemeClr>
                </a:outerShdw>
              </a:effectLst>
            </p:spPr>
            <p:txBody>
              <a:bodyPr wrap="none" anchor="ctr"/>
              <a:lstStyle/>
              <a:p>
                <a:pPr algn="ctr"/>
                <a:r>
                  <a:rPr lang="ko-KR" altLang="en-US" sz="1350" b="1" dirty="0" smtClean="0">
                    <a:latin typeface="맑은 고딕" pitchFamily="50" charset="-127"/>
                    <a:ea typeface="맑은 고딕" pitchFamily="50" charset="-127"/>
                  </a:rPr>
                  <a:t>생산성</a:t>
                </a:r>
                <a:endParaRPr lang="en-US" altLang="ko-KR" sz="135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1" name="원통 150"/>
              <p:cNvSpPr/>
              <p:nvPr/>
            </p:nvSpPr>
            <p:spPr>
              <a:xfrm>
                <a:off x="4713835" y="1250964"/>
                <a:ext cx="256484" cy="523300"/>
              </a:xfrm>
              <a:prstGeom prst="can">
                <a:avLst>
                  <a:gd name="adj" fmla="val 12049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52" name="원통 151"/>
              <p:cNvSpPr/>
              <p:nvPr/>
            </p:nvSpPr>
            <p:spPr>
              <a:xfrm>
                <a:off x="4973095" y="1260000"/>
                <a:ext cx="256484" cy="511483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53" name="직사각형 152"/>
              <p:cNvSpPr/>
              <p:nvPr/>
            </p:nvSpPr>
            <p:spPr>
              <a:xfrm>
                <a:off x="4631798" y="1735196"/>
                <a:ext cx="76815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23Y</a:t>
                </a:r>
                <a:r>
                  <a:rPr lang="ko-KR" altLang="en-US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   </a:t>
                </a:r>
                <a:r>
                  <a:rPr lang="en-US" altLang="ko-KR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24Y</a:t>
                </a:r>
                <a:r>
                  <a:rPr lang="ko-KR" altLang="en-US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목표</a:t>
                </a:r>
                <a:endParaRPr lang="ko-KR" altLang="en-US" sz="800" dirty="0"/>
              </a:p>
            </p:txBody>
          </p:sp>
          <p:sp>
            <p:nvSpPr>
              <p:cNvPr id="154" name="직사각형 153"/>
              <p:cNvSpPr/>
              <p:nvPr/>
            </p:nvSpPr>
            <p:spPr>
              <a:xfrm>
                <a:off x="4706927" y="1401736"/>
                <a:ext cx="5389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7,000</a:t>
                </a:r>
                <a:endParaRPr lang="ko-KR" altLang="en-US" sz="1200" dirty="0"/>
              </a:p>
            </p:txBody>
          </p:sp>
          <p:sp>
            <p:nvSpPr>
              <p:cNvPr id="155" name="직사각형 154"/>
              <p:cNvSpPr/>
              <p:nvPr/>
            </p:nvSpPr>
            <p:spPr>
              <a:xfrm>
                <a:off x="4674857" y="1906872"/>
                <a:ext cx="69121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b="1" dirty="0" smtClean="0"/>
                  <a:t>TA(</a:t>
                </a:r>
                <a:r>
                  <a:rPr lang="ko-KR" altLang="en-US" sz="700" b="1" dirty="0" smtClean="0"/>
                  <a:t>저</a:t>
                </a:r>
                <a:r>
                  <a:rPr lang="en-US" altLang="ko-KR" sz="700" b="1" dirty="0" smtClean="0"/>
                  <a:t>_</a:t>
                </a:r>
                <a:r>
                  <a:rPr lang="en-US" altLang="ko-KR" sz="700" b="1" dirty="0" err="1" smtClean="0"/>
                  <a:t>ea</a:t>
                </a:r>
                <a:r>
                  <a:rPr lang="en-US" altLang="ko-KR" sz="1100" b="1" dirty="0" smtClean="0"/>
                  <a:t>)</a:t>
                </a:r>
                <a:endParaRPr lang="ko-KR" altLang="en-US" sz="1100" b="1" dirty="0"/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5375255" y="1911133"/>
                <a:ext cx="69121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b="1" dirty="0" smtClean="0"/>
                  <a:t>TA(</a:t>
                </a:r>
                <a:r>
                  <a:rPr lang="ko-KR" altLang="en-US" sz="700" b="1" dirty="0" smtClean="0"/>
                  <a:t>고</a:t>
                </a:r>
                <a:r>
                  <a:rPr lang="en-US" altLang="ko-KR" sz="700" b="1" dirty="0" smtClean="0"/>
                  <a:t>_</a:t>
                </a:r>
                <a:r>
                  <a:rPr lang="en-US" altLang="ko-KR" sz="700" b="1" dirty="0" err="1" smtClean="0"/>
                  <a:t>ea</a:t>
                </a:r>
                <a:r>
                  <a:rPr lang="en-US" altLang="ko-KR" sz="1100" b="1" dirty="0" smtClean="0"/>
                  <a:t>)</a:t>
                </a:r>
                <a:endParaRPr lang="ko-KR" altLang="en-US" sz="1100" b="1" dirty="0"/>
              </a:p>
            </p:txBody>
          </p:sp>
          <p:sp>
            <p:nvSpPr>
              <p:cNvPr id="157" name="원통 156"/>
              <p:cNvSpPr/>
              <p:nvPr/>
            </p:nvSpPr>
            <p:spPr>
              <a:xfrm>
                <a:off x="5405115" y="1371452"/>
                <a:ext cx="256484" cy="420607"/>
              </a:xfrm>
              <a:prstGeom prst="can">
                <a:avLst>
                  <a:gd name="adj" fmla="val 12049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58" name="원통 157"/>
              <p:cNvSpPr/>
              <p:nvPr/>
            </p:nvSpPr>
            <p:spPr>
              <a:xfrm>
                <a:off x="5664375" y="1368395"/>
                <a:ext cx="256484" cy="420884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59" name="직사각형 158"/>
              <p:cNvSpPr/>
              <p:nvPr/>
            </p:nvSpPr>
            <p:spPr>
              <a:xfrm>
                <a:off x="5337568" y="1738402"/>
                <a:ext cx="76815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23Y</a:t>
                </a:r>
                <a:r>
                  <a:rPr lang="ko-KR" altLang="en-US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   </a:t>
                </a:r>
                <a:r>
                  <a:rPr lang="en-US" altLang="ko-KR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24Y</a:t>
                </a:r>
                <a:r>
                  <a:rPr lang="ko-KR" altLang="en-US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목표</a:t>
                </a:r>
                <a:endParaRPr lang="ko-KR" altLang="en-US" sz="800" dirty="0"/>
              </a:p>
            </p:txBody>
          </p:sp>
          <p:sp>
            <p:nvSpPr>
              <p:cNvPr id="160" name="직사각형 159"/>
              <p:cNvSpPr/>
              <p:nvPr/>
            </p:nvSpPr>
            <p:spPr>
              <a:xfrm>
                <a:off x="5413001" y="1455008"/>
                <a:ext cx="5389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4,500</a:t>
                </a:r>
                <a:endParaRPr lang="ko-KR" altLang="en-US" sz="1200" dirty="0"/>
              </a:p>
            </p:txBody>
          </p:sp>
          <p:sp>
            <p:nvSpPr>
              <p:cNvPr id="161" name="원통 160"/>
              <p:cNvSpPr/>
              <p:nvPr/>
            </p:nvSpPr>
            <p:spPr>
              <a:xfrm>
                <a:off x="6125195" y="1470514"/>
                <a:ext cx="256484" cy="327365"/>
              </a:xfrm>
              <a:prstGeom prst="can">
                <a:avLst>
                  <a:gd name="adj" fmla="val 12049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62" name="원통 161"/>
              <p:cNvSpPr/>
              <p:nvPr/>
            </p:nvSpPr>
            <p:spPr>
              <a:xfrm>
                <a:off x="6384455" y="1430957"/>
                <a:ext cx="256484" cy="364142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6050538" y="1737905"/>
                <a:ext cx="76815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23Y</a:t>
                </a:r>
                <a:r>
                  <a:rPr lang="ko-KR" altLang="en-US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   </a:t>
                </a:r>
                <a:r>
                  <a:rPr lang="en-US" altLang="ko-KR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24Y</a:t>
                </a:r>
                <a:r>
                  <a:rPr lang="ko-KR" altLang="en-US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목표</a:t>
                </a:r>
                <a:endParaRPr lang="ko-KR" altLang="en-US" sz="800" dirty="0"/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6038495" y="1512280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675</a:t>
                </a:r>
                <a:endParaRPr lang="ko-KR" altLang="en-US" sz="1200" dirty="0"/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6310107" y="1443524"/>
                <a:ext cx="42030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730</a:t>
                </a:r>
                <a:endParaRPr lang="ko-KR" altLang="en-US" sz="1200" dirty="0"/>
              </a:p>
            </p:txBody>
          </p:sp>
          <p:sp>
            <p:nvSpPr>
              <p:cNvPr id="166" name="원통 165"/>
              <p:cNvSpPr/>
              <p:nvPr/>
            </p:nvSpPr>
            <p:spPr>
              <a:xfrm>
                <a:off x="6773267" y="1398012"/>
                <a:ext cx="256484" cy="399867"/>
              </a:xfrm>
              <a:prstGeom prst="can">
                <a:avLst>
                  <a:gd name="adj" fmla="val 12049"/>
                </a:avLst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67" name="원통 166"/>
              <p:cNvSpPr/>
              <p:nvPr/>
            </p:nvSpPr>
            <p:spPr>
              <a:xfrm>
                <a:off x="7032527" y="1305878"/>
                <a:ext cx="256484" cy="489221"/>
              </a:xfrm>
              <a:prstGeom prst="can">
                <a:avLst>
                  <a:gd name="adj" fmla="val 12049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6350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altLang="ko-KR" sz="1200" b="1" dirty="0" smtClean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68" name="직사각형 167"/>
              <p:cNvSpPr/>
              <p:nvPr/>
            </p:nvSpPr>
            <p:spPr>
              <a:xfrm>
                <a:off x="6676521" y="1737905"/>
                <a:ext cx="768159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23Y</a:t>
                </a:r>
                <a:r>
                  <a:rPr lang="ko-KR" altLang="en-US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   </a:t>
                </a:r>
                <a:r>
                  <a:rPr lang="en-US" altLang="ko-KR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24Y</a:t>
                </a:r>
                <a:r>
                  <a:rPr lang="ko-KR" altLang="en-US" sz="8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목표</a:t>
                </a:r>
                <a:endParaRPr lang="ko-KR" altLang="en-US" sz="800" dirty="0"/>
              </a:p>
            </p:txBody>
          </p:sp>
          <p:sp>
            <p:nvSpPr>
              <p:cNvPr id="169" name="직사각형 168"/>
              <p:cNvSpPr/>
              <p:nvPr/>
            </p:nvSpPr>
            <p:spPr>
              <a:xfrm>
                <a:off x="6650784" y="1496575"/>
                <a:ext cx="5389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2,200</a:t>
                </a:r>
                <a:endParaRPr lang="ko-KR" altLang="en-US" sz="1200" dirty="0"/>
              </a:p>
            </p:txBody>
          </p:sp>
          <p:sp>
            <p:nvSpPr>
              <p:cNvPr id="170" name="직사각형 169"/>
              <p:cNvSpPr/>
              <p:nvPr/>
            </p:nvSpPr>
            <p:spPr>
              <a:xfrm>
                <a:off x="6913390" y="1377154"/>
                <a:ext cx="5389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200" b="1" kern="0" dirty="0" smtClean="0">
                    <a:solidFill>
                      <a:sysClr val="windowText" lastClr="000000"/>
                    </a:solidFill>
                    <a:latin typeface="Calibri" panose="020F0502020204030204"/>
                  </a:rPr>
                  <a:t>2,400</a:t>
                </a:r>
                <a:endParaRPr lang="ko-KR" altLang="en-US" sz="1200" dirty="0"/>
              </a:p>
            </p:txBody>
          </p:sp>
          <p:sp>
            <p:nvSpPr>
              <p:cNvPr id="171" name="직사각형 170"/>
              <p:cNvSpPr/>
              <p:nvPr/>
            </p:nvSpPr>
            <p:spPr>
              <a:xfrm>
                <a:off x="6071834" y="1910445"/>
                <a:ext cx="794843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dirty="0" smtClean="0"/>
                  <a:t>SMPS(</a:t>
                </a:r>
                <a:r>
                  <a:rPr lang="en-US" altLang="ko-KR" sz="700" b="1" dirty="0" err="1" smtClean="0"/>
                  <a:t>ea</a:t>
                </a:r>
                <a:r>
                  <a:rPr lang="en-US" altLang="ko-KR" sz="1100" b="1" dirty="0" smtClean="0"/>
                  <a:t>)</a:t>
                </a:r>
                <a:endParaRPr lang="ko-KR" altLang="en-US" sz="1100" b="1" dirty="0"/>
              </a:p>
            </p:txBody>
          </p:sp>
          <p:sp>
            <p:nvSpPr>
              <p:cNvPr id="172" name="직사각형 171"/>
              <p:cNvSpPr/>
              <p:nvPr/>
            </p:nvSpPr>
            <p:spPr>
              <a:xfrm>
                <a:off x="6732476" y="1917345"/>
                <a:ext cx="701844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100" b="1" dirty="0" smtClean="0"/>
                  <a:t>ADT(</a:t>
                </a:r>
                <a:r>
                  <a:rPr lang="en-US" altLang="ko-KR" sz="700" b="1" dirty="0" err="1" smtClean="0"/>
                  <a:t>ea</a:t>
                </a:r>
                <a:r>
                  <a:rPr lang="en-US" altLang="ko-KR" sz="1100" b="1" dirty="0" smtClean="0"/>
                  <a:t>)</a:t>
                </a:r>
                <a:endParaRPr lang="ko-KR" altLang="en-US" sz="1100" b="1" dirty="0"/>
              </a:p>
            </p:txBody>
          </p:sp>
        </p:grpSp>
      </p:grpSp>
      <p:grpSp>
        <p:nvGrpSpPr>
          <p:cNvPr id="187" name="그룹 186"/>
          <p:cNvGrpSpPr/>
          <p:nvPr/>
        </p:nvGrpSpPr>
        <p:grpSpPr>
          <a:xfrm>
            <a:off x="4283967" y="2259488"/>
            <a:ext cx="2294545" cy="953488"/>
            <a:chOff x="4572674" y="2252959"/>
            <a:chExt cx="2104175" cy="953488"/>
          </a:xfrm>
        </p:grpSpPr>
        <p:sp>
          <p:nvSpPr>
            <p:cNvPr id="188" name="AutoShape 26"/>
            <p:cNvSpPr>
              <a:spLocks noChangeArrowheads="1"/>
            </p:cNvSpPr>
            <p:nvPr/>
          </p:nvSpPr>
          <p:spPr bwMode="auto">
            <a:xfrm>
              <a:off x="4631798" y="2259193"/>
              <a:ext cx="1970602" cy="264817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</a:pPr>
              <a:endParaRPr lang="ko-KR" altLang="en-US" sz="825"/>
            </a:p>
          </p:txBody>
        </p:sp>
        <p:pic>
          <p:nvPicPr>
            <p:cNvPr id="189" name="Picture 30" descr="그림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612633" y="2271129"/>
              <a:ext cx="1989767" cy="98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0" name="Text Box 16"/>
            <p:cNvSpPr txBox="1">
              <a:spLocks noChangeArrowheads="1"/>
            </p:cNvSpPr>
            <p:nvPr/>
          </p:nvSpPr>
          <p:spPr bwMode="auto">
            <a:xfrm>
              <a:off x="4613933" y="2272216"/>
              <a:ext cx="1991521" cy="284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  <a:defRPr/>
              </a:pPr>
              <a:r>
                <a:rPr lang="ko-KR" altLang="en-US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성인화 실적 </a:t>
              </a:r>
              <a:r>
                <a:rPr lang="en-US" altLang="ko-KR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( 23Y )</a:t>
              </a:r>
              <a:endPara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91" name="AutoShape 26"/>
            <p:cNvSpPr>
              <a:spLocks noChangeArrowheads="1"/>
            </p:cNvSpPr>
            <p:nvPr/>
          </p:nvSpPr>
          <p:spPr bwMode="auto">
            <a:xfrm>
              <a:off x="4572674" y="2554395"/>
              <a:ext cx="2080274" cy="600179"/>
            </a:xfrm>
            <a:prstGeom prst="roundRect">
              <a:avLst>
                <a:gd name="adj" fmla="val 4472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</a:pPr>
              <a:endParaRPr lang="ko-KR" altLang="en-US" sz="825"/>
            </a:p>
          </p:txBody>
        </p:sp>
        <p:sp>
          <p:nvSpPr>
            <p:cNvPr id="192" name="AutoShape 26"/>
            <p:cNvSpPr>
              <a:spLocks noChangeArrowheads="1"/>
            </p:cNvSpPr>
            <p:nvPr/>
          </p:nvSpPr>
          <p:spPr bwMode="auto">
            <a:xfrm>
              <a:off x="4642659" y="2606491"/>
              <a:ext cx="1959741" cy="554370"/>
            </a:xfrm>
            <a:prstGeom prst="roundRect">
              <a:avLst>
                <a:gd name="adj" fmla="val 4472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</a:pPr>
              <a:endParaRPr lang="ko-KR" altLang="en-US" sz="825"/>
            </a:p>
          </p:txBody>
        </p:sp>
        <p:sp>
          <p:nvSpPr>
            <p:cNvPr id="193" name="Text Box 16"/>
            <p:cNvSpPr txBox="1">
              <a:spLocks noChangeArrowheads="1"/>
            </p:cNvSpPr>
            <p:nvPr/>
          </p:nvSpPr>
          <p:spPr bwMode="auto">
            <a:xfrm>
              <a:off x="4608729" y="2537033"/>
              <a:ext cx="2068120" cy="669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buBlip>
                  <a:blip r:embed="rId2"/>
                </a:buBlip>
              </a:pPr>
              <a:r>
                <a:rPr lang="ko-KR" altLang="en-US" sz="825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제조기술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&amp;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제조간접 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10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명↓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(47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명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  <a:sym typeface="Wingdings" panose="05000000000000000000" pitchFamily="2" charset="2"/>
                </a:rPr>
                <a:t>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37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명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)</a:t>
              </a:r>
            </a:p>
            <a:p>
              <a:pPr>
                <a:lnSpc>
                  <a:spcPts val="1500"/>
                </a:lnSpc>
                <a:buBlip>
                  <a:blip r:embed="rId2"/>
                </a:buBlip>
              </a:pP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별매 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Time 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생산성 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3,000ea 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달성</a:t>
              </a:r>
              <a:endParaRPr lang="en-US" altLang="ko-KR" sz="825" b="1" dirty="0"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ts val="1500"/>
                </a:lnSpc>
                <a:buBlip>
                  <a:blip r:embed="rId2"/>
                </a:buBlip>
              </a:pPr>
              <a:r>
                <a:rPr lang="en-US" altLang="ko-KR" sz="825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고출력 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Sub Process 3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명 감소</a:t>
              </a:r>
              <a:endParaRPr lang="en-US" altLang="ko-KR" sz="825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94" name="Picture 30" descr="그림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636469" y="2252959"/>
              <a:ext cx="1965930" cy="139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5" name="그룹 194"/>
          <p:cNvGrpSpPr/>
          <p:nvPr/>
        </p:nvGrpSpPr>
        <p:grpSpPr>
          <a:xfrm>
            <a:off x="6639438" y="2250614"/>
            <a:ext cx="2253041" cy="959041"/>
            <a:chOff x="6773267" y="2244085"/>
            <a:chExt cx="2117660" cy="959041"/>
          </a:xfrm>
        </p:grpSpPr>
        <p:sp>
          <p:nvSpPr>
            <p:cNvPr id="196" name="AutoShape 26"/>
            <p:cNvSpPr>
              <a:spLocks noChangeArrowheads="1"/>
            </p:cNvSpPr>
            <p:nvPr/>
          </p:nvSpPr>
          <p:spPr bwMode="auto">
            <a:xfrm>
              <a:off x="6829760" y="2258869"/>
              <a:ext cx="1966518" cy="264817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</a:pPr>
              <a:endParaRPr lang="ko-KR" altLang="en-US" sz="825"/>
            </a:p>
          </p:txBody>
        </p:sp>
        <p:pic>
          <p:nvPicPr>
            <p:cNvPr id="197" name="Picture 30" descr="그림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13226" y="2270805"/>
              <a:ext cx="1983051" cy="98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8" name="Text Box 16"/>
            <p:cNvSpPr txBox="1">
              <a:spLocks noChangeArrowheads="1"/>
            </p:cNvSpPr>
            <p:nvPr/>
          </p:nvSpPr>
          <p:spPr bwMode="auto">
            <a:xfrm>
              <a:off x="6814526" y="2271892"/>
              <a:ext cx="1981751" cy="284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500"/>
                </a:lnSpc>
                <a:defRPr/>
              </a:pPr>
              <a:r>
                <a:rPr lang="ko-KR" altLang="en-US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경비 절감 실적 </a:t>
              </a:r>
              <a:r>
                <a:rPr lang="en-US" altLang="ko-KR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( 23</a:t>
              </a:r>
              <a:r>
                <a:rPr lang="en-US" altLang="ko-KR" sz="105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Y</a:t>
              </a:r>
              <a:r>
                <a:rPr lang="ko-KR" altLang="en-US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 </a:t>
              </a:r>
              <a:r>
                <a:rPr lang="en-US" altLang="ko-KR" sz="105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)</a:t>
              </a:r>
              <a:endParaRPr lang="en-US" altLang="ko-KR" sz="10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99" name="AutoShape 26"/>
            <p:cNvSpPr>
              <a:spLocks noChangeArrowheads="1"/>
            </p:cNvSpPr>
            <p:nvPr/>
          </p:nvSpPr>
          <p:spPr bwMode="auto">
            <a:xfrm>
              <a:off x="6773267" y="2554071"/>
              <a:ext cx="2080274" cy="600179"/>
            </a:xfrm>
            <a:prstGeom prst="roundRect">
              <a:avLst>
                <a:gd name="adj" fmla="val 4472"/>
              </a:avLst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</a:pPr>
              <a:endParaRPr lang="ko-KR" altLang="en-US" sz="825"/>
            </a:p>
          </p:txBody>
        </p:sp>
        <p:sp>
          <p:nvSpPr>
            <p:cNvPr id="200" name="AutoShape 26"/>
            <p:cNvSpPr>
              <a:spLocks noChangeArrowheads="1"/>
            </p:cNvSpPr>
            <p:nvPr/>
          </p:nvSpPr>
          <p:spPr bwMode="auto">
            <a:xfrm>
              <a:off x="6843252" y="2606167"/>
              <a:ext cx="1953025" cy="547600"/>
            </a:xfrm>
            <a:prstGeom prst="roundRect">
              <a:avLst>
                <a:gd name="adj" fmla="val 4472"/>
              </a:avLst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</a:pPr>
              <a:endParaRPr lang="ko-KR" altLang="en-US" sz="825"/>
            </a:p>
          </p:txBody>
        </p:sp>
        <p:sp>
          <p:nvSpPr>
            <p:cNvPr id="201" name="Text Box 16"/>
            <p:cNvSpPr txBox="1">
              <a:spLocks noChangeArrowheads="1"/>
            </p:cNvSpPr>
            <p:nvPr/>
          </p:nvSpPr>
          <p:spPr bwMode="auto">
            <a:xfrm>
              <a:off x="6803273" y="2533712"/>
              <a:ext cx="2087654" cy="669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1500"/>
                </a:lnSpc>
                <a:buBlip>
                  <a:blip r:embed="rId2"/>
                </a:buBlip>
              </a:pPr>
              <a:r>
                <a:rPr lang="ko-KR" altLang="en-US" sz="825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신 모델 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Infra 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경비 절감 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_ </a:t>
              </a:r>
              <a:r>
                <a:rPr lang="en-US" altLang="ko-KR" sz="825" b="1" dirty="0">
                  <a:latin typeface="맑은 고딕" pitchFamily="50" charset="-127"/>
                </a:rPr>
                <a:t>\ </a:t>
              </a:r>
              <a:r>
                <a:rPr lang="en-US" altLang="ko-KR" sz="825" b="1" dirty="0" smtClean="0">
                  <a:latin typeface="맑은 고딕" pitchFamily="50" charset="-127"/>
                </a:rPr>
                <a:t>45</a:t>
              </a:r>
              <a:r>
                <a:rPr lang="ko-KR" altLang="en-US" sz="825" b="1" dirty="0" smtClean="0">
                  <a:latin typeface="맑은 고딕" pitchFamily="50" charset="-127"/>
                </a:rPr>
                <a:t>백만원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endParaRPr lang="en-US" altLang="ko-KR" sz="825" b="1" dirty="0" smtClean="0"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ts val="1500"/>
                </a:lnSpc>
              </a:pPr>
              <a:r>
                <a:rPr lang="en-US" altLang="ko-KR" sz="825" b="1" dirty="0" smtClean="0">
                  <a:latin typeface="맑은 고딕" pitchFamily="50" charset="-127"/>
                </a:rPr>
                <a:t>     ..  Infra Modify &amp; </a:t>
              </a:r>
              <a:r>
                <a:rPr lang="ko-KR" altLang="en-US" sz="825" b="1" dirty="0" smtClean="0">
                  <a:latin typeface="맑은 고딕" pitchFamily="50" charset="-127"/>
                </a:rPr>
                <a:t>현지화 </a:t>
              </a:r>
              <a:r>
                <a:rPr lang="en-US" altLang="ko-KR" sz="825" b="1" dirty="0" smtClean="0">
                  <a:latin typeface="맑은 고딕" pitchFamily="50" charset="-127"/>
                </a:rPr>
                <a:t> </a:t>
              </a:r>
              <a:endParaRPr lang="en-US" altLang="ko-KR" sz="825" b="1" dirty="0" smtClean="0">
                <a:latin typeface="맑은 고딕" pitchFamily="50" charset="-127"/>
                <a:ea typeface="맑은 고딕" pitchFamily="50" charset="-127"/>
              </a:endParaRPr>
            </a:p>
            <a:p>
              <a:pPr>
                <a:lnSpc>
                  <a:spcPts val="1500"/>
                </a:lnSpc>
                <a:buBlip>
                  <a:blip r:embed="rId2"/>
                </a:buBlip>
              </a:pP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 제조 경비 계획 대비 </a:t>
              </a:r>
              <a:r>
                <a:rPr lang="en-US" altLang="ko-KR" sz="825" b="1" dirty="0" smtClean="0">
                  <a:latin typeface="맑은 고딕" pitchFamily="50" charset="-127"/>
                  <a:ea typeface="맑은 고딕" pitchFamily="50" charset="-127"/>
                </a:rPr>
                <a:t>2.6% </a:t>
              </a:r>
              <a:r>
                <a:rPr lang="ko-KR" altLang="en-US" sz="825" b="1" dirty="0" smtClean="0">
                  <a:latin typeface="맑은 고딕" pitchFamily="50" charset="-127"/>
                  <a:ea typeface="맑은 고딕" pitchFamily="50" charset="-127"/>
                </a:rPr>
                <a:t>절감</a:t>
              </a:r>
              <a:endParaRPr lang="en-US" altLang="ko-KR" sz="825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02" name="Picture 30" descr="그림5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832890" y="2244085"/>
              <a:ext cx="1974640" cy="1398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</a:t>
            </a:r>
            <a:r>
              <a:rPr lang="ko-KR" altLang="en-US" sz="2400" b="1" dirty="0">
                <a:solidFill>
                  <a:prstClr val="black"/>
                </a:solidFill>
              </a:rPr>
              <a:t>제조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Main Line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7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</a:t>
            </a:r>
            <a:r>
              <a:rPr lang="ko-KR" altLang="en-US" sz="2400" b="1" dirty="0">
                <a:solidFill>
                  <a:prstClr val="black"/>
                </a:solidFill>
              </a:rPr>
              <a:t>제조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성인화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Summary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764704"/>
            <a:ext cx="3240360" cy="257183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□ 2024Y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성인화 계획 요약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3" y="1046597"/>
            <a:ext cx="4210671" cy="1543017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6" y="1021887"/>
            <a:ext cx="3863329" cy="1857776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971286"/>
            <a:ext cx="4079351" cy="1641374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92" y="2673090"/>
            <a:ext cx="3582584" cy="1937852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574351"/>
              </p:ext>
            </p:extLst>
          </p:nvPr>
        </p:nvGraphicFramePr>
        <p:xfrm>
          <a:off x="269332" y="4653136"/>
          <a:ext cx="8598043" cy="1805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8452"/>
                <a:gridCol w="648072"/>
                <a:gridCol w="648072"/>
                <a:gridCol w="576064"/>
                <a:gridCol w="3888432"/>
                <a:gridCol w="478951"/>
              </a:tblGrid>
              <a:tr h="179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성인화 </a:t>
                      </a:r>
                      <a:r>
                        <a:rPr lang="en-US" altLang="ko-KR" sz="1050" dirty="0" smtClean="0"/>
                        <a:t>Items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개선 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개선 후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효과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핵심 개선 내용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/>
                        <a:t>일정</a:t>
                      </a:r>
                      <a:endParaRPr lang="ko-KR" altLang="en-US" sz="1050" dirty="0"/>
                    </a:p>
                  </a:txBody>
                  <a:tcPr/>
                </a:tc>
              </a:tr>
              <a:tr h="17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AOI</a:t>
                      </a:r>
                      <a:r>
                        <a:rPr lang="en-US" altLang="ko-KR" sz="1100" b="1" baseline="0" dirty="0" smtClean="0"/>
                        <a:t> </a:t>
                      </a:r>
                      <a:r>
                        <a:rPr lang="ko-KR" altLang="en-US" sz="1100" b="1" baseline="0" dirty="0" smtClean="0"/>
                        <a:t>직행율 개선</a:t>
                      </a:r>
                      <a:r>
                        <a:rPr lang="en-US" altLang="ko-KR" sz="1100" b="1" baseline="0" dirty="0" smtClean="0"/>
                        <a:t>( </a:t>
                      </a:r>
                      <a:r>
                        <a:rPr lang="ko-KR" altLang="en-US" sz="1100" b="1" baseline="0" dirty="0" smtClean="0"/>
                        <a:t>작업자 성인화</a:t>
                      </a:r>
                      <a:r>
                        <a:rPr lang="en-US" altLang="ko-KR" sz="1100" b="1" baseline="0" dirty="0" smtClean="0"/>
                        <a:t>)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15</a:t>
                      </a:r>
                      <a:r>
                        <a:rPr lang="ko-KR" altLang="en-US" sz="1050" dirty="0" smtClean="0"/>
                        <a:t>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10</a:t>
                      </a:r>
                      <a:r>
                        <a:rPr lang="ko-KR" altLang="en-US" sz="1050" dirty="0" smtClean="0"/>
                        <a:t>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00CC"/>
                          </a:solidFill>
                        </a:rPr>
                        <a:t>5</a:t>
                      </a:r>
                      <a:r>
                        <a:rPr lang="ko-KR" altLang="en-US" sz="1100" b="1" dirty="0" smtClean="0">
                          <a:solidFill>
                            <a:srgbClr val="0000CC"/>
                          </a:solidFill>
                        </a:rPr>
                        <a:t>명</a:t>
                      </a:r>
                      <a:endParaRPr lang="ko-KR" altLang="en-US" sz="1100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-.</a:t>
                      </a:r>
                      <a:r>
                        <a:rPr lang="en-US" altLang="ko-KR" sz="1050" baseline="0" dirty="0" smtClean="0"/>
                        <a:t> Debugging </a:t>
                      </a:r>
                      <a:r>
                        <a:rPr lang="ko-KR" altLang="en-US" sz="1050" baseline="0" dirty="0" smtClean="0"/>
                        <a:t>최적화를 통한 직행율 향상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</a:t>
                      </a:r>
                      <a:r>
                        <a:rPr lang="ko-KR" altLang="en-US" sz="1050" dirty="0" smtClean="0"/>
                        <a:t>월</a:t>
                      </a:r>
                      <a:endParaRPr lang="ko-KR" altLang="en-US" sz="1050" dirty="0"/>
                    </a:p>
                  </a:txBody>
                  <a:tcPr/>
                </a:tc>
              </a:tr>
              <a:tr h="17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TA Auto Mold</a:t>
                      </a:r>
                      <a:r>
                        <a:rPr lang="en-US" altLang="ko-KR" sz="1100" b="1" baseline="0" dirty="0" smtClean="0"/>
                        <a:t> Line </a:t>
                      </a:r>
                      <a:r>
                        <a:rPr lang="ko-KR" altLang="en-US" sz="1100" b="1" baseline="0" dirty="0" smtClean="0"/>
                        <a:t>성인화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20</a:t>
                      </a:r>
                      <a:r>
                        <a:rPr lang="ko-KR" altLang="en-US" sz="1050" dirty="0" smtClean="0"/>
                        <a:t>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14</a:t>
                      </a:r>
                      <a:r>
                        <a:rPr lang="ko-KR" altLang="en-US" sz="1050" dirty="0" smtClean="0"/>
                        <a:t>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00CC"/>
                          </a:solidFill>
                        </a:rPr>
                        <a:t>6</a:t>
                      </a:r>
                      <a:r>
                        <a:rPr lang="ko-KR" altLang="en-US" sz="1100" b="1" dirty="0" smtClean="0">
                          <a:solidFill>
                            <a:srgbClr val="0000CC"/>
                          </a:solidFill>
                        </a:rPr>
                        <a:t>명</a:t>
                      </a:r>
                      <a:endParaRPr lang="ko-KR" altLang="en-US" sz="1100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-. Auto Mold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en-US" altLang="ko-KR" sz="1050" dirty="0" smtClean="0"/>
                        <a:t>Line+</a:t>
                      </a:r>
                      <a:r>
                        <a:rPr lang="ko-KR" altLang="en-US" sz="1050" dirty="0" smtClean="0"/>
                        <a:t>융착</a:t>
                      </a:r>
                      <a:r>
                        <a:rPr lang="ko-KR" altLang="en-US" sz="1050" baseline="0" dirty="0" smtClean="0"/>
                        <a:t> </a:t>
                      </a:r>
                      <a:r>
                        <a:rPr lang="en-US" altLang="ko-KR" sz="1050" baseline="0" dirty="0" smtClean="0"/>
                        <a:t>Upper Case Merge _ 2 Line </a:t>
                      </a:r>
                      <a:r>
                        <a:rPr lang="ko-KR" altLang="en-US" sz="1050" baseline="0" dirty="0" smtClean="0"/>
                        <a:t>기준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</a:t>
                      </a:r>
                      <a:r>
                        <a:rPr lang="ko-KR" altLang="en-US" sz="1050" dirty="0" smtClean="0"/>
                        <a:t>월</a:t>
                      </a:r>
                      <a:endParaRPr lang="ko-KR" altLang="en-US" sz="1050" dirty="0"/>
                    </a:p>
                  </a:txBody>
                  <a:tcPr/>
                </a:tc>
              </a:tr>
              <a:tr h="1797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 smtClean="0"/>
                        <a:t>TA</a:t>
                      </a:r>
                      <a:r>
                        <a:rPr lang="en-US" altLang="ko-KR" sz="1100" b="1" baseline="0" dirty="0" smtClean="0"/>
                        <a:t> FT2 </a:t>
                      </a:r>
                      <a:r>
                        <a:rPr lang="ko-KR" altLang="en-US" sz="1100" b="1" baseline="0" dirty="0" smtClean="0"/>
                        <a:t>자동화 </a:t>
                      </a:r>
                      <a:r>
                        <a:rPr lang="en-US" altLang="ko-KR" sz="1100" b="1" baseline="0" dirty="0" smtClean="0"/>
                        <a:t>In-Line </a:t>
                      </a:r>
                      <a:r>
                        <a:rPr lang="ko-KR" altLang="en-US" sz="1100" b="1" baseline="0" dirty="0" smtClean="0"/>
                        <a:t>성인화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34</a:t>
                      </a:r>
                      <a:r>
                        <a:rPr lang="ko-KR" altLang="en-US" sz="1050" dirty="0" smtClean="0"/>
                        <a:t>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24</a:t>
                      </a:r>
                      <a:r>
                        <a:rPr lang="ko-KR" altLang="en-US" sz="1050" dirty="0" smtClean="0"/>
                        <a:t>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00CC"/>
                          </a:solidFill>
                        </a:rPr>
                        <a:t>10</a:t>
                      </a:r>
                      <a:r>
                        <a:rPr lang="ko-KR" altLang="en-US" sz="1100" b="1" dirty="0" smtClean="0">
                          <a:solidFill>
                            <a:srgbClr val="0000CC"/>
                          </a:solidFill>
                        </a:rPr>
                        <a:t>명</a:t>
                      </a:r>
                      <a:endParaRPr lang="ko-KR" altLang="en-US" sz="1100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-. 200% </a:t>
                      </a:r>
                      <a:r>
                        <a:rPr lang="ko-KR" altLang="en-US" sz="1050" dirty="0" smtClean="0"/>
                        <a:t>반자동화 </a:t>
                      </a:r>
                      <a:r>
                        <a:rPr lang="en-US" altLang="ko-KR" sz="1050" dirty="0" smtClean="0"/>
                        <a:t>+ </a:t>
                      </a:r>
                      <a:r>
                        <a:rPr lang="ko-KR" altLang="en-US" sz="1050" dirty="0" smtClean="0"/>
                        <a:t>속이물 </a:t>
                      </a:r>
                      <a:r>
                        <a:rPr lang="en-US" altLang="ko-KR" sz="1050" dirty="0" smtClean="0"/>
                        <a:t>Room</a:t>
                      </a:r>
                      <a:r>
                        <a:rPr lang="en-US" altLang="ko-KR" sz="1050" baseline="0" dirty="0" smtClean="0"/>
                        <a:t> </a:t>
                      </a:r>
                      <a:r>
                        <a:rPr lang="ko-KR" altLang="en-US" sz="1050" baseline="0" dirty="0" smtClean="0"/>
                        <a:t>제거 </a:t>
                      </a:r>
                      <a:r>
                        <a:rPr lang="en-US" altLang="ko-KR" sz="1050" baseline="0" dirty="0" smtClean="0"/>
                        <a:t>_ 2 Line </a:t>
                      </a:r>
                      <a:r>
                        <a:rPr lang="ko-KR" altLang="en-US" sz="1050" baseline="0" dirty="0" smtClean="0"/>
                        <a:t>기준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r>
                        <a:rPr lang="ko-KR" altLang="en-US" sz="1050" dirty="0" smtClean="0"/>
                        <a:t>월</a:t>
                      </a:r>
                      <a:endParaRPr lang="ko-KR" altLang="en-US" sz="1050" dirty="0"/>
                    </a:p>
                  </a:txBody>
                  <a:tcPr/>
                </a:tc>
              </a:tr>
              <a:tr h="1797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별매 자동화 </a:t>
                      </a:r>
                      <a:r>
                        <a:rPr lang="en-US" altLang="ko-KR" sz="1100" b="1" dirty="0" smtClean="0"/>
                        <a:t>Set up </a:t>
                      </a:r>
                      <a:r>
                        <a:rPr lang="ko-KR" altLang="en-US" sz="1100" b="1" dirty="0" smtClean="0"/>
                        <a:t>운영 최적화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46</a:t>
                      </a:r>
                      <a:r>
                        <a:rPr lang="ko-KR" altLang="en-US" sz="1050" dirty="0" smtClean="0"/>
                        <a:t>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</a:t>
                      </a:r>
                      <a:r>
                        <a:rPr lang="ko-KR" altLang="en-US" sz="1050" dirty="0" smtClean="0"/>
                        <a:t>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00CC"/>
                          </a:solidFill>
                        </a:rPr>
                        <a:t>44</a:t>
                      </a:r>
                      <a:r>
                        <a:rPr lang="ko-KR" altLang="en-US" sz="1100" b="1" dirty="0" smtClean="0">
                          <a:solidFill>
                            <a:srgbClr val="0000CC"/>
                          </a:solidFill>
                        </a:rPr>
                        <a:t>명</a:t>
                      </a:r>
                      <a:endParaRPr lang="ko-KR" altLang="en-US" sz="1100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-. </a:t>
                      </a:r>
                      <a:r>
                        <a:rPr lang="ko-KR" altLang="en-US" sz="1050" dirty="0" smtClean="0"/>
                        <a:t>별매 자동화 라인 투자를 통한 인력 성인화 </a:t>
                      </a:r>
                      <a:r>
                        <a:rPr lang="en-US" altLang="ko-KR" sz="1050" dirty="0" smtClean="0"/>
                        <a:t>_ Manual</a:t>
                      </a:r>
                      <a:r>
                        <a:rPr lang="en-US" altLang="ko-KR" sz="1050" baseline="0" dirty="0" smtClean="0"/>
                        <a:t> 2 Line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5</a:t>
                      </a:r>
                      <a:r>
                        <a:rPr lang="ko-KR" altLang="en-US" sz="1050" dirty="0" smtClean="0"/>
                        <a:t>월</a:t>
                      </a:r>
                      <a:endParaRPr lang="ko-KR" altLang="en-US" sz="1050" dirty="0"/>
                    </a:p>
                  </a:txBody>
                  <a:tcPr/>
                </a:tc>
              </a:tr>
              <a:tr h="1797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 smtClean="0"/>
                        <a:t>제조 간접 업무 </a:t>
                      </a:r>
                      <a:r>
                        <a:rPr lang="en-US" altLang="ko-KR" sz="1100" b="1" dirty="0" smtClean="0"/>
                        <a:t>Merge 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22</a:t>
                      </a:r>
                      <a:r>
                        <a:rPr lang="ko-KR" altLang="en-US" sz="1050" dirty="0" smtClean="0"/>
                        <a:t>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19</a:t>
                      </a:r>
                      <a:r>
                        <a:rPr lang="ko-KR" altLang="en-US" sz="1050" dirty="0" smtClean="0"/>
                        <a:t>명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00CC"/>
                          </a:solidFill>
                        </a:rPr>
                        <a:t>3</a:t>
                      </a:r>
                      <a:r>
                        <a:rPr lang="ko-KR" altLang="en-US" sz="1100" b="1" dirty="0" smtClean="0">
                          <a:solidFill>
                            <a:srgbClr val="0000CC"/>
                          </a:solidFill>
                        </a:rPr>
                        <a:t>명</a:t>
                      </a:r>
                      <a:endParaRPr lang="ko-KR" altLang="en-US" sz="1100" b="1" dirty="0">
                        <a:solidFill>
                          <a:srgbClr val="0000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 smtClean="0"/>
                        <a:t>-. TA</a:t>
                      </a:r>
                      <a:r>
                        <a:rPr lang="en-US" altLang="ko-KR" sz="1050" baseline="0" dirty="0" smtClean="0"/>
                        <a:t> / VD </a:t>
                      </a:r>
                      <a:r>
                        <a:rPr lang="ko-KR" altLang="en-US" sz="1050" baseline="0" dirty="0" smtClean="0"/>
                        <a:t>관련 전문 담당자</a:t>
                      </a:r>
                      <a:r>
                        <a:rPr lang="en-US" altLang="ko-KR" sz="1050" baseline="0" dirty="0" smtClean="0"/>
                        <a:t>(</a:t>
                      </a:r>
                      <a:r>
                        <a:rPr lang="ko-KR" altLang="en-US" sz="1050" baseline="0" dirty="0" smtClean="0"/>
                        <a:t>수리</a:t>
                      </a:r>
                      <a:r>
                        <a:rPr lang="en-US" altLang="ko-KR" sz="1050" baseline="0" dirty="0" smtClean="0"/>
                        <a:t>/</a:t>
                      </a:r>
                      <a:r>
                        <a:rPr lang="ko-KR" altLang="en-US" sz="1050" baseline="0" dirty="0" smtClean="0"/>
                        <a:t>조장</a:t>
                      </a:r>
                      <a:r>
                        <a:rPr lang="en-US" altLang="ko-KR" sz="1050" baseline="0" dirty="0" smtClean="0"/>
                        <a:t>/Sub</a:t>
                      </a:r>
                      <a:r>
                        <a:rPr lang="ko-KR" altLang="en-US" sz="1050" baseline="0" dirty="0" smtClean="0"/>
                        <a:t>작업</a:t>
                      </a:r>
                      <a:r>
                        <a:rPr lang="en-US" altLang="ko-KR" sz="1050" baseline="0" dirty="0" smtClean="0"/>
                        <a:t>) Merge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3</a:t>
                      </a:r>
                      <a:r>
                        <a:rPr lang="ko-KR" altLang="en-US" sz="1050" dirty="0" smtClean="0"/>
                        <a:t>월</a:t>
                      </a:r>
                      <a:endParaRPr lang="ko-KR" altLang="en-US" sz="1050" dirty="0"/>
                    </a:p>
                  </a:txBody>
                  <a:tcPr/>
                </a:tc>
              </a:tr>
              <a:tr h="1797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smtClean="0"/>
                        <a:t> Total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rgbClr val="0000CC"/>
                          </a:solidFill>
                        </a:rPr>
                        <a:t>68</a:t>
                      </a:r>
                      <a:r>
                        <a:rPr lang="ko-KR" altLang="en-US" sz="1100" b="1" dirty="0" smtClean="0">
                          <a:solidFill>
                            <a:srgbClr val="0000CC"/>
                          </a:solidFill>
                        </a:rPr>
                        <a:t>명</a:t>
                      </a:r>
                      <a:endParaRPr lang="ko-KR" altLang="en-US" sz="1100" b="1" dirty="0">
                        <a:solidFill>
                          <a:srgbClr val="0000CC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타원 14">
            <a:hlinkClick r:id="rId6" action="ppaction://hlinksldjump"/>
          </p:cNvPr>
          <p:cNvSpPr/>
          <p:nvPr/>
        </p:nvSpPr>
        <p:spPr>
          <a:xfrm>
            <a:off x="8556718" y="2960109"/>
            <a:ext cx="293161" cy="22874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>
            <a:hlinkClick r:id="rId7" action="ppaction://hlinksldjump"/>
          </p:cNvPr>
          <p:cNvSpPr/>
          <p:nvPr/>
        </p:nvSpPr>
        <p:spPr>
          <a:xfrm>
            <a:off x="3562704" y="2675812"/>
            <a:ext cx="296472" cy="22083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>
            <a:hlinkClick r:id="rId8" action="ppaction://hlinksldjump"/>
          </p:cNvPr>
          <p:cNvSpPr/>
          <p:nvPr/>
        </p:nvSpPr>
        <p:spPr>
          <a:xfrm>
            <a:off x="8556718" y="1021887"/>
            <a:ext cx="310657" cy="20066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>
            <a:hlinkClick r:id="rId9" action="ppaction://hlinksldjump"/>
          </p:cNvPr>
          <p:cNvSpPr/>
          <p:nvPr/>
        </p:nvSpPr>
        <p:spPr>
          <a:xfrm>
            <a:off x="4160862" y="1043082"/>
            <a:ext cx="319142" cy="17947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6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3-7.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‘24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자재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재공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재고 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15541"/>
            <a:ext cx="9144001" cy="5981811"/>
          </a:xfrm>
          <a:prstGeom prst="rect">
            <a:avLst/>
          </a:prstGeom>
        </p:spPr>
      </p:pic>
      <p:sp>
        <p:nvSpPr>
          <p:cNvPr id="7" name="타원 6">
            <a:hlinkClick r:id="rId3" action="ppaction://hlinksldjump"/>
          </p:cNvPr>
          <p:cNvSpPr/>
          <p:nvPr/>
        </p:nvSpPr>
        <p:spPr>
          <a:xfrm>
            <a:off x="8092653" y="1453252"/>
            <a:ext cx="416138" cy="2880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>
            <a:hlinkClick r:id="rId4" action="ppaction://hlinksldjump"/>
          </p:cNvPr>
          <p:cNvSpPr/>
          <p:nvPr/>
        </p:nvSpPr>
        <p:spPr>
          <a:xfrm>
            <a:off x="4011846" y="3933056"/>
            <a:ext cx="416138" cy="2880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>
            <a:hlinkClick r:id="rId5" action="ppaction://hlinksldjump"/>
          </p:cNvPr>
          <p:cNvSpPr/>
          <p:nvPr/>
        </p:nvSpPr>
        <p:spPr>
          <a:xfrm>
            <a:off x="8071644" y="3943688"/>
            <a:ext cx="416138" cy="2880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>
            <a:hlinkClick r:id="rId6" action="ppaction://hlinksldjump"/>
          </p:cNvPr>
          <p:cNvSpPr/>
          <p:nvPr/>
        </p:nvSpPr>
        <p:spPr>
          <a:xfrm>
            <a:off x="4012023" y="1453252"/>
            <a:ext cx="416138" cy="28803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09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3-8.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‘24</a:t>
            </a:r>
            <a:r>
              <a:rPr lang="ko-KR" altLang="en-US" sz="2400" b="1" dirty="0" smtClean="0">
                <a:latin typeface="+mn-ea"/>
              </a:rPr>
              <a:t>년 법인 조직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smtClean="0">
                <a:latin typeface="+mn-ea"/>
              </a:rPr>
              <a:t>인력 </a:t>
            </a:r>
            <a:r>
              <a:rPr lang="ko-KR" altLang="en-US" sz="2400" b="1" dirty="0">
                <a:latin typeface="+mn-ea"/>
              </a:rPr>
              <a:t>운영 방안</a:t>
            </a:r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운영 조직도</a:t>
            </a:r>
            <a:endParaRPr lang="en-US" altLang="ko-KR" b="1" dirty="0">
              <a:latin typeface="+mn-ea"/>
              <a:ea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422434"/>
              </p:ext>
            </p:extLst>
          </p:nvPr>
        </p:nvGraphicFramePr>
        <p:xfrm>
          <a:off x="373766" y="5151386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겸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법인장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827469"/>
              </p:ext>
            </p:extLst>
          </p:nvPr>
        </p:nvGraphicFramePr>
        <p:xfrm>
          <a:off x="478720" y="2633935"/>
          <a:ext cx="3130811" cy="583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896"/>
                <a:gridCol w="645137"/>
                <a:gridCol w="641016"/>
                <a:gridCol w="603881"/>
                <a:gridCol w="603881"/>
              </a:tblGrid>
              <a:tr h="291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법인장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주재원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파견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1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주재원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2" name="그룹 31"/>
          <p:cNvGrpSpPr>
            <a:grpSpLocks/>
          </p:cNvGrpSpPr>
          <p:nvPr/>
        </p:nvGrpSpPr>
        <p:grpSpPr bwMode="auto">
          <a:xfrm>
            <a:off x="5758834" y="2180277"/>
            <a:ext cx="893386" cy="261610"/>
            <a:chOff x="4096631" y="1463934"/>
            <a:chExt cx="893502" cy="261443"/>
          </a:xfrm>
        </p:grpSpPr>
        <p:sp>
          <p:nvSpPr>
            <p:cNvPr id="33" name="직사각형 32"/>
            <p:cNvSpPr/>
            <p:nvPr/>
          </p:nvSpPr>
          <p:spPr>
            <a:xfrm>
              <a:off x="4096631" y="1521678"/>
              <a:ext cx="144481" cy="14595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41112" y="1463934"/>
              <a:ext cx="749021" cy="261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  <a:ea typeface="+mn-ea"/>
                </a:rPr>
                <a:t>근무기간</a:t>
              </a:r>
              <a:endParaRPr kumimoji="0"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endParaRPr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06449"/>
              </p:ext>
            </p:extLst>
          </p:nvPr>
        </p:nvGraphicFramePr>
        <p:xfrm>
          <a:off x="5758834" y="2438107"/>
          <a:ext cx="2414402" cy="1389675"/>
        </p:xfrm>
        <a:graphic>
          <a:graphicData uri="http://schemas.openxmlformats.org/drawingml/2006/table">
            <a:tbl>
              <a:tblPr/>
              <a:tblGrid>
                <a:gridCol w="456265"/>
                <a:gridCol w="456265"/>
                <a:gridCol w="750936"/>
                <a:gridCol w="750936"/>
              </a:tblGrid>
              <a:tr h="198525"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일자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2023-12-14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법인근무일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근무기간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2022-11-18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2020-01-30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동은철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2023-09-01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2019-06-10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유진선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2023-08-01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121152"/>
              </p:ext>
            </p:extLst>
          </p:nvPr>
        </p:nvGraphicFramePr>
        <p:xfrm>
          <a:off x="1597902" y="5157066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생산운영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  <a:endParaRPr lang="ko-KR" altLang="en-US" sz="1200" dirty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책임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유진선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633276"/>
              </p:ext>
            </p:extLst>
          </p:nvPr>
        </p:nvGraphicFramePr>
        <p:xfrm>
          <a:off x="2822038" y="5151386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자재</a:t>
                      </a:r>
                      <a:endParaRPr lang="ko-KR" altLang="en-US" sz="1200" dirty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책임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유진선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69145"/>
              </p:ext>
            </p:extLst>
          </p:nvPr>
        </p:nvGraphicFramePr>
        <p:xfrm>
          <a:off x="4057060" y="5151385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품질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수석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동은철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0488"/>
              </p:ext>
            </p:extLst>
          </p:nvPr>
        </p:nvGraphicFramePr>
        <p:xfrm>
          <a:off x="6505331" y="5139916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제조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수석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411087"/>
              </p:ext>
            </p:extLst>
          </p:nvPr>
        </p:nvGraphicFramePr>
        <p:xfrm>
          <a:off x="5281195" y="5151385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제조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2,3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팀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수석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5134384"/>
              </p:ext>
            </p:extLst>
          </p:nvPr>
        </p:nvGraphicFramePr>
        <p:xfrm>
          <a:off x="7729467" y="5139916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제조기술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수석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941255" y="1772776"/>
            <a:ext cx="7355701" cy="3368112"/>
            <a:chOff x="880132" y="1412736"/>
            <a:chExt cx="7355701" cy="3368112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5777734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880132" y="4435678"/>
              <a:ext cx="735570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880132" y="4418402"/>
              <a:ext cx="1926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2101778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3331411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945035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8235833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4537641" y="1412736"/>
              <a:ext cx="0" cy="3339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4537641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578101"/>
              </p:ext>
            </p:extLst>
          </p:nvPr>
        </p:nvGraphicFramePr>
        <p:xfrm>
          <a:off x="1115617" y="3272021"/>
          <a:ext cx="2491615" cy="583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1"/>
                <a:gridCol w="648072"/>
                <a:gridCol w="591591"/>
                <a:gridCol w="603881"/>
              </a:tblGrid>
              <a:tr h="291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수석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1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851415"/>
              </p:ext>
            </p:extLst>
          </p:nvPr>
        </p:nvGraphicFramePr>
        <p:xfrm>
          <a:off x="3723735" y="1412776"/>
          <a:ext cx="1750058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750058"/>
              </a:tblGrid>
              <a:tr h="360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법인장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김진수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법인장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37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3-8.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‘24</a:t>
            </a:r>
            <a:r>
              <a:rPr lang="ko-KR" altLang="en-US" sz="2400" b="1" dirty="0" smtClean="0">
                <a:latin typeface="+mn-ea"/>
              </a:rPr>
              <a:t>년 법인 조직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smtClean="0">
                <a:latin typeface="+mn-ea"/>
              </a:rPr>
              <a:t>인력 </a:t>
            </a:r>
            <a:r>
              <a:rPr lang="ko-KR" altLang="en-US" sz="2400" b="1" dirty="0">
                <a:latin typeface="+mn-ea"/>
              </a:rPr>
              <a:t>운영 방안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532452"/>
              </p:ext>
            </p:extLst>
          </p:nvPr>
        </p:nvGraphicFramePr>
        <p:xfrm>
          <a:off x="251524" y="836712"/>
          <a:ext cx="8640956" cy="1728192"/>
        </p:xfrm>
        <a:graphic>
          <a:graphicData uri="http://schemas.openxmlformats.org/drawingml/2006/table">
            <a:tbl>
              <a:tblPr/>
              <a:tblGrid>
                <a:gridCol w="708276"/>
                <a:gridCol w="566620"/>
                <a:gridCol w="566620"/>
                <a:gridCol w="566620"/>
                <a:gridCol w="566620"/>
                <a:gridCol w="566620"/>
                <a:gridCol w="566620"/>
                <a:gridCol w="566620"/>
                <a:gridCol w="566620"/>
                <a:gridCol w="566620"/>
                <a:gridCol w="566620"/>
                <a:gridCol w="566620"/>
                <a:gridCol w="566620"/>
                <a:gridCol w="566620"/>
                <a:gridCol w="566620"/>
              </a:tblGrid>
              <a:tr h="169758">
                <a:tc rowSpan="2"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'24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간접인력 계획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案</a:t>
                      </a:r>
                      <a:r>
                        <a:rPr lang="en-US" altLang="ko-K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746" marR="6746" marT="6746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758">
                <a:tc gridSpan="6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07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184">
                <a:tc gridSpan="14"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i="0" u="none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■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운영물량 감소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변동에 따른 부서별 감축계획 수립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</a:t>
                      </a:r>
                    </a:p>
                  </a:txBody>
                  <a:tcPr marL="6746" marR="6746" marT="6746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184">
                <a:tc gridSpan="13"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300" b="0" i="0" u="none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간접직원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역량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Skill Up,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불필요 업무 조정 개선 </a:t>
                      </a:r>
                    </a:p>
                  </a:txBody>
                  <a:tcPr marL="6746" marR="6746" marT="6746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184">
                <a:tc gridSpan="13">
                  <a:txBody>
                    <a:bodyPr/>
                    <a:lstStyle/>
                    <a:p>
                      <a:pPr algn="l" fontAlgn="ctr"/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300" b="0" i="0" u="none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최적운영 案 재검토 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운영물량 상황에 탄력적 대응방안 추가검토</a:t>
                      </a:r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/ </a:t>
                      </a:r>
                      <a:r>
                        <a:rPr lang="ko-KR" alt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 자동화 인력감안</a:t>
                      </a:r>
                    </a:p>
                  </a:txBody>
                  <a:tcPr marL="6746" marR="6746" marT="6746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2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1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`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말 대비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`23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현재 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[ 89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▼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13%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▼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],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간접 인력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 감축</a:t>
                      </a:r>
                      <a:endParaRPr lang="en-US" altLang="ko-KR" sz="10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C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928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14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`23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현재 대비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`24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년말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추가 목표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[ 227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▼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39% 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▼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129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운영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운영 물량에 따라 월별 간접인력 안 재검토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C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46" marR="6746" marT="6746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07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746" marR="6746" marT="6746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640703"/>
              </p:ext>
            </p:extLst>
          </p:nvPr>
        </p:nvGraphicFramePr>
        <p:xfrm>
          <a:off x="251520" y="2708920"/>
          <a:ext cx="8640956" cy="3672411"/>
        </p:xfrm>
        <a:graphic>
          <a:graphicData uri="http://schemas.openxmlformats.org/drawingml/2006/table">
            <a:tbl>
              <a:tblPr/>
              <a:tblGrid>
                <a:gridCol w="738630"/>
                <a:gridCol w="566620"/>
                <a:gridCol w="566620"/>
                <a:gridCol w="566620"/>
                <a:gridCol w="566620"/>
                <a:gridCol w="566620"/>
                <a:gridCol w="566620"/>
                <a:gridCol w="566620"/>
                <a:gridCol w="566620"/>
                <a:gridCol w="561561"/>
                <a:gridCol w="561561"/>
                <a:gridCol w="561561"/>
                <a:gridCol w="561561"/>
                <a:gridCol w="561561"/>
                <a:gridCol w="561561"/>
              </a:tblGrid>
              <a:tr h="175239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월부터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 자동화에따른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제외 검토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716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현재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제조직접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설비직접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제조간접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설비간접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생산운영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제조기술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기타간접 소계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관리간접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주재원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관리간접 소계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간접소계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</a:tr>
              <a:tr h="205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487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29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1680" y="1609636"/>
            <a:ext cx="6138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주요 지표 요약 및 </a:t>
            </a:r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분석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2420888"/>
            <a:ext cx="4680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50000"/>
              </a:lnSpc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4-1.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경영 </a:t>
            </a:r>
            <a:r>
              <a:rPr lang="en-US" altLang="ko-KR" sz="2400" b="1" dirty="0">
                <a:latin typeface="+mn-ea"/>
              </a:rPr>
              <a:t>Trend </a:t>
            </a:r>
            <a:r>
              <a:rPr lang="en-US" altLang="ko-KR" sz="1600" b="1" dirty="0">
                <a:latin typeface="+mn-ea"/>
              </a:rPr>
              <a:t>[22~24</a:t>
            </a:r>
            <a:r>
              <a:rPr lang="ko-KR" altLang="en-US" sz="1600" b="1" dirty="0">
                <a:latin typeface="+mn-ea"/>
              </a:rPr>
              <a:t>년</a:t>
            </a:r>
            <a:r>
              <a:rPr lang="en-US" altLang="ko-KR" sz="1600" b="1" dirty="0">
                <a:latin typeface="+mn-ea"/>
              </a:rPr>
              <a:t>]</a:t>
            </a:r>
            <a:r>
              <a:rPr lang="en-US" altLang="ko-KR" sz="1400" b="1" dirty="0">
                <a:latin typeface="+mn-ea"/>
              </a:rPr>
              <a:t> 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 eaLnBrk="0" latinLnBrk="0" hangingPunct="0">
              <a:lnSpc>
                <a:spcPct val="150000"/>
              </a:lnSpc>
              <a:defRPr/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4-2. </a:t>
            </a:r>
            <a:r>
              <a:rPr lang="en-US" altLang="ko-KR" sz="2400" b="1" dirty="0" smtClean="0">
                <a:latin typeface="+mn-ea"/>
              </a:rPr>
              <a:t>`</a:t>
            </a:r>
            <a:r>
              <a:rPr lang="en-US" altLang="ko-KR" sz="2400" b="1" dirty="0">
                <a:latin typeface="+mn-ea"/>
              </a:rPr>
              <a:t>24</a:t>
            </a:r>
            <a:r>
              <a:rPr lang="ko-KR" altLang="en-US" sz="2400" b="1" dirty="0">
                <a:latin typeface="+mn-ea"/>
              </a:rPr>
              <a:t>년 관리 계획</a:t>
            </a:r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[O/H</a:t>
            </a:r>
            <a:r>
              <a:rPr lang="en-US" altLang="ko-KR" sz="1600" b="1" dirty="0" smtClean="0">
                <a:solidFill>
                  <a:srgbClr val="0000FF"/>
                </a:solidFill>
                <a:latin typeface="+mn-ea"/>
              </a:rPr>
              <a:t>]</a:t>
            </a:r>
            <a:endParaRPr lang="en-US" altLang="ko-KR" sz="2400" b="1" dirty="0" smtClean="0">
              <a:latin typeface="+mn-ea"/>
            </a:endParaRPr>
          </a:p>
          <a:p>
            <a:pPr eaLnBrk="0" latinLnBrk="0" hangingPunct="0">
              <a:lnSpc>
                <a:spcPct val="150000"/>
              </a:lnSpc>
              <a:defRPr/>
            </a:pPr>
            <a:r>
              <a:rPr lang="en-US" altLang="ko-KR" sz="2400" b="1" dirty="0" smtClean="0">
                <a:latin typeface="+mn-ea"/>
              </a:rPr>
              <a:t>4-3. `24</a:t>
            </a:r>
            <a:r>
              <a:rPr lang="ko-KR" altLang="en-US" sz="2400" b="1" dirty="0" smtClean="0">
                <a:latin typeface="+mn-ea"/>
              </a:rPr>
              <a:t>년 비용 절감 계획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41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669674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4-1.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경영 </a:t>
            </a:r>
            <a:r>
              <a:rPr lang="en-US" altLang="ko-KR" sz="2400" b="1" dirty="0" smtClean="0">
                <a:latin typeface="+mn-ea"/>
              </a:rPr>
              <a:t>Trend </a:t>
            </a:r>
            <a:r>
              <a:rPr lang="en-US" altLang="ko-KR" sz="1600" b="1" dirty="0" smtClean="0">
                <a:latin typeface="+mn-ea"/>
              </a:rPr>
              <a:t>[22~24</a:t>
            </a:r>
            <a:r>
              <a:rPr lang="ko-KR" altLang="en-US" sz="1600" b="1" dirty="0" smtClean="0">
                <a:latin typeface="+mn-ea"/>
              </a:rPr>
              <a:t>년</a:t>
            </a:r>
            <a:r>
              <a:rPr lang="en-US" altLang="ko-KR" sz="1600" b="1" dirty="0" smtClean="0">
                <a:latin typeface="+mn-ea"/>
              </a:rPr>
              <a:t>]</a:t>
            </a:r>
            <a:r>
              <a:rPr lang="en-US" altLang="ko-KR" sz="1400" b="1" dirty="0" smtClean="0">
                <a:latin typeface="+mn-ea"/>
              </a:rPr>
              <a:t> </a:t>
            </a:r>
            <a:endParaRPr lang="en-US" altLang="ko-KR" sz="1400" b="1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78939" y="1218258"/>
            <a:ext cx="4135396" cy="414024"/>
            <a:chOff x="378939" y="945271"/>
            <a:chExt cx="4135396" cy="414024"/>
          </a:xfrm>
        </p:grpSpPr>
        <p:grpSp>
          <p:nvGrpSpPr>
            <p:cNvPr id="7" name="그룹 6"/>
            <p:cNvGrpSpPr/>
            <p:nvPr/>
          </p:nvGrpSpPr>
          <p:grpSpPr>
            <a:xfrm>
              <a:off x="403654" y="945271"/>
              <a:ext cx="4110681" cy="414024"/>
              <a:chOff x="403654" y="641273"/>
              <a:chExt cx="3707027" cy="483954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403654" y="675502"/>
                <a:ext cx="3707027" cy="41549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42551" y="641273"/>
                <a:ext cx="3237472" cy="483954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en-US" altLang="ko-KR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OH Trend [</a:t>
                </a:r>
                <a:r>
                  <a:rPr lang="ko-KR" alt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년도별</a:t>
                </a:r>
                <a:r>
                  <a:rPr lang="en-US" altLang="ko-KR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ea"/>
                  </a:rPr>
                  <a:t>]</a:t>
                </a:r>
                <a:endPara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</a:endParaRPr>
              </a:p>
            </p:txBody>
          </p:sp>
        </p:grpSp>
        <p:sp>
          <p:nvSpPr>
            <p:cNvPr id="8" name="타원 39"/>
            <p:cNvSpPr/>
            <p:nvPr/>
          </p:nvSpPr>
          <p:spPr>
            <a:xfrm flipH="1">
              <a:off x="378939" y="947350"/>
              <a:ext cx="1383957" cy="258516"/>
            </a:xfrm>
            <a:custGeom>
              <a:avLst/>
              <a:gdLst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824899 h 824899"/>
                <a:gd name="connsiteX6" fmla="*/ 0 w 4313088"/>
                <a:gd name="connsiteY6" fmla="*/ 824899 h 824899"/>
                <a:gd name="connsiteX7" fmla="*/ 0 w 4313088"/>
                <a:gd name="connsiteY7" fmla="*/ 137486 h 824899"/>
                <a:gd name="connsiteX8" fmla="*/ 137486 w 4313088"/>
                <a:gd name="connsiteY8" fmla="*/ 0 h 824899"/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824899 h 824899"/>
                <a:gd name="connsiteX6" fmla="*/ 0 w 4313088"/>
                <a:gd name="connsiteY6" fmla="*/ 137486 h 824899"/>
                <a:gd name="connsiteX7" fmla="*/ 137486 w 4313088"/>
                <a:gd name="connsiteY7" fmla="*/ 0 h 824899"/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137486 h 824899"/>
                <a:gd name="connsiteX6" fmla="*/ 137486 w 4313088"/>
                <a:gd name="connsiteY6" fmla="*/ 0 h 824899"/>
                <a:gd name="connsiteX0" fmla="*/ 0 w 4175602"/>
                <a:gd name="connsiteY0" fmla="*/ 0 h 824899"/>
                <a:gd name="connsiteX1" fmla="*/ 4038116 w 4175602"/>
                <a:gd name="connsiteY1" fmla="*/ 0 h 824899"/>
                <a:gd name="connsiteX2" fmla="*/ 4175602 w 4175602"/>
                <a:gd name="connsiteY2" fmla="*/ 137486 h 824899"/>
                <a:gd name="connsiteX3" fmla="*/ 4175602 w 4175602"/>
                <a:gd name="connsiteY3" fmla="*/ 824899 h 824899"/>
                <a:gd name="connsiteX4" fmla="*/ 4175602 w 4175602"/>
                <a:gd name="connsiteY4" fmla="*/ 824899 h 824899"/>
                <a:gd name="connsiteX5" fmla="*/ 0 w 4175602"/>
                <a:gd name="connsiteY5" fmla="*/ 0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0 w 2841325"/>
                <a:gd name="connsiteY4" fmla="*/ 9331 h 8248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583599"/>
                <a:gd name="connsiteX1" fmla="*/ 2703839 w 2841325"/>
                <a:gd name="connsiteY1" fmla="*/ 0 h 583599"/>
                <a:gd name="connsiteX2" fmla="*/ 2841325 w 2841325"/>
                <a:gd name="connsiteY2" fmla="*/ 137486 h 583599"/>
                <a:gd name="connsiteX3" fmla="*/ 2841325 w 2841325"/>
                <a:gd name="connsiteY3" fmla="*/ 583599 h 583599"/>
                <a:gd name="connsiteX4" fmla="*/ 0 w 2841325"/>
                <a:gd name="connsiteY4" fmla="*/ 9331 h 583599"/>
                <a:gd name="connsiteX0" fmla="*/ 0 w 2841325"/>
                <a:gd name="connsiteY0" fmla="*/ 9331 h 583599"/>
                <a:gd name="connsiteX1" fmla="*/ 2703839 w 2841325"/>
                <a:gd name="connsiteY1" fmla="*/ 0 h 583599"/>
                <a:gd name="connsiteX2" fmla="*/ 2841325 w 2841325"/>
                <a:gd name="connsiteY2" fmla="*/ 137486 h 583599"/>
                <a:gd name="connsiteX3" fmla="*/ 2841325 w 2841325"/>
                <a:gd name="connsiteY3" fmla="*/ 583599 h 583599"/>
                <a:gd name="connsiteX4" fmla="*/ 0 w 2841325"/>
                <a:gd name="connsiteY4" fmla="*/ 9331 h 58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1325" h="583599">
                  <a:moveTo>
                    <a:pt x="0" y="9331"/>
                  </a:moveTo>
                  <a:lnTo>
                    <a:pt x="2703839" y="0"/>
                  </a:lnTo>
                  <a:cubicBezTo>
                    <a:pt x="2779770" y="0"/>
                    <a:pt x="2841325" y="61555"/>
                    <a:pt x="2841325" y="137486"/>
                  </a:cubicBezTo>
                  <a:lnTo>
                    <a:pt x="2841325" y="583599"/>
                  </a:lnTo>
                  <a:cubicBezTo>
                    <a:pt x="2040267" y="-14224"/>
                    <a:pt x="1340808" y="92804"/>
                    <a:pt x="0" y="9331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b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604951" y="1218256"/>
            <a:ext cx="4135395" cy="414024"/>
            <a:chOff x="4604951" y="945269"/>
            <a:chExt cx="4135395" cy="414024"/>
          </a:xfrm>
        </p:grpSpPr>
        <p:grpSp>
          <p:nvGrpSpPr>
            <p:cNvPr id="12" name="그룹 11"/>
            <p:cNvGrpSpPr/>
            <p:nvPr/>
          </p:nvGrpSpPr>
          <p:grpSpPr>
            <a:xfrm>
              <a:off x="4629665" y="945269"/>
              <a:ext cx="4110681" cy="414024"/>
              <a:chOff x="403654" y="641273"/>
              <a:chExt cx="3707027" cy="483955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403654" y="675502"/>
                <a:ext cx="3707027" cy="41549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50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642551" y="641273"/>
                <a:ext cx="3237472" cy="4839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운영물량 </a:t>
                </a:r>
                <a:r>
                  <a:rPr lang="en-US" altLang="ko-KR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[</a:t>
                </a:r>
                <a:r>
                  <a:rPr lang="ko-KR" alt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년도별</a:t>
                </a:r>
                <a:r>
                  <a:rPr lang="en-US" altLang="ko-KR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]</a:t>
                </a:r>
                <a:endParaRPr lang="en-US" altLang="ko-KR" sz="1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</a:endParaRPr>
              </a:p>
            </p:txBody>
          </p:sp>
        </p:grpSp>
        <p:sp>
          <p:nvSpPr>
            <p:cNvPr id="13" name="타원 39"/>
            <p:cNvSpPr/>
            <p:nvPr/>
          </p:nvSpPr>
          <p:spPr>
            <a:xfrm flipH="1">
              <a:off x="4604951" y="945349"/>
              <a:ext cx="1383957" cy="258516"/>
            </a:xfrm>
            <a:custGeom>
              <a:avLst/>
              <a:gdLst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824899 h 824899"/>
                <a:gd name="connsiteX6" fmla="*/ 0 w 4313088"/>
                <a:gd name="connsiteY6" fmla="*/ 824899 h 824899"/>
                <a:gd name="connsiteX7" fmla="*/ 0 w 4313088"/>
                <a:gd name="connsiteY7" fmla="*/ 137486 h 824899"/>
                <a:gd name="connsiteX8" fmla="*/ 137486 w 4313088"/>
                <a:gd name="connsiteY8" fmla="*/ 0 h 824899"/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824899 h 824899"/>
                <a:gd name="connsiteX6" fmla="*/ 0 w 4313088"/>
                <a:gd name="connsiteY6" fmla="*/ 137486 h 824899"/>
                <a:gd name="connsiteX7" fmla="*/ 137486 w 4313088"/>
                <a:gd name="connsiteY7" fmla="*/ 0 h 824899"/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137486 h 824899"/>
                <a:gd name="connsiteX6" fmla="*/ 137486 w 4313088"/>
                <a:gd name="connsiteY6" fmla="*/ 0 h 824899"/>
                <a:gd name="connsiteX0" fmla="*/ 0 w 4175602"/>
                <a:gd name="connsiteY0" fmla="*/ 0 h 824899"/>
                <a:gd name="connsiteX1" fmla="*/ 4038116 w 4175602"/>
                <a:gd name="connsiteY1" fmla="*/ 0 h 824899"/>
                <a:gd name="connsiteX2" fmla="*/ 4175602 w 4175602"/>
                <a:gd name="connsiteY2" fmla="*/ 137486 h 824899"/>
                <a:gd name="connsiteX3" fmla="*/ 4175602 w 4175602"/>
                <a:gd name="connsiteY3" fmla="*/ 824899 h 824899"/>
                <a:gd name="connsiteX4" fmla="*/ 4175602 w 4175602"/>
                <a:gd name="connsiteY4" fmla="*/ 824899 h 824899"/>
                <a:gd name="connsiteX5" fmla="*/ 0 w 4175602"/>
                <a:gd name="connsiteY5" fmla="*/ 0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0 w 2841325"/>
                <a:gd name="connsiteY4" fmla="*/ 9331 h 8248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583599"/>
                <a:gd name="connsiteX1" fmla="*/ 2703839 w 2841325"/>
                <a:gd name="connsiteY1" fmla="*/ 0 h 583599"/>
                <a:gd name="connsiteX2" fmla="*/ 2841325 w 2841325"/>
                <a:gd name="connsiteY2" fmla="*/ 137486 h 583599"/>
                <a:gd name="connsiteX3" fmla="*/ 2841325 w 2841325"/>
                <a:gd name="connsiteY3" fmla="*/ 583599 h 583599"/>
                <a:gd name="connsiteX4" fmla="*/ 0 w 2841325"/>
                <a:gd name="connsiteY4" fmla="*/ 9331 h 583599"/>
                <a:gd name="connsiteX0" fmla="*/ 0 w 2841325"/>
                <a:gd name="connsiteY0" fmla="*/ 9331 h 583599"/>
                <a:gd name="connsiteX1" fmla="*/ 2703839 w 2841325"/>
                <a:gd name="connsiteY1" fmla="*/ 0 h 583599"/>
                <a:gd name="connsiteX2" fmla="*/ 2841325 w 2841325"/>
                <a:gd name="connsiteY2" fmla="*/ 137486 h 583599"/>
                <a:gd name="connsiteX3" fmla="*/ 2841325 w 2841325"/>
                <a:gd name="connsiteY3" fmla="*/ 583599 h 583599"/>
                <a:gd name="connsiteX4" fmla="*/ 0 w 2841325"/>
                <a:gd name="connsiteY4" fmla="*/ 9331 h 58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1325" h="583599">
                  <a:moveTo>
                    <a:pt x="0" y="9331"/>
                  </a:moveTo>
                  <a:lnTo>
                    <a:pt x="2703839" y="0"/>
                  </a:lnTo>
                  <a:cubicBezTo>
                    <a:pt x="2779770" y="0"/>
                    <a:pt x="2841325" y="61555"/>
                    <a:pt x="2841325" y="137486"/>
                  </a:cubicBezTo>
                  <a:lnTo>
                    <a:pt x="2841325" y="583599"/>
                  </a:lnTo>
                  <a:cubicBezTo>
                    <a:pt x="2040267" y="-14224"/>
                    <a:pt x="1340808" y="92804"/>
                    <a:pt x="0" y="9331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604951" y="3909764"/>
            <a:ext cx="4135395" cy="414024"/>
            <a:chOff x="4604951" y="3784875"/>
            <a:chExt cx="4135395" cy="414024"/>
          </a:xfrm>
        </p:grpSpPr>
        <p:grpSp>
          <p:nvGrpSpPr>
            <p:cNvPr id="17" name="그룹 16"/>
            <p:cNvGrpSpPr/>
            <p:nvPr/>
          </p:nvGrpSpPr>
          <p:grpSpPr>
            <a:xfrm>
              <a:off x="4629665" y="3784875"/>
              <a:ext cx="4110681" cy="414024"/>
              <a:chOff x="403654" y="641274"/>
              <a:chExt cx="3707027" cy="483955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403654" y="675502"/>
                <a:ext cx="3707027" cy="41549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50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42551" y="641274"/>
                <a:ext cx="3237472" cy="4839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총임율 </a:t>
                </a:r>
                <a:r>
                  <a:rPr lang="en-US" altLang="ko-KR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Trend</a:t>
                </a:r>
                <a:r>
                  <a:rPr lang="ko-KR" alt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 </a:t>
                </a:r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[</a:t>
                </a:r>
                <a:r>
                  <a:rPr lang="ko-KR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년도별</a:t>
                </a:r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]</a:t>
                </a:r>
              </a:p>
            </p:txBody>
          </p:sp>
        </p:grpSp>
        <p:sp>
          <p:nvSpPr>
            <p:cNvPr id="18" name="타원 39"/>
            <p:cNvSpPr/>
            <p:nvPr/>
          </p:nvSpPr>
          <p:spPr>
            <a:xfrm flipH="1">
              <a:off x="4604951" y="3785427"/>
              <a:ext cx="1383957" cy="258516"/>
            </a:xfrm>
            <a:custGeom>
              <a:avLst/>
              <a:gdLst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824899 h 824899"/>
                <a:gd name="connsiteX6" fmla="*/ 0 w 4313088"/>
                <a:gd name="connsiteY6" fmla="*/ 824899 h 824899"/>
                <a:gd name="connsiteX7" fmla="*/ 0 w 4313088"/>
                <a:gd name="connsiteY7" fmla="*/ 137486 h 824899"/>
                <a:gd name="connsiteX8" fmla="*/ 137486 w 4313088"/>
                <a:gd name="connsiteY8" fmla="*/ 0 h 824899"/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824899 h 824899"/>
                <a:gd name="connsiteX6" fmla="*/ 0 w 4313088"/>
                <a:gd name="connsiteY6" fmla="*/ 137486 h 824899"/>
                <a:gd name="connsiteX7" fmla="*/ 137486 w 4313088"/>
                <a:gd name="connsiteY7" fmla="*/ 0 h 824899"/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137486 h 824899"/>
                <a:gd name="connsiteX6" fmla="*/ 137486 w 4313088"/>
                <a:gd name="connsiteY6" fmla="*/ 0 h 824899"/>
                <a:gd name="connsiteX0" fmla="*/ 0 w 4175602"/>
                <a:gd name="connsiteY0" fmla="*/ 0 h 824899"/>
                <a:gd name="connsiteX1" fmla="*/ 4038116 w 4175602"/>
                <a:gd name="connsiteY1" fmla="*/ 0 h 824899"/>
                <a:gd name="connsiteX2" fmla="*/ 4175602 w 4175602"/>
                <a:gd name="connsiteY2" fmla="*/ 137486 h 824899"/>
                <a:gd name="connsiteX3" fmla="*/ 4175602 w 4175602"/>
                <a:gd name="connsiteY3" fmla="*/ 824899 h 824899"/>
                <a:gd name="connsiteX4" fmla="*/ 4175602 w 4175602"/>
                <a:gd name="connsiteY4" fmla="*/ 824899 h 824899"/>
                <a:gd name="connsiteX5" fmla="*/ 0 w 4175602"/>
                <a:gd name="connsiteY5" fmla="*/ 0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0 w 2841325"/>
                <a:gd name="connsiteY4" fmla="*/ 9331 h 8248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583599"/>
                <a:gd name="connsiteX1" fmla="*/ 2703839 w 2841325"/>
                <a:gd name="connsiteY1" fmla="*/ 0 h 583599"/>
                <a:gd name="connsiteX2" fmla="*/ 2841325 w 2841325"/>
                <a:gd name="connsiteY2" fmla="*/ 137486 h 583599"/>
                <a:gd name="connsiteX3" fmla="*/ 2841325 w 2841325"/>
                <a:gd name="connsiteY3" fmla="*/ 583599 h 583599"/>
                <a:gd name="connsiteX4" fmla="*/ 0 w 2841325"/>
                <a:gd name="connsiteY4" fmla="*/ 9331 h 583599"/>
                <a:gd name="connsiteX0" fmla="*/ 0 w 2841325"/>
                <a:gd name="connsiteY0" fmla="*/ 9331 h 583599"/>
                <a:gd name="connsiteX1" fmla="*/ 2703839 w 2841325"/>
                <a:gd name="connsiteY1" fmla="*/ 0 h 583599"/>
                <a:gd name="connsiteX2" fmla="*/ 2841325 w 2841325"/>
                <a:gd name="connsiteY2" fmla="*/ 137486 h 583599"/>
                <a:gd name="connsiteX3" fmla="*/ 2841325 w 2841325"/>
                <a:gd name="connsiteY3" fmla="*/ 583599 h 583599"/>
                <a:gd name="connsiteX4" fmla="*/ 0 w 2841325"/>
                <a:gd name="connsiteY4" fmla="*/ 9331 h 58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1325" h="583599">
                  <a:moveTo>
                    <a:pt x="0" y="9331"/>
                  </a:moveTo>
                  <a:lnTo>
                    <a:pt x="2703839" y="0"/>
                  </a:lnTo>
                  <a:cubicBezTo>
                    <a:pt x="2779770" y="0"/>
                    <a:pt x="2841325" y="61555"/>
                    <a:pt x="2841325" y="137486"/>
                  </a:cubicBezTo>
                  <a:lnTo>
                    <a:pt x="2841325" y="583599"/>
                  </a:lnTo>
                  <a:cubicBezTo>
                    <a:pt x="2040267" y="-14224"/>
                    <a:pt x="1340808" y="92804"/>
                    <a:pt x="0" y="9331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90931" y="3909764"/>
            <a:ext cx="4123404" cy="414024"/>
            <a:chOff x="390931" y="3784875"/>
            <a:chExt cx="4123404" cy="414024"/>
          </a:xfrm>
        </p:grpSpPr>
        <p:grpSp>
          <p:nvGrpSpPr>
            <p:cNvPr id="22" name="그룹 21"/>
            <p:cNvGrpSpPr/>
            <p:nvPr/>
          </p:nvGrpSpPr>
          <p:grpSpPr>
            <a:xfrm>
              <a:off x="403654" y="3784875"/>
              <a:ext cx="4110681" cy="414024"/>
              <a:chOff x="403654" y="641274"/>
              <a:chExt cx="3707027" cy="483955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403654" y="675502"/>
                <a:ext cx="3707027" cy="41549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rgbClr val="0050A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42551" y="641274"/>
                <a:ext cx="3237472" cy="4839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lvl="0" algn="ctr">
                  <a:lnSpc>
                    <a:spcPct val="150000"/>
                  </a:lnSpc>
                  <a:defRPr/>
                </a:pPr>
                <a:r>
                  <a:rPr lang="ko-KR" altLang="en-US" sz="1600" b="1" dirty="0" smtClean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생산매출액 </a:t>
                </a:r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[</a:t>
                </a:r>
                <a:r>
                  <a:rPr lang="ko-KR" altLang="en-US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년도별</a:t>
                </a:r>
                <a:r>
                  <a:rPr lang="en-US" altLang="ko-KR" sz="16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맑은 고딕" panose="020B0503020000020004" pitchFamily="50" charset="-127"/>
                  </a:rPr>
                  <a:t>]</a:t>
                </a:r>
              </a:p>
            </p:txBody>
          </p:sp>
        </p:grpSp>
        <p:sp>
          <p:nvSpPr>
            <p:cNvPr id="23" name="타원 39"/>
            <p:cNvSpPr/>
            <p:nvPr/>
          </p:nvSpPr>
          <p:spPr>
            <a:xfrm flipH="1">
              <a:off x="390931" y="3793342"/>
              <a:ext cx="1383957" cy="258516"/>
            </a:xfrm>
            <a:custGeom>
              <a:avLst/>
              <a:gdLst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824899 h 824899"/>
                <a:gd name="connsiteX6" fmla="*/ 0 w 4313088"/>
                <a:gd name="connsiteY6" fmla="*/ 824899 h 824899"/>
                <a:gd name="connsiteX7" fmla="*/ 0 w 4313088"/>
                <a:gd name="connsiteY7" fmla="*/ 137486 h 824899"/>
                <a:gd name="connsiteX8" fmla="*/ 137486 w 4313088"/>
                <a:gd name="connsiteY8" fmla="*/ 0 h 824899"/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824899 h 824899"/>
                <a:gd name="connsiteX6" fmla="*/ 0 w 4313088"/>
                <a:gd name="connsiteY6" fmla="*/ 137486 h 824899"/>
                <a:gd name="connsiteX7" fmla="*/ 137486 w 4313088"/>
                <a:gd name="connsiteY7" fmla="*/ 0 h 824899"/>
                <a:gd name="connsiteX0" fmla="*/ 137486 w 4313088"/>
                <a:gd name="connsiteY0" fmla="*/ 0 h 824899"/>
                <a:gd name="connsiteX1" fmla="*/ 4175602 w 4313088"/>
                <a:gd name="connsiteY1" fmla="*/ 0 h 824899"/>
                <a:gd name="connsiteX2" fmla="*/ 4313088 w 4313088"/>
                <a:gd name="connsiteY2" fmla="*/ 137486 h 824899"/>
                <a:gd name="connsiteX3" fmla="*/ 4313088 w 4313088"/>
                <a:gd name="connsiteY3" fmla="*/ 824899 h 824899"/>
                <a:gd name="connsiteX4" fmla="*/ 4313088 w 4313088"/>
                <a:gd name="connsiteY4" fmla="*/ 824899 h 824899"/>
                <a:gd name="connsiteX5" fmla="*/ 0 w 4313088"/>
                <a:gd name="connsiteY5" fmla="*/ 137486 h 824899"/>
                <a:gd name="connsiteX6" fmla="*/ 137486 w 4313088"/>
                <a:gd name="connsiteY6" fmla="*/ 0 h 824899"/>
                <a:gd name="connsiteX0" fmla="*/ 0 w 4175602"/>
                <a:gd name="connsiteY0" fmla="*/ 0 h 824899"/>
                <a:gd name="connsiteX1" fmla="*/ 4038116 w 4175602"/>
                <a:gd name="connsiteY1" fmla="*/ 0 h 824899"/>
                <a:gd name="connsiteX2" fmla="*/ 4175602 w 4175602"/>
                <a:gd name="connsiteY2" fmla="*/ 137486 h 824899"/>
                <a:gd name="connsiteX3" fmla="*/ 4175602 w 4175602"/>
                <a:gd name="connsiteY3" fmla="*/ 824899 h 824899"/>
                <a:gd name="connsiteX4" fmla="*/ 4175602 w 4175602"/>
                <a:gd name="connsiteY4" fmla="*/ 824899 h 824899"/>
                <a:gd name="connsiteX5" fmla="*/ 0 w 4175602"/>
                <a:gd name="connsiteY5" fmla="*/ 0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2841325 w 2841325"/>
                <a:gd name="connsiteY4" fmla="*/ 824899 h 824899"/>
                <a:gd name="connsiteX5" fmla="*/ 0 w 2841325"/>
                <a:gd name="connsiteY5" fmla="*/ 9331 h 824899"/>
                <a:gd name="connsiteX0" fmla="*/ 0 w 2841325"/>
                <a:gd name="connsiteY0" fmla="*/ 9331 h 824899"/>
                <a:gd name="connsiteX1" fmla="*/ 2703839 w 2841325"/>
                <a:gd name="connsiteY1" fmla="*/ 0 h 824899"/>
                <a:gd name="connsiteX2" fmla="*/ 2841325 w 2841325"/>
                <a:gd name="connsiteY2" fmla="*/ 137486 h 824899"/>
                <a:gd name="connsiteX3" fmla="*/ 2841325 w 2841325"/>
                <a:gd name="connsiteY3" fmla="*/ 824899 h 824899"/>
                <a:gd name="connsiteX4" fmla="*/ 0 w 2841325"/>
                <a:gd name="connsiteY4" fmla="*/ 9331 h 8248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659799"/>
                <a:gd name="connsiteX1" fmla="*/ 2703839 w 2841325"/>
                <a:gd name="connsiteY1" fmla="*/ 0 h 659799"/>
                <a:gd name="connsiteX2" fmla="*/ 2841325 w 2841325"/>
                <a:gd name="connsiteY2" fmla="*/ 137486 h 659799"/>
                <a:gd name="connsiteX3" fmla="*/ 2841325 w 2841325"/>
                <a:gd name="connsiteY3" fmla="*/ 659799 h 659799"/>
                <a:gd name="connsiteX4" fmla="*/ 0 w 2841325"/>
                <a:gd name="connsiteY4" fmla="*/ 9331 h 659799"/>
                <a:gd name="connsiteX0" fmla="*/ 0 w 2841325"/>
                <a:gd name="connsiteY0" fmla="*/ 9331 h 583599"/>
                <a:gd name="connsiteX1" fmla="*/ 2703839 w 2841325"/>
                <a:gd name="connsiteY1" fmla="*/ 0 h 583599"/>
                <a:gd name="connsiteX2" fmla="*/ 2841325 w 2841325"/>
                <a:gd name="connsiteY2" fmla="*/ 137486 h 583599"/>
                <a:gd name="connsiteX3" fmla="*/ 2841325 w 2841325"/>
                <a:gd name="connsiteY3" fmla="*/ 583599 h 583599"/>
                <a:gd name="connsiteX4" fmla="*/ 0 w 2841325"/>
                <a:gd name="connsiteY4" fmla="*/ 9331 h 583599"/>
                <a:gd name="connsiteX0" fmla="*/ 0 w 2841325"/>
                <a:gd name="connsiteY0" fmla="*/ 9331 h 583599"/>
                <a:gd name="connsiteX1" fmla="*/ 2703839 w 2841325"/>
                <a:gd name="connsiteY1" fmla="*/ 0 h 583599"/>
                <a:gd name="connsiteX2" fmla="*/ 2841325 w 2841325"/>
                <a:gd name="connsiteY2" fmla="*/ 137486 h 583599"/>
                <a:gd name="connsiteX3" fmla="*/ 2841325 w 2841325"/>
                <a:gd name="connsiteY3" fmla="*/ 583599 h 583599"/>
                <a:gd name="connsiteX4" fmla="*/ 0 w 2841325"/>
                <a:gd name="connsiteY4" fmla="*/ 9331 h 58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1325" h="583599">
                  <a:moveTo>
                    <a:pt x="0" y="9331"/>
                  </a:moveTo>
                  <a:lnTo>
                    <a:pt x="2703839" y="0"/>
                  </a:lnTo>
                  <a:cubicBezTo>
                    <a:pt x="2779770" y="0"/>
                    <a:pt x="2841325" y="61555"/>
                    <a:pt x="2841325" y="137486"/>
                  </a:cubicBezTo>
                  <a:lnTo>
                    <a:pt x="2841325" y="583599"/>
                  </a:lnTo>
                  <a:cubicBezTo>
                    <a:pt x="2040267" y="-14224"/>
                    <a:pt x="1340808" y="92804"/>
                    <a:pt x="0" y="9331"/>
                  </a:cubicBezTo>
                  <a:close/>
                </a:path>
              </a:pathLst>
            </a:custGeom>
            <a:solidFill>
              <a:schemeClr val="bg1">
                <a:alpha val="1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b="1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392053" y="1640138"/>
            <a:ext cx="4122282" cy="2108893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412337" y="1161554"/>
            <a:ext cx="8352722" cy="0"/>
          </a:xfrm>
          <a:prstGeom prst="line">
            <a:avLst/>
          </a:prstGeom>
          <a:ln>
            <a:solidFill>
              <a:srgbClr val="848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623864" y="1640138"/>
            <a:ext cx="4122282" cy="2108893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92053" y="4330117"/>
            <a:ext cx="4122282" cy="2108893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623864" y="4330117"/>
            <a:ext cx="4122282" cy="2108893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95536" y="1700808"/>
            <a:ext cx="33843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191919"/>
                </a:solidFill>
                <a:latin typeface="+mn-ea"/>
              </a:rPr>
              <a:t>※  `24</a:t>
            </a:r>
            <a:r>
              <a:rPr lang="ko-KR" altLang="en-US" sz="1400" b="1" dirty="0" smtClean="0">
                <a:solidFill>
                  <a:srgbClr val="191919"/>
                </a:solidFill>
                <a:latin typeface="+mn-ea"/>
              </a:rPr>
              <a:t>년 목표 </a:t>
            </a:r>
            <a:r>
              <a:rPr lang="en-US" altLang="ko-KR" sz="1400" b="1" dirty="0" smtClean="0">
                <a:solidFill>
                  <a:srgbClr val="191919"/>
                </a:solidFill>
                <a:latin typeface="+mn-ea"/>
              </a:rPr>
              <a:t>5.6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[</a:t>
            </a:r>
            <a:r>
              <a:rPr lang="ko-KR" altLang="en-US" sz="1400" b="1" dirty="0" smtClean="0">
                <a:solidFill>
                  <a:srgbClr val="FF0000"/>
                </a:solidFill>
                <a:latin typeface="+mn-ea"/>
              </a:rPr>
              <a:t>도전목표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5.4]</a:t>
            </a:r>
            <a:endParaRPr lang="ko-KR" altLang="en-US" sz="1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40352" y="1670611"/>
            <a:ext cx="108012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＊단위 </a:t>
            </a:r>
            <a:r>
              <a:rPr lang="en-US" altLang="ko-KR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만대</a:t>
            </a:r>
            <a:endParaRPr lang="ko-KR" altLang="en-US" sz="10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47864" y="4365104"/>
            <a:ext cx="1224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＊단위 </a:t>
            </a:r>
            <a:r>
              <a:rPr lang="en-US" altLang="ko-KR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만 </a:t>
            </a:r>
            <a:r>
              <a:rPr lang="en-US" altLang="ko-KR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USD</a:t>
            </a:r>
            <a:endParaRPr lang="ko-KR" altLang="en-US" sz="10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68344" y="4365104"/>
            <a:ext cx="1224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＊단위 </a:t>
            </a:r>
            <a:r>
              <a:rPr lang="en-US" altLang="ko-KR" sz="10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VND</a:t>
            </a:r>
            <a:endParaRPr lang="ko-KR" altLang="en-US" sz="10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object 3"/>
          <p:cNvSpPr txBox="1"/>
          <p:nvPr/>
        </p:nvSpPr>
        <p:spPr>
          <a:xfrm>
            <a:off x="251520" y="714283"/>
            <a:ext cx="7179671" cy="36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spc="-89" dirty="0" smtClean="0">
                <a:latin typeface="+mn-ea"/>
                <a:cs typeface="WVQMME+ìì� Bold"/>
              </a:rPr>
              <a:t>□ </a:t>
            </a:r>
            <a:r>
              <a:rPr lang="en-US" altLang="ko-KR" b="1" spc="-89" dirty="0" smtClean="0">
                <a:latin typeface="+mn-ea"/>
                <a:cs typeface="WVQMME+ìì� Bold"/>
              </a:rPr>
              <a:t>OH</a:t>
            </a:r>
            <a:r>
              <a:rPr lang="ko-KR" altLang="en-US" b="1" spc="-89" dirty="0" smtClean="0">
                <a:latin typeface="+mn-ea"/>
                <a:cs typeface="WVQMME+ìì� Bold"/>
              </a:rPr>
              <a:t> 수준 유지 </a:t>
            </a:r>
            <a:r>
              <a:rPr lang="en-US" altLang="ko-KR" sz="1100" b="1" spc="-89" dirty="0" smtClean="0">
                <a:latin typeface="+mn-ea"/>
                <a:cs typeface="WVQMME+ìì� Bold"/>
              </a:rPr>
              <a:t>[</a:t>
            </a:r>
            <a:r>
              <a:rPr lang="ko-KR" altLang="en-US" sz="1100" b="1" spc="-89" dirty="0" smtClean="0">
                <a:latin typeface="+mn-ea"/>
                <a:cs typeface="WVQMME+ìì� Bold"/>
              </a:rPr>
              <a:t>년도별 운영물량 </a:t>
            </a:r>
            <a:r>
              <a:rPr lang="en-US" altLang="ko-KR" sz="1100" b="1" spc="-89" dirty="0" smtClean="0">
                <a:latin typeface="+mn-ea"/>
                <a:cs typeface="WVQMME+ìì� Bold"/>
              </a:rPr>
              <a:t>31~26% </a:t>
            </a:r>
            <a:r>
              <a:rPr lang="ko-KR" altLang="en-US" sz="1100" b="1" spc="-89" dirty="0" smtClean="0">
                <a:latin typeface="+mn-ea"/>
                <a:cs typeface="WVQMME+ìì� Bold"/>
              </a:rPr>
              <a:t>감소 </a:t>
            </a:r>
            <a:r>
              <a:rPr lang="en-US" altLang="ko-KR" sz="1100" b="1" spc="-89" dirty="0" smtClean="0">
                <a:latin typeface="+mn-ea"/>
                <a:cs typeface="WVQMME+ìì� Bold"/>
              </a:rPr>
              <a:t>/ </a:t>
            </a:r>
            <a:r>
              <a:rPr lang="ko-KR" altLang="en-US" sz="1100" b="1" spc="-89" dirty="0" smtClean="0">
                <a:latin typeface="+mn-ea"/>
                <a:cs typeface="WVQMME+ìì� Bold"/>
              </a:rPr>
              <a:t>매출액 </a:t>
            </a:r>
            <a:r>
              <a:rPr lang="en-US" altLang="ko-KR" sz="1100" b="1" spc="-89" dirty="0" smtClean="0">
                <a:latin typeface="+mn-ea"/>
                <a:cs typeface="WVQMME+ìì� Bold"/>
              </a:rPr>
              <a:t>27%</a:t>
            </a:r>
            <a:r>
              <a:rPr lang="ko-KR" altLang="en-US" sz="1100" b="1" spc="-89" dirty="0" smtClean="0">
                <a:latin typeface="+mn-ea"/>
                <a:cs typeface="WVQMME+ìì� Bold"/>
              </a:rPr>
              <a:t> 감소</a:t>
            </a:r>
            <a:r>
              <a:rPr lang="en-US" altLang="ko-KR" sz="1100" b="1" spc="-89" dirty="0" smtClean="0">
                <a:latin typeface="+mn-ea"/>
                <a:cs typeface="WVQMME+ìì� Bold"/>
              </a:rPr>
              <a:t>]</a:t>
            </a:r>
            <a:r>
              <a:rPr lang="ko-KR" altLang="en-US" sz="1100" b="1" spc="-89" dirty="0" smtClean="0">
                <a:latin typeface="+mn-ea"/>
                <a:cs typeface="WVQMME+ìì� Bold"/>
              </a:rPr>
              <a:t> </a:t>
            </a:r>
            <a:endParaRPr sz="1600" b="1" spc="-95" dirty="0">
              <a:latin typeface="+mn-ea"/>
              <a:cs typeface="VCIGAK+ìì� Bold"/>
            </a:endParaRPr>
          </a:p>
        </p:txBody>
      </p:sp>
      <p:graphicFrame>
        <p:nvGraphicFramePr>
          <p:cNvPr id="36" name="차트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851529"/>
              </p:ext>
            </p:extLst>
          </p:nvPr>
        </p:nvGraphicFramePr>
        <p:xfrm>
          <a:off x="4716016" y="1830277"/>
          <a:ext cx="3905249" cy="1828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7" name="Freeform 27"/>
          <p:cNvSpPr>
            <a:spLocks/>
          </p:cNvSpPr>
          <p:nvPr/>
        </p:nvSpPr>
        <p:spPr bwMode="auto">
          <a:xfrm rot="12828605" flipH="1" flipV="1">
            <a:off x="6269315" y="2122651"/>
            <a:ext cx="498031" cy="300095"/>
          </a:xfrm>
          <a:custGeom>
            <a:avLst/>
            <a:gdLst>
              <a:gd name="T0" fmla="*/ 0 w 2662"/>
              <a:gd name="T1" fmla="*/ 0 h 1339"/>
              <a:gd name="T2" fmla="*/ 0 w 2662"/>
              <a:gd name="T3" fmla="*/ 0 h 1339"/>
              <a:gd name="T4" fmla="*/ 0 w 2662"/>
              <a:gd name="T5" fmla="*/ 0 h 1339"/>
              <a:gd name="T6" fmla="*/ 0 w 2662"/>
              <a:gd name="T7" fmla="*/ 0 h 1339"/>
              <a:gd name="T8" fmla="*/ 0 w 2662"/>
              <a:gd name="T9" fmla="*/ 0 h 1339"/>
              <a:gd name="T10" fmla="*/ 0 w 2662"/>
              <a:gd name="T11" fmla="*/ 0 h 1339"/>
              <a:gd name="T12" fmla="*/ 0 w 2662"/>
              <a:gd name="T13" fmla="*/ 0 h 1339"/>
              <a:gd name="T14" fmla="*/ 0 w 2662"/>
              <a:gd name="T15" fmla="*/ 0 h 1339"/>
              <a:gd name="T16" fmla="*/ 0 w 2662"/>
              <a:gd name="T17" fmla="*/ 0 h 1339"/>
              <a:gd name="T18" fmla="*/ 0 w 2662"/>
              <a:gd name="T19" fmla="*/ 0 h 1339"/>
              <a:gd name="T20" fmla="*/ 0 w 2662"/>
              <a:gd name="T21" fmla="*/ 0 h 1339"/>
              <a:gd name="T22" fmla="*/ 0 w 2662"/>
              <a:gd name="T23" fmla="*/ 0 h 1339"/>
              <a:gd name="T24" fmla="*/ 0 w 2662"/>
              <a:gd name="T25" fmla="*/ 0 h 1339"/>
              <a:gd name="T26" fmla="*/ 0 w 2662"/>
              <a:gd name="T27" fmla="*/ 0 h 1339"/>
              <a:gd name="T28" fmla="*/ 0 w 2662"/>
              <a:gd name="T29" fmla="*/ 0 h 1339"/>
              <a:gd name="T30" fmla="*/ 0 w 2662"/>
              <a:gd name="T31" fmla="*/ 0 h 1339"/>
              <a:gd name="T32" fmla="*/ 0 w 2662"/>
              <a:gd name="T33" fmla="*/ 0 h 1339"/>
              <a:gd name="T34" fmla="*/ 0 w 2662"/>
              <a:gd name="T35" fmla="*/ 0 h 1339"/>
              <a:gd name="T36" fmla="*/ 0 w 2662"/>
              <a:gd name="T37" fmla="*/ 0 h 1339"/>
              <a:gd name="T38" fmla="*/ 0 w 2662"/>
              <a:gd name="T39" fmla="*/ 0 h 1339"/>
              <a:gd name="T40" fmla="*/ 0 w 2662"/>
              <a:gd name="T41" fmla="*/ 0 h 1339"/>
              <a:gd name="T42" fmla="*/ 0 w 2662"/>
              <a:gd name="T43" fmla="*/ 0 h 1339"/>
              <a:gd name="T44" fmla="*/ 0 w 2662"/>
              <a:gd name="T45" fmla="*/ 0 h 1339"/>
              <a:gd name="T46" fmla="*/ 0 w 2662"/>
              <a:gd name="T47" fmla="*/ 0 h 1339"/>
              <a:gd name="T48" fmla="*/ 0 w 2662"/>
              <a:gd name="T49" fmla="*/ 0 h 1339"/>
              <a:gd name="T50" fmla="*/ 0 w 2662"/>
              <a:gd name="T51" fmla="*/ 0 h 1339"/>
              <a:gd name="T52" fmla="*/ 0 w 2662"/>
              <a:gd name="T53" fmla="*/ 0 h 1339"/>
              <a:gd name="T54" fmla="*/ 0 w 2662"/>
              <a:gd name="T55" fmla="*/ 0 h 1339"/>
              <a:gd name="T56" fmla="*/ 0 w 2662"/>
              <a:gd name="T57" fmla="*/ 0 h 1339"/>
              <a:gd name="T58" fmla="*/ 0 w 2662"/>
              <a:gd name="T59" fmla="*/ 0 h 1339"/>
              <a:gd name="T60" fmla="*/ 0 w 2662"/>
              <a:gd name="T61" fmla="*/ 0 h 1339"/>
              <a:gd name="T62" fmla="*/ 0 w 2662"/>
              <a:gd name="T63" fmla="*/ 0 h 1339"/>
              <a:gd name="T64" fmla="*/ 0 w 2662"/>
              <a:gd name="T65" fmla="*/ 0 h 1339"/>
              <a:gd name="T66" fmla="*/ 0 w 2662"/>
              <a:gd name="T67" fmla="*/ 0 h 1339"/>
              <a:gd name="T68" fmla="*/ 0 w 2662"/>
              <a:gd name="T69" fmla="*/ 0 h 1339"/>
              <a:gd name="T70" fmla="*/ 0 w 2662"/>
              <a:gd name="T71" fmla="*/ 0 h 1339"/>
              <a:gd name="T72" fmla="*/ 0 w 2662"/>
              <a:gd name="T73" fmla="*/ 0 h 1339"/>
              <a:gd name="T74" fmla="*/ 0 w 2662"/>
              <a:gd name="T75" fmla="*/ 0 h 1339"/>
              <a:gd name="T76" fmla="*/ 0 w 2662"/>
              <a:gd name="T77" fmla="*/ 0 h 1339"/>
              <a:gd name="T78" fmla="*/ 0 w 2662"/>
              <a:gd name="T79" fmla="*/ 0 h 1339"/>
              <a:gd name="T80" fmla="*/ 0 w 2662"/>
              <a:gd name="T81" fmla="*/ 0 h 1339"/>
              <a:gd name="T82" fmla="*/ 0 w 2662"/>
              <a:gd name="T83" fmla="*/ 0 h 1339"/>
              <a:gd name="T84" fmla="*/ 0 w 2662"/>
              <a:gd name="T85" fmla="*/ 0 h 1339"/>
              <a:gd name="T86" fmla="*/ 0 w 2662"/>
              <a:gd name="T87" fmla="*/ 0 h 1339"/>
              <a:gd name="T88" fmla="*/ 0 w 2662"/>
              <a:gd name="T89" fmla="*/ 0 h 1339"/>
              <a:gd name="T90" fmla="*/ 0 w 2662"/>
              <a:gd name="T91" fmla="*/ 0 h 1339"/>
              <a:gd name="T92" fmla="*/ 0 w 2662"/>
              <a:gd name="T93" fmla="*/ 0 h 1339"/>
              <a:gd name="T94" fmla="*/ 0 w 2662"/>
              <a:gd name="T95" fmla="*/ 0 h 1339"/>
              <a:gd name="T96" fmla="*/ 0 w 2662"/>
              <a:gd name="T97" fmla="*/ 0 h 1339"/>
              <a:gd name="T98" fmla="*/ 0 w 2662"/>
              <a:gd name="T99" fmla="*/ 0 h 133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62"/>
              <a:gd name="T151" fmla="*/ 0 h 1339"/>
              <a:gd name="T152" fmla="*/ 2662 w 2662"/>
              <a:gd name="T153" fmla="*/ 1339 h 133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62" h="1339">
                <a:moveTo>
                  <a:pt x="0" y="1339"/>
                </a:moveTo>
                <a:lnTo>
                  <a:pt x="1" y="1337"/>
                </a:lnTo>
                <a:lnTo>
                  <a:pt x="1" y="1332"/>
                </a:lnTo>
                <a:lnTo>
                  <a:pt x="5" y="1324"/>
                </a:lnTo>
                <a:lnTo>
                  <a:pt x="8" y="1314"/>
                </a:lnTo>
                <a:lnTo>
                  <a:pt x="14" y="1301"/>
                </a:lnTo>
                <a:lnTo>
                  <a:pt x="20" y="1286"/>
                </a:lnTo>
                <a:lnTo>
                  <a:pt x="27" y="1268"/>
                </a:lnTo>
                <a:lnTo>
                  <a:pt x="36" y="1249"/>
                </a:lnTo>
                <a:lnTo>
                  <a:pt x="46" y="1227"/>
                </a:lnTo>
                <a:lnTo>
                  <a:pt x="59" y="1204"/>
                </a:lnTo>
                <a:lnTo>
                  <a:pt x="73" y="1181"/>
                </a:lnTo>
                <a:lnTo>
                  <a:pt x="87" y="1155"/>
                </a:lnTo>
                <a:lnTo>
                  <a:pt x="105" y="1128"/>
                </a:lnTo>
                <a:lnTo>
                  <a:pt x="123" y="1101"/>
                </a:lnTo>
                <a:lnTo>
                  <a:pt x="143" y="1072"/>
                </a:lnTo>
                <a:lnTo>
                  <a:pt x="166" y="1043"/>
                </a:lnTo>
                <a:lnTo>
                  <a:pt x="190" y="1014"/>
                </a:lnTo>
                <a:lnTo>
                  <a:pt x="217" y="984"/>
                </a:lnTo>
                <a:lnTo>
                  <a:pt x="246" y="955"/>
                </a:lnTo>
                <a:lnTo>
                  <a:pt x="276" y="926"/>
                </a:lnTo>
                <a:lnTo>
                  <a:pt x="309" y="898"/>
                </a:lnTo>
                <a:lnTo>
                  <a:pt x="344" y="869"/>
                </a:lnTo>
                <a:lnTo>
                  <a:pt x="381" y="841"/>
                </a:lnTo>
                <a:lnTo>
                  <a:pt x="422" y="814"/>
                </a:lnTo>
                <a:lnTo>
                  <a:pt x="464" y="789"/>
                </a:lnTo>
                <a:lnTo>
                  <a:pt x="509" y="765"/>
                </a:lnTo>
                <a:lnTo>
                  <a:pt x="557" y="741"/>
                </a:lnTo>
                <a:lnTo>
                  <a:pt x="608" y="721"/>
                </a:lnTo>
                <a:lnTo>
                  <a:pt x="661" y="702"/>
                </a:lnTo>
                <a:lnTo>
                  <a:pt x="717" y="684"/>
                </a:lnTo>
                <a:lnTo>
                  <a:pt x="776" y="669"/>
                </a:lnTo>
                <a:lnTo>
                  <a:pt x="838" y="655"/>
                </a:lnTo>
                <a:lnTo>
                  <a:pt x="900" y="645"/>
                </a:lnTo>
                <a:lnTo>
                  <a:pt x="961" y="636"/>
                </a:lnTo>
                <a:lnTo>
                  <a:pt x="1021" y="630"/>
                </a:lnTo>
                <a:lnTo>
                  <a:pt x="1079" y="626"/>
                </a:lnTo>
                <a:lnTo>
                  <a:pt x="1135" y="624"/>
                </a:lnTo>
                <a:lnTo>
                  <a:pt x="1189" y="623"/>
                </a:lnTo>
                <a:lnTo>
                  <a:pt x="1242" y="622"/>
                </a:lnTo>
                <a:lnTo>
                  <a:pt x="1293" y="624"/>
                </a:lnTo>
                <a:lnTo>
                  <a:pt x="1343" y="629"/>
                </a:lnTo>
                <a:lnTo>
                  <a:pt x="1390" y="632"/>
                </a:lnTo>
                <a:lnTo>
                  <a:pt x="1435" y="638"/>
                </a:lnTo>
                <a:lnTo>
                  <a:pt x="1479" y="645"/>
                </a:lnTo>
                <a:lnTo>
                  <a:pt x="1521" y="653"/>
                </a:lnTo>
                <a:lnTo>
                  <a:pt x="1562" y="661"/>
                </a:lnTo>
                <a:lnTo>
                  <a:pt x="1599" y="669"/>
                </a:lnTo>
                <a:lnTo>
                  <a:pt x="1636" y="679"/>
                </a:lnTo>
                <a:lnTo>
                  <a:pt x="1670" y="689"/>
                </a:lnTo>
                <a:lnTo>
                  <a:pt x="1702" y="699"/>
                </a:lnTo>
                <a:lnTo>
                  <a:pt x="1732" y="709"/>
                </a:lnTo>
                <a:lnTo>
                  <a:pt x="1760" y="719"/>
                </a:lnTo>
                <a:lnTo>
                  <a:pt x="1786" y="730"/>
                </a:lnTo>
                <a:lnTo>
                  <a:pt x="1809" y="740"/>
                </a:lnTo>
                <a:lnTo>
                  <a:pt x="1831" y="750"/>
                </a:lnTo>
                <a:lnTo>
                  <a:pt x="1851" y="760"/>
                </a:lnTo>
                <a:lnTo>
                  <a:pt x="1869" y="768"/>
                </a:lnTo>
                <a:lnTo>
                  <a:pt x="1883" y="776"/>
                </a:lnTo>
                <a:lnTo>
                  <a:pt x="1896" y="784"/>
                </a:lnTo>
                <a:lnTo>
                  <a:pt x="1907" y="791"/>
                </a:lnTo>
                <a:lnTo>
                  <a:pt x="1914" y="796"/>
                </a:lnTo>
                <a:lnTo>
                  <a:pt x="1920" y="801"/>
                </a:lnTo>
                <a:lnTo>
                  <a:pt x="1923" y="804"/>
                </a:lnTo>
                <a:lnTo>
                  <a:pt x="1924" y="806"/>
                </a:lnTo>
                <a:lnTo>
                  <a:pt x="1882" y="960"/>
                </a:lnTo>
                <a:lnTo>
                  <a:pt x="2662" y="720"/>
                </a:lnTo>
                <a:lnTo>
                  <a:pt x="2182" y="0"/>
                </a:lnTo>
                <a:lnTo>
                  <a:pt x="2137" y="196"/>
                </a:lnTo>
                <a:lnTo>
                  <a:pt x="2131" y="195"/>
                </a:lnTo>
                <a:lnTo>
                  <a:pt x="2116" y="193"/>
                </a:lnTo>
                <a:lnTo>
                  <a:pt x="2091" y="189"/>
                </a:lnTo>
                <a:lnTo>
                  <a:pt x="2057" y="184"/>
                </a:lnTo>
                <a:lnTo>
                  <a:pt x="2016" y="180"/>
                </a:lnTo>
                <a:lnTo>
                  <a:pt x="1966" y="176"/>
                </a:lnTo>
                <a:lnTo>
                  <a:pt x="1909" y="172"/>
                </a:lnTo>
                <a:lnTo>
                  <a:pt x="1846" y="169"/>
                </a:lnTo>
                <a:lnTo>
                  <a:pt x="1777" y="168"/>
                </a:lnTo>
                <a:lnTo>
                  <a:pt x="1703" y="166"/>
                </a:lnTo>
                <a:lnTo>
                  <a:pt x="1624" y="169"/>
                </a:lnTo>
                <a:lnTo>
                  <a:pt x="1542" y="172"/>
                </a:lnTo>
                <a:lnTo>
                  <a:pt x="1456" y="180"/>
                </a:lnTo>
                <a:lnTo>
                  <a:pt x="1368" y="189"/>
                </a:lnTo>
                <a:lnTo>
                  <a:pt x="1277" y="202"/>
                </a:lnTo>
                <a:lnTo>
                  <a:pt x="1184" y="220"/>
                </a:lnTo>
                <a:lnTo>
                  <a:pt x="1092" y="241"/>
                </a:lnTo>
                <a:lnTo>
                  <a:pt x="997" y="268"/>
                </a:lnTo>
                <a:lnTo>
                  <a:pt x="904" y="299"/>
                </a:lnTo>
                <a:lnTo>
                  <a:pt x="812" y="335"/>
                </a:lnTo>
                <a:lnTo>
                  <a:pt x="721" y="377"/>
                </a:lnTo>
                <a:lnTo>
                  <a:pt x="631" y="426"/>
                </a:lnTo>
                <a:lnTo>
                  <a:pt x="546" y="482"/>
                </a:lnTo>
                <a:lnTo>
                  <a:pt x="464" y="544"/>
                </a:lnTo>
                <a:lnTo>
                  <a:pt x="386" y="614"/>
                </a:lnTo>
                <a:lnTo>
                  <a:pt x="311" y="691"/>
                </a:lnTo>
                <a:lnTo>
                  <a:pt x="242" y="776"/>
                </a:lnTo>
                <a:lnTo>
                  <a:pt x="180" y="871"/>
                </a:lnTo>
                <a:lnTo>
                  <a:pt x="124" y="973"/>
                </a:lnTo>
                <a:lnTo>
                  <a:pt x="74" y="1085"/>
                </a:lnTo>
                <a:lnTo>
                  <a:pt x="33" y="1206"/>
                </a:lnTo>
                <a:lnTo>
                  <a:pt x="0" y="1339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rgbClr val="FF6600"/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3D00"/>
            </a:prstShdw>
          </a:effectLst>
        </p:spPr>
        <p:txBody>
          <a:bodyPr wrap="square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1"/>
          </a:p>
        </p:txBody>
      </p:sp>
      <p:sp>
        <p:nvSpPr>
          <p:cNvPr id="38" name="Freeform 27"/>
          <p:cNvSpPr>
            <a:spLocks/>
          </p:cNvSpPr>
          <p:nvPr/>
        </p:nvSpPr>
        <p:spPr bwMode="auto">
          <a:xfrm rot="12828605" flipH="1" flipV="1">
            <a:off x="7114156" y="2297271"/>
            <a:ext cx="498031" cy="300095"/>
          </a:xfrm>
          <a:custGeom>
            <a:avLst/>
            <a:gdLst>
              <a:gd name="T0" fmla="*/ 0 w 2662"/>
              <a:gd name="T1" fmla="*/ 0 h 1339"/>
              <a:gd name="T2" fmla="*/ 0 w 2662"/>
              <a:gd name="T3" fmla="*/ 0 h 1339"/>
              <a:gd name="T4" fmla="*/ 0 w 2662"/>
              <a:gd name="T5" fmla="*/ 0 h 1339"/>
              <a:gd name="T6" fmla="*/ 0 w 2662"/>
              <a:gd name="T7" fmla="*/ 0 h 1339"/>
              <a:gd name="T8" fmla="*/ 0 w 2662"/>
              <a:gd name="T9" fmla="*/ 0 h 1339"/>
              <a:gd name="T10" fmla="*/ 0 w 2662"/>
              <a:gd name="T11" fmla="*/ 0 h 1339"/>
              <a:gd name="T12" fmla="*/ 0 w 2662"/>
              <a:gd name="T13" fmla="*/ 0 h 1339"/>
              <a:gd name="T14" fmla="*/ 0 w 2662"/>
              <a:gd name="T15" fmla="*/ 0 h 1339"/>
              <a:gd name="T16" fmla="*/ 0 w 2662"/>
              <a:gd name="T17" fmla="*/ 0 h 1339"/>
              <a:gd name="T18" fmla="*/ 0 w 2662"/>
              <a:gd name="T19" fmla="*/ 0 h 1339"/>
              <a:gd name="T20" fmla="*/ 0 w 2662"/>
              <a:gd name="T21" fmla="*/ 0 h 1339"/>
              <a:gd name="T22" fmla="*/ 0 w 2662"/>
              <a:gd name="T23" fmla="*/ 0 h 1339"/>
              <a:gd name="T24" fmla="*/ 0 w 2662"/>
              <a:gd name="T25" fmla="*/ 0 h 1339"/>
              <a:gd name="T26" fmla="*/ 0 w 2662"/>
              <a:gd name="T27" fmla="*/ 0 h 1339"/>
              <a:gd name="T28" fmla="*/ 0 w 2662"/>
              <a:gd name="T29" fmla="*/ 0 h 1339"/>
              <a:gd name="T30" fmla="*/ 0 w 2662"/>
              <a:gd name="T31" fmla="*/ 0 h 1339"/>
              <a:gd name="T32" fmla="*/ 0 w 2662"/>
              <a:gd name="T33" fmla="*/ 0 h 1339"/>
              <a:gd name="T34" fmla="*/ 0 w 2662"/>
              <a:gd name="T35" fmla="*/ 0 h 1339"/>
              <a:gd name="T36" fmla="*/ 0 w 2662"/>
              <a:gd name="T37" fmla="*/ 0 h 1339"/>
              <a:gd name="T38" fmla="*/ 0 w 2662"/>
              <a:gd name="T39" fmla="*/ 0 h 1339"/>
              <a:gd name="T40" fmla="*/ 0 w 2662"/>
              <a:gd name="T41" fmla="*/ 0 h 1339"/>
              <a:gd name="T42" fmla="*/ 0 w 2662"/>
              <a:gd name="T43" fmla="*/ 0 h 1339"/>
              <a:gd name="T44" fmla="*/ 0 w 2662"/>
              <a:gd name="T45" fmla="*/ 0 h 1339"/>
              <a:gd name="T46" fmla="*/ 0 w 2662"/>
              <a:gd name="T47" fmla="*/ 0 h 1339"/>
              <a:gd name="T48" fmla="*/ 0 w 2662"/>
              <a:gd name="T49" fmla="*/ 0 h 1339"/>
              <a:gd name="T50" fmla="*/ 0 w 2662"/>
              <a:gd name="T51" fmla="*/ 0 h 1339"/>
              <a:gd name="T52" fmla="*/ 0 w 2662"/>
              <a:gd name="T53" fmla="*/ 0 h 1339"/>
              <a:gd name="T54" fmla="*/ 0 w 2662"/>
              <a:gd name="T55" fmla="*/ 0 h 1339"/>
              <a:gd name="T56" fmla="*/ 0 w 2662"/>
              <a:gd name="T57" fmla="*/ 0 h 1339"/>
              <a:gd name="T58" fmla="*/ 0 w 2662"/>
              <a:gd name="T59" fmla="*/ 0 h 1339"/>
              <a:gd name="T60" fmla="*/ 0 w 2662"/>
              <a:gd name="T61" fmla="*/ 0 h 1339"/>
              <a:gd name="T62" fmla="*/ 0 w 2662"/>
              <a:gd name="T63" fmla="*/ 0 h 1339"/>
              <a:gd name="T64" fmla="*/ 0 w 2662"/>
              <a:gd name="T65" fmla="*/ 0 h 1339"/>
              <a:gd name="T66" fmla="*/ 0 w 2662"/>
              <a:gd name="T67" fmla="*/ 0 h 1339"/>
              <a:gd name="T68" fmla="*/ 0 w 2662"/>
              <a:gd name="T69" fmla="*/ 0 h 1339"/>
              <a:gd name="T70" fmla="*/ 0 w 2662"/>
              <a:gd name="T71" fmla="*/ 0 h 1339"/>
              <a:gd name="T72" fmla="*/ 0 w 2662"/>
              <a:gd name="T73" fmla="*/ 0 h 1339"/>
              <a:gd name="T74" fmla="*/ 0 w 2662"/>
              <a:gd name="T75" fmla="*/ 0 h 1339"/>
              <a:gd name="T76" fmla="*/ 0 w 2662"/>
              <a:gd name="T77" fmla="*/ 0 h 1339"/>
              <a:gd name="T78" fmla="*/ 0 w 2662"/>
              <a:gd name="T79" fmla="*/ 0 h 1339"/>
              <a:gd name="T80" fmla="*/ 0 w 2662"/>
              <a:gd name="T81" fmla="*/ 0 h 1339"/>
              <a:gd name="T82" fmla="*/ 0 w 2662"/>
              <a:gd name="T83" fmla="*/ 0 h 1339"/>
              <a:gd name="T84" fmla="*/ 0 w 2662"/>
              <a:gd name="T85" fmla="*/ 0 h 1339"/>
              <a:gd name="T86" fmla="*/ 0 w 2662"/>
              <a:gd name="T87" fmla="*/ 0 h 1339"/>
              <a:gd name="T88" fmla="*/ 0 w 2662"/>
              <a:gd name="T89" fmla="*/ 0 h 1339"/>
              <a:gd name="T90" fmla="*/ 0 w 2662"/>
              <a:gd name="T91" fmla="*/ 0 h 1339"/>
              <a:gd name="T92" fmla="*/ 0 w 2662"/>
              <a:gd name="T93" fmla="*/ 0 h 1339"/>
              <a:gd name="T94" fmla="*/ 0 w 2662"/>
              <a:gd name="T95" fmla="*/ 0 h 1339"/>
              <a:gd name="T96" fmla="*/ 0 w 2662"/>
              <a:gd name="T97" fmla="*/ 0 h 1339"/>
              <a:gd name="T98" fmla="*/ 0 w 2662"/>
              <a:gd name="T99" fmla="*/ 0 h 133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62"/>
              <a:gd name="T151" fmla="*/ 0 h 1339"/>
              <a:gd name="T152" fmla="*/ 2662 w 2662"/>
              <a:gd name="T153" fmla="*/ 1339 h 133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62" h="1339">
                <a:moveTo>
                  <a:pt x="0" y="1339"/>
                </a:moveTo>
                <a:lnTo>
                  <a:pt x="1" y="1337"/>
                </a:lnTo>
                <a:lnTo>
                  <a:pt x="1" y="1332"/>
                </a:lnTo>
                <a:lnTo>
                  <a:pt x="5" y="1324"/>
                </a:lnTo>
                <a:lnTo>
                  <a:pt x="8" y="1314"/>
                </a:lnTo>
                <a:lnTo>
                  <a:pt x="14" y="1301"/>
                </a:lnTo>
                <a:lnTo>
                  <a:pt x="20" y="1286"/>
                </a:lnTo>
                <a:lnTo>
                  <a:pt x="27" y="1268"/>
                </a:lnTo>
                <a:lnTo>
                  <a:pt x="36" y="1249"/>
                </a:lnTo>
                <a:lnTo>
                  <a:pt x="46" y="1227"/>
                </a:lnTo>
                <a:lnTo>
                  <a:pt x="59" y="1204"/>
                </a:lnTo>
                <a:lnTo>
                  <a:pt x="73" y="1181"/>
                </a:lnTo>
                <a:lnTo>
                  <a:pt x="87" y="1155"/>
                </a:lnTo>
                <a:lnTo>
                  <a:pt x="105" y="1128"/>
                </a:lnTo>
                <a:lnTo>
                  <a:pt x="123" y="1101"/>
                </a:lnTo>
                <a:lnTo>
                  <a:pt x="143" y="1072"/>
                </a:lnTo>
                <a:lnTo>
                  <a:pt x="166" y="1043"/>
                </a:lnTo>
                <a:lnTo>
                  <a:pt x="190" y="1014"/>
                </a:lnTo>
                <a:lnTo>
                  <a:pt x="217" y="984"/>
                </a:lnTo>
                <a:lnTo>
                  <a:pt x="246" y="955"/>
                </a:lnTo>
                <a:lnTo>
                  <a:pt x="276" y="926"/>
                </a:lnTo>
                <a:lnTo>
                  <a:pt x="309" y="898"/>
                </a:lnTo>
                <a:lnTo>
                  <a:pt x="344" y="869"/>
                </a:lnTo>
                <a:lnTo>
                  <a:pt x="381" y="841"/>
                </a:lnTo>
                <a:lnTo>
                  <a:pt x="422" y="814"/>
                </a:lnTo>
                <a:lnTo>
                  <a:pt x="464" y="789"/>
                </a:lnTo>
                <a:lnTo>
                  <a:pt x="509" y="765"/>
                </a:lnTo>
                <a:lnTo>
                  <a:pt x="557" y="741"/>
                </a:lnTo>
                <a:lnTo>
                  <a:pt x="608" y="721"/>
                </a:lnTo>
                <a:lnTo>
                  <a:pt x="661" y="702"/>
                </a:lnTo>
                <a:lnTo>
                  <a:pt x="717" y="684"/>
                </a:lnTo>
                <a:lnTo>
                  <a:pt x="776" y="669"/>
                </a:lnTo>
                <a:lnTo>
                  <a:pt x="838" y="655"/>
                </a:lnTo>
                <a:lnTo>
                  <a:pt x="900" y="645"/>
                </a:lnTo>
                <a:lnTo>
                  <a:pt x="961" y="636"/>
                </a:lnTo>
                <a:lnTo>
                  <a:pt x="1021" y="630"/>
                </a:lnTo>
                <a:lnTo>
                  <a:pt x="1079" y="626"/>
                </a:lnTo>
                <a:lnTo>
                  <a:pt x="1135" y="624"/>
                </a:lnTo>
                <a:lnTo>
                  <a:pt x="1189" y="623"/>
                </a:lnTo>
                <a:lnTo>
                  <a:pt x="1242" y="622"/>
                </a:lnTo>
                <a:lnTo>
                  <a:pt x="1293" y="624"/>
                </a:lnTo>
                <a:lnTo>
                  <a:pt x="1343" y="629"/>
                </a:lnTo>
                <a:lnTo>
                  <a:pt x="1390" y="632"/>
                </a:lnTo>
                <a:lnTo>
                  <a:pt x="1435" y="638"/>
                </a:lnTo>
                <a:lnTo>
                  <a:pt x="1479" y="645"/>
                </a:lnTo>
                <a:lnTo>
                  <a:pt x="1521" y="653"/>
                </a:lnTo>
                <a:lnTo>
                  <a:pt x="1562" y="661"/>
                </a:lnTo>
                <a:lnTo>
                  <a:pt x="1599" y="669"/>
                </a:lnTo>
                <a:lnTo>
                  <a:pt x="1636" y="679"/>
                </a:lnTo>
                <a:lnTo>
                  <a:pt x="1670" y="689"/>
                </a:lnTo>
                <a:lnTo>
                  <a:pt x="1702" y="699"/>
                </a:lnTo>
                <a:lnTo>
                  <a:pt x="1732" y="709"/>
                </a:lnTo>
                <a:lnTo>
                  <a:pt x="1760" y="719"/>
                </a:lnTo>
                <a:lnTo>
                  <a:pt x="1786" y="730"/>
                </a:lnTo>
                <a:lnTo>
                  <a:pt x="1809" y="740"/>
                </a:lnTo>
                <a:lnTo>
                  <a:pt x="1831" y="750"/>
                </a:lnTo>
                <a:lnTo>
                  <a:pt x="1851" y="760"/>
                </a:lnTo>
                <a:lnTo>
                  <a:pt x="1869" y="768"/>
                </a:lnTo>
                <a:lnTo>
                  <a:pt x="1883" y="776"/>
                </a:lnTo>
                <a:lnTo>
                  <a:pt x="1896" y="784"/>
                </a:lnTo>
                <a:lnTo>
                  <a:pt x="1907" y="791"/>
                </a:lnTo>
                <a:lnTo>
                  <a:pt x="1914" y="796"/>
                </a:lnTo>
                <a:lnTo>
                  <a:pt x="1920" y="801"/>
                </a:lnTo>
                <a:lnTo>
                  <a:pt x="1923" y="804"/>
                </a:lnTo>
                <a:lnTo>
                  <a:pt x="1924" y="806"/>
                </a:lnTo>
                <a:lnTo>
                  <a:pt x="1882" y="960"/>
                </a:lnTo>
                <a:lnTo>
                  <a:pt x="2662" y="720"/>
                </a:lnTo>
                <a:lnTo>
                  <a:pt x="2182" y="0"/>
                </a:lnTo>
                <a:lnTo>
                  <a:pt x="2137" y="196"/>
                </a:lnTo>
                <a:lnTo>
                  <a:pt x="2131" y="195"/>
                </a:lnTo>
                <a:lnTo>
                  <a:pt x="2116" y="193"/>
                </a:lnTo>
                <a:lnTo>
                  <a:pt x="2091" y="189"/>
                </a:lnTo>
                <a:lnTo>
                  <a:pt x="2057" y="184"/>
                </a:lnTo>
                <a:lnTo>
                  <a:pt x="2016" y="180"/>
                </a:lnTo>
                <a:lnTo>
                  <a:pt x="1966" y="176"/>
                </a:lnTo>
                <a:lnTo>
                  <a:pt x="1909" y="172"/>
                </a:lnTo>
                <a:lnTo>
                  <a:pt x="1846" y="169"/>
                </a:lnTo>
                <a:lnTo>
                  <a:pt x="1777" y="168"/>
                </a:lnTo>
                <a:lnTo>
                  <a:pt x="1703" y="166"/>
                </a:lnTo>
                <a:lnTo>
                  <a:pt x="1624" y="169"/>
                </a:lnTo>
                <a:lnTo>
                  <a:pt x="1542" y="172"/>
                </a:lnTo>
                <a:lnTo>
                  <a:pt x="1456" y="180"/>
                </a:lnTo>
                <a:lnTo>
                  <a:pt x="1368" y="189"/>
                </a:lnTo>
                <a:lnTo>
                  <a:pt x="1277" y="202"/>
                </a:lnTo>
                <a:lnTo>
                  <a:pt x="1184" y="220"/>
                </a:lnTo>
                <a:lnTo>
                  <a:pt x="1092" y="241"/>
                </a:lnTo>
                <a:lnTo>
                  <a:pt x="997" y="268"/>
                </a:lnTo>
                <a:lnTo>
                  <a:pt x="904" y="299"/>
                </a:lnTo>
                <a:lnTo>
                  <a:pt x="812" y="335"/>
                </a:lnTo>
                <a:lnTo>
                  <a:pt x="721" y="377"/>
                </a:lnTo>
                <a:lnTo>
                  <a:pt x="631" y="426"/>
                </a:lnTo>
                <a:lnTo>
                  <a:pt x="546" y="482"/>
                </a:lnTo>
                <a:lnTo>
                  <a:pt x="464" y="544"/>
                </a:lnTo>
                <a:lnTo>
                  <a:pt x="386" y="614"/>
                </a:lnTo>
                <a:lnTo>
                  <a:pt x="311" y="691"/>
                </a:lnTo>
                <a:lnTo>
                  <a:pt x="242" y="776"/>
                </a:lnTo>
                <a:lnTo>
                  <a:pt x="180" y="871"/>
                </a:lnTo>
                <a:lnTo>
                  <a:pt x="124" y="973"/>
                </a:lnTo>
                <a:lnTo>
                  <a:pt x="74" y="1085"/>
                </a:lnTo>
                <a:lnTo>
                  <a:pt x="33" y="1206"/>
                </a:lnTo>
                <a:lnTo>
                  <a:pt x="0" y="1339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rgbClr val="FF6600"/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3D00"/>
            </a:prstShdw>
          </a:effectLst>
        </p:spPr>
        <p:txBody>
          <a:bodyPr wrap="square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1"/>
          </a:p>
        </p:txBody>
      </p:sp>
      <p:graphicFrame>
        <p:nvGraphicFramePr>
          <p:cNvPr id="39" name="차트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8809780"/>
              </p:ext>
            </p:extLst>
          </p:nvPr>
        </p:nvGraphicFramePr>
        <p:xfrm>
          <a:off x="464995" y="4619020"/>
          <a:ext cx="3995738" cy="177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Freeform 27"/>
          <p:cNvSpPr>
            <a:spLocks/>
          </p:cNvSpPr>
          <p:nvPr/>
        </p:nvSpPr>
        <p:spPr bwMode="auto">
          <a:xfrm rot="12445942" flipH="1" flipV="1">
            <a:off x="2129104" y="4647104"/>
            <a:ext cx="498031" cy="300095"/>
          </a:xfrm>
          <a:custGeom>
            <a:avLst/>
            <a:gdLst>
              <a:gd name="T0" fmla="*/ 0 w 2662"/>
              <a:gd name="T1" fmla="*/ 0 h 1339"/>
              <a:gd name="T2" fmla="*/ 0 w 2662"/>
              <a:gd name="T3" fmla="*/ 0 h 1339"/>
              <a:gd name="T4" fmla="*/ 0 w 2662"/>
              <a:gd name="T5" fmla="*/ 0 h 1339"/>
              <a:gd name="T6" fmla="*/ 0 w 2662"/>
              <a:gd name="T7" fmla="*/ 0 h 1339"/>
              <a:gd name="T8" fmla="*/ 0 w 2662"/>
              <a:gd name="T9" fmla="*/ 0 h 1339"/>
              <a:gd name="T10" fmla="*/ 0 w 2662"/>
              <a:gd name="T11" fmla="*/ 0 h 1339"/>
              <a:gd name="T12" fmla="*/ 0 w 2662"/>
              <a:gd name="T13" fmla="*/ 0 h 1339"/>
              <a:gd name="T14" fmla="*/ 0 w 2662"/>
              <a:gd name="T15" fmla="*/ 0 h 1339"/>
              <a:gd name="T16" fmla="*/ 0 w 2662"/>
              <a:gd name="T17" fmla="*/ 0 h 1339"/>
              <a:gd name="T18" fmla="*/ 0 w 2662"/>
              <a:gd name="T19" fmla="*/ 0 h 1339"/>
              <a:gd name="T20" fmla="*/ 0 w 2662"/>
              <a:gd name="T21" fmla="*/ 0 h 1339"/>
              <a:gd name="T22" fmla="*/ 0 w 2662"/>
              <a:gd name="T23" fmla="*/ 0 h 1339"/>
              <a:gd name="T24" fmla="*/ 0 w 2662"/>
              <a:gd name="T25" fmla="*/ 0 h 1339"/>
              <a:gd name="T26" fmla="*/ 0 w 2662"/>
              <a:gd name="T27" fmla="*/ 0 h 1339"/>
              <a:gd name="T28" fmla="*/ 0 w 2662"/>
              <a:gd name="T29" fmla="*/ 0 h 1339"/>
              <a:gd name="T30" fmla="*/ 0 w 2662"/>
              <a:gd name="T31" fmla="*/ 0 h 1339"/>
              <a:gd name="T32" fmla="*/ 0 w 2662"/>
              <a:gd name="T33" fmla="*/ 0 h 1339"/>
              <a:gd name="T34" fmla="*/ 0 w 2662"/>
              <a:gd name="T35" fmla="*/ 0 h 1339"/>
              <a:gd name="T36" fmla="*/ 0 w 2662"/>
              <a:gd name="T37" fmla="*/ 0 h 1339"/>
              <a:gd name="T38" fmla="*/ 0 w 2662"/>
              <a:gd name="T39" fmla="*/ 0 h 1339"/>
              <a:gd name="T40" fmla="*/ 0 w 2662"/>
              <a:gd name="T41" fmla="*/ 0 h 1339"/>
              <a:gd name="T42" fmla="*/ 0 w 2662"/>
              <a:gd name="T43" fmla="*/ 0 h 1339"/>
              <a:gd name="T44" fmla="*/ 0 w 2662"/>
              <a:gd name="T45" fmla="*/ 0 h 1339"/>
              <a:gd name="T46" fmla="*/ 0 w 2662"/>
              <a:gd name="T47" fmla="*/ 0 h 1339"/>
              <a:gd name="T48" fmla="*/ 0 w 2662"/>
              <a:gd name="T49" fmla="*/ 0 h 1339"/>
              <a:gd name="T50" fmla="*/ 0 w 2662"/>
              <a:gd name="T51" fmla="*/ 0 h 1339"/>
              <a:gd name="T52" fmla="*/ 0 w 2662"/>
              <a:gd name="T53" fmla="*/ 0 h 1339"/>
              <a:gd name="T54" fmla="*/ 0 w 2662"/>
              <a:gd name="T55" fmla="*/ 0 h 1339"/>
              <a:gd name="T56" fmla="*/ 0 w 2662"/>
              <a:gd name="T57" fmla="*/ 0 h 1339"/>
              <a:gd name="T58" fmla="*/ 0 w 2662"/>
              <a:gd name="T59" fmla="*/ 0 h 1339"/>
              <a:gd name="T60" fmla="*/ 0 w 2662"/>
              <a:gd name="T61" fmla="*/ 0 h 1339"/>
              <a:gd name="T62" fmla="*/ 0 w 2662"/>
              <a:gd name="T63" fmla="*/ 0 h 1339"/>
              <a:gd name="T64" fmla="*/ 0 w 2662"/>
              <a:gd name="T65" fmla="*/ 0 h 1339"/>
              <a:gd name="T66" fmla="*/ 0 w 2662"/>
              <a:gd name="T67" fmla="*/ 0 h 1339"/>
              <a:gd name="T68" fmla="*/ 0 w 2662"/>
              <a:gd name="T69" fmla="*/ 0 h 1339"/>
              <a:gd name="T70" fmla="*/ 0 w 2662"/>
              <a:gd name="T71" fmla="*/ 0 h 1339"/>
              <a:gd name="T72" fmla="*/ 0 w 2662"/>
              <a:gd name="T73" fmla="*/ 0 h 1339"/>
              <a:gd name="T74" fmla="*/ 0 w 2662"/>
              <a:gd name="T75" fmla="*/ 0 h 1339"/>
              <a:gd name="T76" fmla="*/ 0 w 2662"/>
              <a:gd name="T77" fmla="*/ 0 h 1339"/>
              <a:gd name="T78" fmla="*/ 0 w 2662"/>
              <a:gd name="T79" fmla="*/ 0 h 1339"/>
              <a:gd name="T80" fmla="*/ 0 w 2662"/>
              <a:gd name="T81" fmla="*/ 0 h 1339"/>
              <a:gd name="T82" fmla="*/ 0 w 2662"/>
              <a:gd name="T83" fmla="*/ 0 h 1339"/>
              <a:gd name="T84" fmla="*/ 0 w 2662"/>
              <a:gd name="T85" fmla="*/ 0 h 1339"/>
              <a:gd name="T86" fmla="*/ 0 w 2662"/>
              <a:gd name="T87" fmla="*/ 0 h 1339"/>
              <a:gd name="T88" fmla="*/ 0 w 2662"/>
              <a:gd name="T89" fmla="*/ 0 h 1339"/>
              <a:gd name="T90" fmla="*/ 0 w 2662"/>
              <a:gd name="T91" fmla="*/ 0 h 1339"/>
              <a:gd name="T92" fmla="*/ 0 w 2662"/>
              <a:gd name="T93" fmla="*/ 0 h 1339"/>
              <a:gd name="T94" fmla="*/ 0 w 2662"/>
              <a:gd name="T95" fmla="*/ 0 h 1339"/>
              <a:gd name="T96" fmla="*/ 0 w 2662"/>
              <a:gd name="T97" fmla="*/ 0 h 1339"/>
              <a:gd name="T98" fmla="*/ 0 w 2662"/>
              <a:gd name="T99" fmla="*/ 0 h 133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62"/>
              <a:gd name="T151" fmla="*/ 0 h 1339"/>
              <a:gd name="T152" fmla="*/ 2662 w 2662"/>
              <a:gd name="T153" fmla="*/ 1339 h 133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62" h="1339">
                <a:moveTo>
                  <a:pt x="0" y="1339"/>
                </a:moveTo>
                <a:lnTo>
                  <a:pt x="1" y="1337"/>
                </a:lnTo>
                <a:lnTo>
                  <a:pt x="1" y="1332"/>
                </a:lnTo>
                <a:lnTo>
                  <a:pt x="5" y="1324"/>
                </a:lnTo>
                <a:lnTo>
                  <a:pt x="8" y="1314"/>
                </a:lnTo>
                <a:lnTo>
                  <a:pt x="14" y="1301"/>
                </a:lnTo>
                <a:lnTo>
                  <a:pt x="20" y="1286"/>
                </a:lnTo>
                <a:lnTo>
                  <a:pt x="27" y="1268"/>
                </a:lnTo>
                <a:lnTo>
                  <a:pt x="36" y="1249"/>
                </a:lnTo>
                <a:lnTo>
                  <a:pt x="46" y="1227"/>
                </a:lnTo>
                <a:lnTo>
                  <a:pt x="59" y="1204"/>
                </a:lnTo>
                <a:lnTo>
                  <a:pt x="73" y="1181"/>
                </a:lnTo>
                <a:lnTo>
                  <a:pt x="87" y="1155"/>
                </a:lnTo>
                <a:lnTo>
                  <a:pt x="105" y="1128"/>
                </a:lnTo>
                <a:lnTo>
                  <a:pt x="123" y="1101"/>
                </a:lnTo>
                <a:lnTo>
                  <a:pt x="143" y="1072"/>
                </a:lnTo>
                <a:lnTo>
                  <a:pt x="166" y="1043"/>
                </a:lnTo>
                <a:lnTo>
                  <a:pt x="190" y="1014"/>
                </a:lnTo>
                <a:lnTo>
                  <a:pt x="217" y="984"/>
                </a:lnTo>
                <a:lnTo>
                  <a:pt x="246" y="955"/>
                </a:lnTo>
                <a:lnTo>
                  <a:pt x="276" y="926"/>
                </a:lnTo>
                <a:lnTo>
                  <a:pt x="309" y="898"/>
                </a:lnTo>
                <a:lnTo>
                  <a:pt x="344" y="869"/>
                </a:lnTo>
                <a:lnTo>
                  <a:pt x="381" y="841"/>
                </a:lnTo>
                <a:lnTo>
                  <a:pt x="422" y="814"/>
                </a:lnTo>
                <a:lnTo>
                  <a:pt x="464" y="789"/>
                </a:lnTo>
                <a:lnTo>
                  <a:pt x="509" y="765"/>
                </a:lnTo>
                <a:lnTo>
                  <a:pt x="557" y="741"/>
                </a:lnTo>
                <a:lnTo>
                  <a:pt x="608" y="721"/>
                </a:lnTo>
                <a:lnTo>
                  <a:pt x="661" y="702"/>
                </a:lnTo>
                <a:lnTo>
                  <a:pt x="717" y="684"/>
                </a:lnTo>
                <a:lnTo>
                  <a:pt x="776" y="669"/>
                </a:lnTo>
                <a:lnTo>
                  <a:pt x="838" y="655"/>
                </a:lnTo>
                <a:lnTo>
                  <a:pt x="900" y="645"/>
                </a:lnTo>
                <a:lnTo>
                  <a:pt x="961" y="636"/>
                </a:lnTo>
                <a:lnTo>
                  <a:pt x="1021" y="630"/>
                </a:lnTo>
                <a:lnTo>
                  <a:pt x="1079" y="626"/>
                </a:lnTo>
                <a:lnTo>
                  <a:pt x="1135" y="624"/>
                </a:lnTo>
                <a:lnTo>
                  <a:pt x="1189" y="623"/>
                </a:lnTo>
                <a:lnTo>
                  <a:pt x="1242" y="622"/>
                </a:lnTo>
                <a:lnTo>
                  <a:pt x="1293" y="624"/>
                </a:lnTo>
                <a:lnTo>
                  <a:pt x="1343" y="629"/>
                </a:lnTo>
                <a:lnTo>
                  <a:pt x="1390" y="632"/>
                </a:lnTo>
                <a:lnTo>
                  <a:pt x="1435" y="638"/>
                </a:lnTo>
                <a:lnTo>
                  <a:pt x="1479" y="645"/>
                </a:lnTo>
                <a:lnTo>
                  <a:pt x="1521" y="653"/>
                </a:lnTo>
                <a:lnTo>
                  <a:pt x="1562" y="661"/>
                </a:lnTo>
                <a:lnTo>
                  <a:pt x="1599" y="669"/>
                </a:lnTo>
                <a:lnTo>
                  <a:pt x="1636" y="679"/>
                </a:lnTo>
                <a:lnTo>
                  <a:pt x="1670" y="689"/>
                </a:lnTo>
                <a:lnTo>
                  <a:pt x="1702" y="699"/>
                </a:lnTo>
                <a:lnTo>
                  <a:pt x="1732" y="709"/>
                </a:lnTo>
                <a:lnTo>
                  <a:pt x="1760" y="719"/>
                </a:lnTo>
                <a:lnTo>
                  <a:pt x="1786" y="730"/>
                </a:lnTo>
                <a:lnTo>
                  <a:pt x="1809" y="740"/>
                </a:lnTo>
                <a:lnTo>
                  <a:pt x="1831" y="750"/>
                </a:lnTo>
                <a:lnTo>
                  <a:pt x="1851" y="760"/>
                </a:lnTo>
                <a:lnTo>
                  <a:pt x="1869" y="768"/>
                </a:lnTo>
                <a:lnTo>
                  <a:pt x="1883" y="776"/>
                </a:lnTo>
                <a:lnTo>
                  <a:pt x="1896" y="784"/>
                </a:lnTo>
                <a:lnTo>
                  <a:pt x="1907" y="791"/>
                </a:lnTo>
                <a:lnTo>
                  <a:pt x="1914" y="796"/>
                </a:lnTo>
                <a:lnTo>
                  <a:pt x="1920" y="801"/>
                </a:lnTo>
                <a:lnTo>
                  <a:pt x="1923" y="804"/>
                </a:lnTo>
                <a:lnTo>
                  <a:pt x="1924" y="806"/>
                </a:lnTo>
                <a:lnTo>
                  <a:pt x="1882" y="960"/>
                </a:lnTo>
                <a:lnTo>
                  <a:pt x="2662" y="720"/>
                </a:lnTo>
                <a:lnTo>
                  <a:pt x="2182" y="0"/>
                </a:lnTo>
                <a:lnTo>
                  <a:pt x="2137" y="196"/>
                </a:lnTo>
                <a:lnTo>
                  <a:pt x="2131" y="195"/>
                </a:lnTo>
                <a:lnTo>
                  <a:pt x="2116" y="193"/>
                </a:lnTo>
                <a:lnTo>
                  <a:pt x="2091" y="189"/>
                </a:lnTo>
                <a:lnTo>
                  <a:pt x="2057" y="184"/>
                </a:lnTo>
                <a:lnTo>
                  <a:pt x="2016" y="180"/>
                </a:lnTo>
                <a:lnTo>
                  <a:pt x="1966" y="176"/>
                </a:lnTo>
                <a:lnTo>
                  <a:pt x="1909" y="172"/>
                </a:lnTo>
                <a:lnTo>
                  <a:pt x="1846" y="169"/>
                </a:lnTo>
                <a:lnTo>
                  <a:pt x="1777" y="168"/>
                </a:lnTo>
                <a:lnTo>
                  <a:pt x="1703" y="166"/>
                </a:lnTo>
                <a:lnTo>
                  <a:pt x="1624" y="169"/>
                </a:lnTo>
                <a:lnTo>
                  <a:pt x="1542" y="172"/>
                </a:lnTo>
                <a:lnTo>
                  <a:pt x="1456" y="180"/>
                </a:lnTo>
                <a:lnTo>
                  <a:pt x="1368" y="189"/>
                </a:lnTo>
                <a:lnTo>
                  <a:pt x="1277" y="202"/>
                </a:lnTo>
                <a:lnTo>
                  <a:pt x="1184" y="220"/>
                </a:lnTo>
                <a:lnTo>
                  <a:pt x="1092" y="241"/>
                </a:lnTo>
                <a:lnTo>
                  <a:pt x="997" y="268"/>
                </a:lnTo>
                <a:lnTo>
                  <a:pt x="904" y="299"/>
                </a:lnTo>
                <a:lnTo>
                  <a:pt x="812" y="335"/>
                </a:lnTo>
                <a:lnTo>
                  <a:pt x="721" y="377"/>
                </a:lnTo>
                <a:lnTo>
                  <a:pt x="631" y="426"/>
                </a:lnTo>
                <a:lnTo>
                  <a:pt x="546" y="482"/>
                </a:lnTo>
                <a:lnTo>
                  <a:pt x="464" y="544"/>
                </a:lnTo>
                <a:lnTo>
                  <a:pt x="386" y="614"/>
                </a:lnTo>
                <a:lnTo>
                  <a:pt x="311" y="691"/>
                </a:lnTo>
                <a:lnTo>
                  <a:pt x="242" y="776"/>
                </a:lnTo>
                <a:lnTo>
                  <a:pt x="180" y="871"/>
                </a:lnTo>
                <a:lnTo>
                  <a:pt x="124" y="973"/>
                </a:lnTo>
                <a:lnTo>
                  <a:pt x="74" y="1085"/>
                </a:lnTo>
                <a:lnTo>
                  <a:pt x="33" y="1206"/>
                </a:lnTo>
                <a:lnTo>
                  <a:pt x="0" y="1339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rgbClr val="FF6600"/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3D00"/>
            </a:prstShdw>
          </a:effectLst>
        </p:spPr>
        <p:txBody>
          <a:bodyPr wrap="square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1"/>
          </a:p>
        </p:txBody>
      </p:sp>
      <p:sp>
        <p:nvSpPr>
          <p:cNvPr id="41" name="Freeform 27"/>
          <p:cNvSpPr>
            <a:spLocks/>
          </p:cNvSpPr>
          <p:nvPr/>
        </p:nvSpPr>
        <p:spPr bwMode="auto">
          <a:xfrm rot="12445942" flipH="1" flipV="1">
            <a:off x="3026134" y="4839837"/>
            <a:ext cx="498031" cy="300095"/>
          </a:xfrm>
          <a:custGeom>
            <a:avLst/>
            <a:gdLst>
              <a:gd name="T0" fmla="*/ 0 w 2662"/>
              <a:gd name="T1" fmla="*/ 0 h 1339"/>
              <a:gd name="T2" fmla="*/ 0 w 2662"/>
              <a:gd name="T3" fmla="*/ 0 h 1339"/>
              <a:gd name="T4" fmla="*/ 0 w 2662"/>
              <a:gd name="T5" fmla="*/ 0 h 1339"/>
              <a:gd name="T6" fmla="*/ 0 w 2662"/>
              <a:gd name="T7" fmla="*/ 0 h 1339"/>
              <a:gd name="T8" fmla="*/ 0 w 2662"/>
              <a:gd name="T9" fmla="*/ 0 h 1339"/>
              <a:gd name="T10" fmla="*/ 0 w 2662"/>
              <a:gd name="T11" fmla="*/ 0 h 1339"/>
              <a:gd name="T12" fmla="*/ 0 w 2662"/>
              <a:gd name="T13" fmla="*/ 0 h 1339"/>
              <a:gd name="T14" fmla="*/ 0 w 2662"/>
              <a:gd name="T15" fmla="*/ 0 h 1339"/>
              <a:gd name="T16" fmla="*/ 0 w 2662"/>
              <a:gd name="T17" fmla="*/ 0 h 1339"/>
              <a:gd name="T18" fmla="*/ 0 w 2662"/>
              <a:gd name="T19" fmla="*/ 0 h 1339"/>
              <a:gd name="T20" fmla="*/ 0 w 2662"/>
              <a:gd name="T21" fmla="*/ 0 h 1339"/>
              <a:gd name="T22" fmla="*/ 0 w 2662"/>
              <a:gd name="T23" fmla="*/ 0 h 1339"/>
              <a:gd name="T24" fmla="*/ 0 w 2662"/>
              <a:gd name="T25" fmla="*/ 0 h 1339"/>
              <a:gd name="T26" fmla="*/ 0 w 2662"/>
              <a:gd name="T27" fmla="*/ 0 h 1339"/>
              <a:gd name="T28" fmla="*/ 0 w 2662"/>
              <a:gd name="T29" fmla="*/ 0 h 1339"/>
              <a:gd name="T30" fmla="*/ 0 w 2662"/>
              <a:gd name="T31" fmla="*/ 0 h 1339"/>
              <a:gd name="T32" fmla="*/ 0 w 2662"/>
              <a:gd name="T33" fmla="*/ 0 h 1339"/>
              <a:gd name="T34" fmla="*/ 0 w 2662"/>
              <a:gd name="T35" fmla="*/ 0 h 1339"/>
              <a:gd name="T36" fmla="*/ 0 w 2662"/>
              <a:gd name="T37" fmla="*/ 0 h 1339"/>
              <a:gd name="T38" fmla="*/ 0 w 2662"/>
              <a:gd name="T39" fmla="*/ 0 h 1339"/>
              <a:gd name="T40" fmla="*/ 0 w 2662"/>
              <a:gd name="T41" fmla="*/ 0 h 1339"/>
              <a:gd name="T42" fmla="*/ 0 w 2662"/>
              <a:gd name="T43" fmla="*/ 0 h 1339"/>
              <a:gd name="T44" fmla="*/ 0 w 2662"/>
              <a:gd name="T45" fmla="*/ 0 h 1339"/>
              <a:gd name="T46" fmla="*/ 0 w 2662"/>
              <a:gd name="T47" fmla="*/ 0 h 1339"/>
              <a:gd name="T48" fmla="*/ 0 w 2662"/>
              <a:gd name="T49" fmla="*/ 0 h 1339"/>
              <a:gd name="T50" fmla="*/ 0 w 2662"/>
              <a:gd name="T51" fmla="*/ 0 h 1339"/>
              <a:gd name="T52" fmla="*/ 0 w 2662"/>
              <a:gd name="T53" fmla="*/ 0 h 1339"/>
              <a:gd name="T54" fmla="*/ 0 w 2662"/>
              <a:gd name="T55" fmla="*/ 0 h 1339"/>
              <a:gd name="T56" fmla="*/ 0 w 2662"/>
              <a:gd name="T57" fmla="*/ 0 h 1339"/>
              <a:gd name="T58" fmla="*/ 0 w 2662"/>
              <a:gd name="T59" fmla="*/ 0 h 1339"/>
              <a:gd name="T60" fmla="*/ 0 w 2662"/>
              <a:gd name="T61" fmla="*/ 0 h 1339"/>
              <a:gd name="T62" fmla="*/ 0 w 2662"/>
              <a:gd name="T63" fmla="*/ 0 h 1339"/>
              <a:gd name="T64" fmla="*/ 0 w 2662"/>
              <a:gd name="T65" fmla="*/ 0 h 1339"/>
              <a:gd name="T66" fmla="*/ 0 w 2662"/>
              <a:gd name="T67" fmla="*/ 0 h 1339"/>
              <a:gd name="T68" fmla="*/ 0 w 2662"/>
              <a:gd name="T69" fmla="*/ 0 h 1339"/>
              <a:gd name="T70" fmla="*/ 0 w 2662"/>
              <a:gd name="T71" fmla="*/ 0 h 1339"/>
              <a:gd name="T72" fmla="*/ 0 w 2662"/>
              <a:gd name="T73" fmla="*/ 0 h 1339"/>
              <a:gd name="T74" fmla="*/ 0 w 2662"/>
              <a:gd name="T75" fmla="*/ 0 h 1339"/>
              <a:gd name="T76" fmla="*/ 0 w 2662"/>
              <a:gd name="T77" fmla="*/ 0 h 1339"/>
              <a:gd name="T78" fmla="*/ 0 w 2662"/>
              <a:gd name="T79" fmla="*/ 0 h 1339"/>
              <a:gd name="T80" fmla="*/ 0 w 2662"/>
              <a:gd name="T81" fmla="*/ 0 h 1339"/>
              <a:gd name="T82" fmla="*/ 0 w 2662"/>
              <a:gd name="T83" fmla="*/ 0 h 1339"/>
              <a:gd name="T84" fmla="*/ 0 w 2662"/>
              <a:gd name="T85" fmla="*/ 0 h 1339"/>
              <a:gd name="T86" fmla="*/ 0 w 2662"/>
              <a:gd name="T87" fmla="*/ 0 h 1339"/>
              <a:gd name="T88" fmla="*/ 0 w 2662"/>
              <a:gd name="T89" fmla="*/ 0 h 1339"/>
              <a:gd name="T90" fmla="*/ 0 w 2662"/>
              <a:gd name="T91" fmla="*/ 0 h 1339"/>
              <a:gd name="T92" fmla="*/ 0 w 2662"/>
              <a:gd name="T93" fmla="*/ 0 h 1339"/>
              <a:gd name="T94" fmla="*/ 0 w 2662"/>
              <a:gd name="T95" fmla="*/ 0 h 1339"/>
              <a:gd name="T96" fmla="*/ 0 w 2662"/>
              <a:gd name="T97" fmla="*/ 0 h 1339"/>
              <a:gd name="T98" fmla="*/ 0 w 2662"/>
              <a:gd name="T99" fmla="*/ 0 h 133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62"/>
              <a:gd name="T151" fmla="*/ 0 h 1339"/>
              <a:gd name="T152" fmla="*/ 2662 w 2662"/>
              <a:gd name="T153" fmla="*/ 1339 h 133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62" h="1339">
                <a:moveTo>
                  <a:pt x="0" y="1339"/>
                </a:moveTo>
                <a:lnTo>
                  <a:pt x="1" y="1337"/>
                </a:lnTo>
                <a:lnTo>
                  <a:pt x="1" y="1332"/>
                </a:lnTo>
                <a:lnTo>
                  <a:pt x="5" y="1324"/>
                </a:lnTo>
                <a:lnTo>
                  <a:pt x="8" y="1314"/>
                </a:lnTo>
                <a:lnTo>
                  <a:pt x="14" y="1301"/>
                </a:lnTo>
                <a:lnTo>
                  <a:pt x="20" y="1286"/>
                </a:lnTo>
                <a:lnTo>
                  <a:pt x="27" y="1268"/>
                </a:lnTo>
                <a:lnTo>
                  <a:pt x="36" y="1249"/>
                </a:lnTo>
                <a:lnTo>
                  <a:pt x="46" y="1227"/>
                </a:lnTo>
                <a:lnTo>
                  <a:pt x="59" y="1204"/>
                </a:lnTo>
                <a:lnTo>
                  <a:pt x="73" y="1181"/>
                </a:lnTo>
                <a:lnTo>
                  <a:pt x="87" y="1155"/>
                </a:lnTo>
                <a:lnTo>
                  <a:pt x="105" y="1128"/>
                </a:lnTo>
                <a:lnTo>
                  <a:pt x="123" y="1101"/>
                </a:lnTo>
                <a:lnTo>
                  <a:pt x="143" y="1072"/>
                </a:lnTo>
                <a:lnTo>
                  <a:pt x="166" y="1043"/>
                </a:lnTo>
                <a:lnTo>
                  <a:pt x="190" y="1014"/>
                </a:lnTo>
                <a:lnTo>
                  <a:pt x="217" y="984"/>
                </a:lnTo>
                <a:lnTo>
                  <a:pt x="246" y="955"/>
                </a:lnTo>
                <a:lnTo>
                  <a:pt x="276" y="926"/>
                </a:lnTo>
                <a:lnTo>
                  <a:pt x="309" y="898"/>
                </a:lnTo>
                <a:lnTo>
                  <a:pt x="344" y="869"/>
                </a:lnTo>
                <a:lnTo>
                  <a:pt x="381" y="841"/>
                </a:lnTo>
                <a:lnTo>
                  <a:pt x="422" y="814"/>
                </a:lnTo>
                <a:lnTo>
                  <a:pt x="464" y="789"/>
                </a:lnTo>
                <a:lnTo>
                  <a:pt x="509" y="765"/>
                </a:lnTo>
                <a:lnTo>
                  <a:pt x="557" y="741"/>
                </a:lnTo>
                <a:lnTo>
                  <a:pt x="608" y="721"/>
                </a:lnTo>
                <a:lnTo>
                  <a:pt x="661" y="702"/>
                </a:lnTo>
                <a:lnTo>
                  <a:pt x="717" y="684"/>
                </a:lnTo>
                <a:lnTo>
                  <a:pt x="776" y="669"/>
                </a:lnTo>
                <a:lnTo>
                  <a:pt x="838" y="655"/>
                </a:lnTo>
                <a:lnTo>
                  <a:pt x="900" y="645"/>
                </a:lnTo>
                <a:lnTo>
                  <a:pt x="961" y="636"/>
                </a:lnTo>
                <a:lnTo>
                  <a:pt x="1021" y="630"/>
                </a:lnTo>
                <a:lnTo>
                  <a:pt x="1079" y="626"/>
                </a:lnTo>
                <a:lnTo>
                  <a:pt x="1135" y="624"/>
                </a:lnTo>
                <a:lnTo>
                  <a:pt x="1189" y="623"/>
                </a:lnTo>
                <a:lnTo>
                  <a:pt x="1242" y="622"/>
                </a:lnTo>
                <a:lnTo>
                  <a:pt x="1293" y="624"/>
                </a:lnTo>
                <a:lnTo>
                  <a:pt x="1343" y="629"/>
                </a:lnTo>
                <a:lnTo>
                  <a:pt x="1390" y="632"/>
                </a:lnTo>
                <a:lnTo>
                  <a:pt x="1435" y="638"/>
                </a:lnTo>
                <a:lnTo>
                  <a:pt x="1479" y="645"/>
                </a:lnTo>
                <a:lnTo>
                  <a:pt x="1521" y="653"/>
                </a:lnTo>
                <a:lnTo>
                  <a:pt x="1562" y="661"/>
                </a:lnTo>
                <a:lnTo>
                  <a:pt x="1599" y="669"/>
                </a:lnTo>
                <a:lnTo>
                  <a:pt x="1636" y="679"/>
                </a:lnTo>
                <a:lnTo>
                  <a:pt x="1670" y="689"/>
                </a:lnTo>
                <a:lnTo>
                  <a:pt x="1702" y="699"/>
                </a:lnTo>
                <a:lnTo>
                  <a:pt x="1732" y="709"/>
                </a:lnTo>
                <a:lnTo>
                  <a:pt x="1760" y="719"/>
                </a:lnTo>
                <a:lnTo>
                  <a:pt x="1786" y="730"/>
                </a:lnTo>
                <a:lnTo>
                  <a:pt x="1809" y="740"/>
                </a:lnTo>
                <a:lnTo>
                  <a:pt x="1831" y="750"/>
                </a:lnTo>
                <a:lnTo>
                  <a:pt x="1851" y="760"/>
                </a:lnTo>
                <a:lnTo>
                  <a:pt x="1869" y="768"/>
                </a:lnTo>
                <a:lnTo>
                  <a:pt x="1883" y="776"/>
                </a:lnTo>
                <a:lnTo>
                  <a:pt x="1896" y="784"/>
                </a:lnTo>
                <a:lnTo>
                  <a:pt x="1907" y="791"/>
                </a:lnTo>
                <a:lnTo>
                  <a:pt x="1914" y="796"/>
                </a:lnTo>
                <a:lnTo>
                  <a:pt x="1920" y="801"/>
                </a:lnTo>
                <a:lnTo>
                  <a:pt x="1923" y="804"/>
                </a:lnTo>
                <a:lnTo>
                  <a:pt x="1924" y="806"/>
                </a:lnTo>
                <a:lnTo>
                  <a:pt x="1882" y="960"/>
                </a:lnTo>
                <a:lnTo>
                  <a:pt x="2662" y="720"/>
                </a:lnTo>
                <a:lnTo>
                  <a:pt x="2182" y="0"/>
                </a:lnTo>
                <a:lnTo>
                  <a:pt x="2137" y="196"/>
                </a:lnTo>
                <a:lnTo>
                  <a:pt x="2131" y="195"/>
                </a:lnTo>
                <a:lnTo>
                  <a:pt x="2116" y="193"/>
                </a:lnTo>
                <a:lnTo>
                  <a:pt x="2091" y="189"/>
                </a:lnTo>
                <a:lnTo>
                  <a:pt x="2057" y="184"/>
                </a:lnTo>
                <a:lnTo>
                  <a:pt x="2016" y="180"/>
                </a:lnTo>
                <a:lnTo>
                  <a:pt x="1966" y="176"/>
                </a:lnTo>
                <a:lnTo>
                  <a:pt x="1909" y="172"/>
                </a:lnTo>
                <a:lnTo>
                  <a:pt x="1846" y="169"/>
                </a:lnTo>
                <a:lnTo>
                  <a:pt x="1777" y="168"/>
                </a:lnTo>
                <a:lnTo>
                  <a:pt x="1703" y="166"/>
                </a:lnTo>
                <a:lnTo>
                  <a:pt x="1624" y="169"/>
                </a:lnTo>
                <a:lnTo>
                  <a:pt x="1542" y="172"/>
                </a:lnTo>
                <a:lnTo>
                  <a:pt x="1456" y="180"/>
                </a:lnTo>
                <a:lnTo>
                  <a:pt x="1368" y="189"/>
                </a:lnTo>
                <a:lnTo>
                  <a:pt x="1277" y="202"/>
                </a:lnTo>
                <a:lnTo>
                  <a:pt x="1184" y="220"/>
                </a:lnTo>
                <a:lnTo>
                  <a:pt x="1092" y="241"/>
                </a:lnTo>
                <a:lnTo>
                  <a:pt x="997" y="268"/>
                </a:lnTo>
                <a:lnTo>
                  <a:pt x="904" y="299"/>
                </a:lnTo>
                <a:lnTo>
                  <a:pt x="812" y="335"/>
                </a:lnTo>
                <a:lnTo>
                  <a:pt x="721" y="377"/>
                </a:lnTo>
                <a:lnTo>
                  <a:pt x="631" y="426"/>
                </a:lnTo>
                <a:lnTo>
                  <a:pt x="546" y="482"/>
                </a:lnTo>
                <a:lnTo>
                  <a:pt x="464" y="544"/>
                </a:lnTo>
                <a:lnTo>
                  <a:pt x="386" y="614"/>
                </a:lnTo>
                <a:lnTo>
                  <a:pt x="311" y="691"/>
                </a:lnTo>
                <a:lnTo>
                  <a:pt x="242" y="776"/>
                </a:lnTo>
                <a:lnTo>
                  <a:pt x="180" y="871"/>
                </a:lnTo>
                <a:lnTo>
                  <a:pt x="124" y="973"/>
                </a:lnTo>
                <a:lnTo>
                  <a:pt x="74" y="1085"/>
                </a:lnTo>
                <a:lnTo>
                  <a:pt x="33" y="1206"/>
                </a:lnTo>
                <a:lnTo>
                  <a:pt x="0" y="1339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rgbClr val="FF6600"/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3D00"/>
            </a:prstShdw>
          </a:effectLst>
        </p:spPr>
        <p:txBody>
          <a:bodyPr wrap="square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1"/>
          </a:p>
        </p:txBody>
      </p:sp>
      <p:graphicFrame>
        <p:nvGraphicFramePr>
          <p:cNvPr id="42" name="차트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8686510"/>
              </p:ext>
            </p:extLst>
          </p:nvPr>
        </p:nvGraphicFramePr>
        <p:xfrm>
          <a:off x="4692473" y="4492062"/>
          <a:ext cx="3990976" cy="18383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Freeform 27"/>
          <p:cNvSpPr>
            <a:spLocks/>
          </p:cNvSpPr>
          <p:nvPr/>
        </p:nvSpPr>
        <p:spPr bwMode="auto">
          <a:xfrm rot="10030329" flipH="1" flipV="1">
            <a:off x="6232998" y="4672988"/>
            <a:ext cx="532582" cy="264714"/>
          </a:xfrm>
          <a:custGeom>
            <a:avLst/>
            <a:gdLst>
              <a:gd name="T0" fmla="*/ 0 w 2662"/>
              <a:gd name="T1" fmla="*/ 0 h 1339"/>
              <a:gd name="T2" fmla="*/ 0 w 2662"/>
              <a:gd name="T3" fmla="*/ 0 h 1339"/>
              <a:gd name="T4" fmla="*/ 0 w 2662"/>
              <a:gd name="T5" fmla="*/ 0 h 1339"/>
              <a:gd name="T6" fmla="*/ 0 w 2662"/>
              <a:gd name="T7" fmla="*/ 0 h 1339"/>
              <a:gd name="T8" fmla="*/ 0 w 2662"/>
              <a:gd name="T9" fmla="*/ 0 h 1339"/>
              <a:gd name="T10" fmla="*/ 0 w 2662"/>
              <a:gd name="T11" fmla="*/ 0 h 1339"/>
              <a:gd name="T12" fmla="*/ 0 w 2662"/>
              <a:gd name="T13" fmla="*/ 0 h 1339"/>
              <a:gd name="T14" fmla="*/ 0 w 2662"/>
              <a:gd name="T15" fmla="*/ 0 h 1339"/>
              <a:gd name="T16" fmla="*/ 0 w 2662"/>
              <a:gd name="T17" fmla="*/ 0 h 1339"/>
              <a:gd name="T18" fmla="*/ 0 w 2662"/>
              <a:gd name="T19" fmla="*/ 0 h 1339"/>
              <a:gd name="T20" fmla="*/ 0 w 2662"/>
              <a:gd name="T21" fmla="*/ 0 h 1339"/>
              <a:gd name="T22" fmla="*/ 0 w 2662"/>
              <a:gd name="T23" fmla="*/ 0 h 1339"/>
              <a:gd name="T24" fmla="*/ 0 w 2662"/>
              <a:gd name="T25" fmla="*/ 0 h 1339"/>
              <a:gd name="T26" fmla="*/ 0 w 2662"/>
              <a:gd name="T27" fmla="*/ 0 h 1339"/>
              <a:gd name="T28" fmla="*/ 0 w 2662"/>
              <a:gd name="T29" fmla="*/ 0 h 1339"/>
              <a:gd name="T30" fmla="*/ 0 w 2662"/>
              <a:gd name="T31" fmla="*/ 0 h 1339"/>
              <a:gd name="T32" fmla="*/ 0 w 2662"/>
              <a:gd name="T33" fmla="*/ 0 h 1339"/>
              <a:gd name="T34" fmla="*/ 0 w 2662"/>
              <a:gd name="T35" fmla="*/ 0 h 1339"/>
              <a:gd name="T36" fmla="*/ 0 w 2662"/>
              <a:gd name="T37" fmla="*/ 0 h 1339"/>
              <a:gd name="T38" fmla="*/ 0 w 2662"/>
              <a:gd name="T39" fmla="*/ 0 h 1339"/>
              <a:gd name="T40" fmla="*/ 0 w 2662"/>
              <a:gd name="T41" fmla="*/ 0 h 1339"/>
              <a:gd name="T42" fmla="*/ 0 w 2662"/>
              <a:gd name="T43" fmla="*/ 0 h 1339"/>
              <a:gd name="T44" fmla="*/ 0 w 2662"/>
              <a:gd name="T45" fmla="*/ 0 h 1339"/>
              <a:gd name="T46" fmla="*/ 0 w 2662"/>
              <a:gd name="T47" fmla="*/ 0 h 1339"/>
              <a:gd name="T48" fmla="*/ 0 w 2662"/>
              <a:gd name="T49" fmla="*/ 0 h 1339"/>
              <a:gd name="T50" fmla="*/ 0 w 2662"/>
              <a:gd name="T51" fmla="*/ 0 h 1339"/>
              <a:gd name="T52" fmla="*/ 0 w 2662"/>
              <a:gd name="T53" fmla="*/ 0 h 1339"/>
              <a:gd name="T54" fmla="*/ 0 w 2662"/>
              <a:gd name="T55" fmla="*/ 0 h 1339"/>
              <a:gd name="T56" fmla="*/ 0 w 2662"/>
              <a:gd name="T57" fmla="*/ 0 h 1339"/>
              <a:gd name="T58" fmla="*/ 0 w 2662"/>
              <a:gd name="T59" fmla="*/ 0 h 1339"/>
              <a:gd name="T60" fmla="*/ 0 w 2662"/>
              <a:gd name="T61" fmla="*/ 0 h 1339"/>
              <a:gd name="T62" fmla="*/ 0 w 2662"/>
              <a:gd name="T63" fmla="*/ 0 h 1339"/>
              <a:gd name="T64" fmla="*/ 0 w 2662"/>
              <a:gd name="T65" fmla="*/ 0 h 1339"/>
              <a:gd name="T66" fmla="*/ 0 w 2662"/>
              <a:gd name="T67" fmla="*/ 0 h 1339"/>
              <a:gd name="T68" fmla="*/ 0 w 2662"/>
              <a:gd name="T69" fmla="*/ 0 h 1339"/>
              <a:gd name="T70" fmla="*/ 0 w 2662"/>
              <a:gd name="T71" fmla="*/ 0 h 1339"/>
              <a:gd name="T72" fmla="*/ 0 w 2662"/>
              <a:gd name="T73" fmla="*/ 0 h 1339"/>
              <a:gd name="T74" fmla="*/ 0 w 2662"/>
              <a:gd name="T75" fmla="*/ 0 h 1339"/>
              <a:gd name="T76" fmla="*/ 0 w 2662"/>
              <a:gd name="T77" fmla="*/ 0 h 1339"/>
              <a:gd name="T78" fmla="*/ 0 w 2662"/>
              <a:gd name="T79" fmla="*/ 0 h 1339"/>
              <a:gd name="T80" fmla="*/ 0 w 2662"/>
              <a:gd name="T81" fmla="*/ 0 h 1339"/>
              <a:gd name="T82" fmla="*/ 0 w 2662"/>
              <a:gd name="T83" fmla="*/ 0 h 1339"/>
              <a:gd name="T84" fmla="*/ 0 w 2662"/>
              <a:gd name="T85" fmla="*/ 0 h 1339"/>
              <a:gd name="T86" fmla="*/ 0 w 2662"/>
              <a:gd name="T87" fmla="*/ 0 h 1339"/>
              <a:gd name="T88" fmla="*/ 0 w 2662"/>
              <a:gd name="T89" fmla="*/ 0 h 1339"/>
              <a:gd name="T90" fmla="*/ 0 w 2662"/>
              <a:gd name="T91" fmla="*/ 0 h 1339"/>
              <a:gd name="T92" fmla="*/ 0 w 2662"/>
              <a:gd name="T93" fmla="*/ 0 h 1339"/>
              <a:gd name="T94" fmla="*/ 0 w 2662"/>
              <a:gd name="T95" fmla="*/ 0 h 1339"/>
              <a:gd name="T96" fmla="*/ 0 w 2662"/>
              <a:gd name="T97" fmla="*/ 0 h 1339"/>
              <a:gd name="T98" fmla="*/ 0 w 2662"/>
              <a:gd name="T99" fmla="*/ 0 h 133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62"/>
              <a:gd name="T151" fmla="*/ 0 h 1339"/>
              <a:gd name="T152" fmla="*/ 2662 w 2662"/>
              <a:gd name="T153" fmla="*/ 1339 h 133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62" h="1339">
                <a:moveTo>
                  <a:pt x="0" y="1339"/>
                </a:moveTo>
                <a:lnTo>
                  <a:pt x="1" y="1337"/>
                </a:lnTo>
                <a:lnTo>
                  <a:pt x="1" y="1332"/>
                </a:lnTo>
                <a:lnTo>
                  <a:pt x="5" y="1324"/>
                </a:lnTo>
                <a:lnTo>
                  <a:pt x="8" y="1314"/>
                </a:lnTo>
                <a:lnTo>
                  <a:pt x="14" y="1301"/>
                </a:lnTo>
                <a:lnTo>
                  <a:pt x="20" y="1286"/>
                </a:lnTo>
                <a:lnTo>
                  <a:pt x="27" y="1268"/>
                </a:lnTo>
                <a:lnTo>
                  <a:pt x="36" y="1249"/>
                </a:lnTo>
                <a:lnTo>
                  <a:pt x="46" y="1227"/>
                </a:lnTo>
                <a:lnTo>
                  <a:pt x="59" y="1204"/>
                </a:lnTo>
                <a:lnTo>
                  <a:pt x="73" y="1181"/>
                </a:lnTo>
                <a:lnTo>
                  <a:pt x="87" y="1155"/>
                </a:lnTo>
                <a:lnTo>
                  <a:pt x="105" y="1128"/>
                </a:lnTo>
                <a:lnTo>
                  <a:pt x="123" y="1101"/>
                </a:lnTo>
                <a:lnTo>
                  <a:pt x="143" y="1072"/>
                </a:lnTo>
                <a:lnTo>
                  <a:pt x="166" y="1043"/>
                </a:lnTo>
                <a:lnTo>
                  <a:pt x="190" y="1014"/>
                </a:lnTo>
                <a:lnTo>
                  <a:pt x="217" y="984"/>
                </a:lnTo>
                <a:lnTo>
                  <a:pt x="246" y="955"/>
                </a:lnTo>
                <a:lnTo>
                  <a:pt x="276" y="926"/>
                </a:lnTo>
                <a:lnTo>
                  <a:pt x="309" y="898"/>
                </a:lnTo>
                <a:lnTo>
                  <a:pt x="344" y="869"/>
                </a:lnTo>
                <a:lnTo>
                  <a:pt x="381" y="841"/>
                </a:lnTo>
                <a:lnTo>
                  <a:pt x="422" y="814"/>
                </a:lnTo>
                <a:lnTo>
                  <a:pt x="464" y="789"/>
                </a:lnTo>
                <a:lnTo>
                  <a:pt x="509" y="765"/>
                </a:lnTo>
                <a:lnTo>
                  <a:pt x="557" y="741"/>
                </a:lnTo>
                <a:lnTo>
                  <a:pt x="608" y="721"/>
                </a:lnTo>
                <a:lnTo>
                  <a:pt x="661" y="702"/>
                </a:lnTo>
                <a:lnTo>
                  <a:pt x="717" y="684"/>
                </a:lnTo>
                <a:lnTo>
                  <a:pt x="776" y="669"/>
                </a:lnTo>
                <a:lnTo>
                  <a:pt x="838" y="655"/>
                </a:lnTo>
                <a:lnTo>
                  <a:pt x="900" y="645"/>
                </a:lnTo>
                <a:lnTo>
                  <a:pt x="961" y="636"/>
                </a:lnTo>
                <a:lnTo>
                  <a:pt x="1021" y="630"/>
                </a:lnTo>
                <a:lnTo>
                  <a:pt x="1079" y="626"/>
                </a:lnTo>
                <a:lnTo>
                  <a:pt x="1135" y="624"/>
                </a:lnTo>
                <a:lnTo>
                  <a:pt x="1189" y="623"/>
                </a:lnTo>
                <a:lnTo>
                  <a:pt x="1242" y="622"/>
                </a:lnTo>
                <a:lnTo>
                  <a:pt x="1293" y="624"/>
                </a:lnTo>
                <a:lnTo>
                  <a:pt x="1343" y="629"/>
                </a:lnTo>
                <a:lnTo>
                  <a:pt x="1390" y="632"/>
                </a:lnTo>
                <a:lnTo>
                  <a:pt x="1435" y="638"/>
                </a:lnTo>
                <a:lnTo>
                  <a:pt x="1479" y="645"/>
                </a:lnTo>
                <a:lnTo>
                  <a:pt x="1521" y="653"/>
                </a:lnTo>
                <a:lnTo>
                  <a:pt x="1562" y="661"/>
                </a:lnTo>
                <a:lnTo>
                  <a:pt x="1599" y="669"/>
                </a:lnTo>
                <a:lnTo>
                  <a:pt x="1636" y="679"/>
                </a:lnTo>
                <a:lnTo>
                  <a:pt x="1670" y="689"/>
                </a:lnTo>
                <a:lnTo>
                  <a:pt x="1702" y="699"/>
                </a:lnTo>
                <a:lnTo>
                  <a:pt x="1732" y="709"/>
                </a:lnTo>
                <a:lnTo>
                  <a:pt x="1760" y="719"/>
                </a:lnTo>
                <a:lnTo>
                  <a:pt x="1786" y="730"/>
                </a:lnTo>
                <a:lnTo>
                  <a:pt x="1809" y="740"/>
                </a:lnTo>
                <a:lnTo>
                  <a:pt x="1831" y="750"/>
                </a:lnTo>
                <a:lnTo>
                  <a:pt x="1851" y="760"/>
                </a:lnTo>
                <a:lnTo>
                  <a:pt x="1869" y="768"/>
                </a:lnTo>
                <a:lnTo>
                  <a:pt x="1883" y="776"/>
                </a:lnTo>
                <a:lnTo>
                  <a:pt x="1896" y="784"/>
                </a:lnTo>
                <a:lnTo>
                  <a:pt x="1907" y="791"/>
                </a:lnTo>
                <a:lnTo>
                  <a:pt x="1914" y="796"/>
                </a:lnTo>
                <a:lnTo>
                  <a:pt x="1920" y="801"/>
                </a:lnTo>
                <a:lnTo>
                  <a:pt x="1923" y="804"/>
                </a:lnTo>
                <a:lnTo>
                  <a:pt x="1924" y="806"/>
                </a:lnTo>
                <a:lnTo>
                  <a:pt x="1882" y="960"/>
                </a:lnTo>
                <a:lnTo>
                  <a:pt x="2662" y="720"/>
                </a:lnTo>
                <a:lnTo>
                  <a:pt x="2182" y="0"/>
                </a:lnTo>
                <a:lnTo>
                  <a:pt x="2137" y="196"/>
                </a:lnTo>
                <a:lnTo>
                  <a:pt x="2131" y="195"/>
                </a:lnTo>
                <a:lnTo>
                  <a:pt x="2116" y="193"/>
                </a:lnTo>
                <a:lnTo>
                  <a:pt x="2091" y="189"/>
                </a:lnTo>
                <a:lnTo>
                  <a:pt x="2057" y="184"/>
                </a:lnTo>
                <a:lnTo>
                  <a:pt x="2016" y="180"/>
                </a:lnTo>
                <a:lnTo>
                  <a:pt x="1966" y="176"/>
                </a:lnTo>
                <a:lnTo>
                  <a:pt x="1909" y="172"/>
                </a:lnTo>
                <a:lnTo>
                  <a:pt x="1846" y="169"/>
                </a:lnTo>
                <a:lnTo>
                  <a:pt x="1777" y="168"/>
                </a:lnTo>
                <a:lnTo>
                  <a:pt x="1703" y="166"/>
                </a:lnTo>
                <a:lnTo>
                  <a:pt x="1624" y="169"/>
                </a:lnTo>
                <a:lnTo>
                  <a:pt x="1542" y="172"/>
                </a:lnTo>
                <a:lnTo>
                  <a:pt x="1456" y="180"/>
                </a:lnTo>
                <a:lnTo>
                  <a:pt x="1368" y="189"/>
                </a:lnTo>
                <a:lnTo>
                  <a:pt x="1277" y="202"/>
                </a:lnTo>
                <a:lnTo>
                  <a:pt x="1184" y="220"/>
                </a:lnTo>
                <a:lnTo>
                  <a:pt x="1092" y="241"/>
                </a:lnTo>
                <a:lnTo>
                  <a:pt x="997" y="268"/>
                </a:lnTo>
                <a:lnTo>
                  <a:pt x="904" y="299"/>
                </a:lnTo>
                <a:lnTo>
                  <a:pt x="812" y="335"/>
                </a:lnTo>
                <a:lnTo>
                  <a:pt x="721" y="377"/>
                </a:lnTo>
                <a:lnTo>
                  <a:pt x="631" y="426"/>
                </a:lnTo>
                <a:lnTo>
                  <a:pt x="546" y="482"/>
                </a:lnTo>
                <a:lnTo>
                  <a:pt x="464" y="544"/>
                </a:lnTo>
                <a:lnTo>
                  <a:pt x="386" y="614"/>
                </a:lnTo>
                <a:lnTo>
                  <a:pt x="311" y="691"/>
                </a:lnTo>
                <a:lnTo>
                  <a:pt x="242" y="776"/>
                </a:lnTo>
                <a:lnTo>
                  <a:pt x="180" y="871"/>
                </a:lnTo>
                <a:lnTo>
                  <a:pt x="124" y="973"/>
                </a:lnTo>
                <a:lnTo>
                  <a:pt x="74" y="1085"/>
                </a:lnTo>
                <a:lnTo>
                  <a:pt x="33" y="1206"/>
                </a:lnTo>
                <a:lnTo>
                  <a:pt x="0" y="1339"/>
                </a:lnTo>
                <a:close/>
              </a:path>
            </a:pathLst>
          </a:cu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rgbClr val="FF6600"/>
              </a:gs>
            </a:gsLst>
            <a:lin ang="0" scaled="1"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3D00"/>
            </a:prstShdw>
          </a:effectLst>
        </p:spPr>
        <p:txBody>
          <a:bodyPr wrap="square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1"/>
          </a:p>
        </p:txBody>
      </p:sp>
      <p:graphicFrame>
        <p:nvGraphicFramePr>
          <p:cNvPr id="44" name="차트 4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388658"/>
              </p:ext>
            </p:extLst>
          </p:nvPr>
        </p:nvGraphicFramePr>
        <p:xfrm>
          <a:off x="452754" y="2008585"/>
          <a:ext cx="3975230" cy="16606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5" name="Freeform 27"/>
          <p:cNvSpPr>
            <a:spLocks/>
          </p:cNvSpPr>
          <p:nvPr/>
        </p:nvSpPr>
        <p:spPr bwMode="auto">
          <a:xfrm rot="12828605" flipH="1" flipV="1">
            <a:off x="2784603" y="1955017"/>
            <a:ext cx="498031" cy="300095"/>
          </a:xfrm>
          <a:custGeom>
            <a:avLst/>
            <a:gdLst>
              <a:gd name="T0" fmla="*/ 0 w 2662"/>
              <a:gd name="T1" fmla="*/ 0 h 1339"/>
              <a:gd name="T2" fmla="*/ 0 w 2662"/>
              <a:gd name="T3" fmla="*/ 0 h 1339"/>
              <a:gd name="T4" fmla="*/ 0 w 2662"/>
              <a:gd name="T5" fmla="*/ 0 h 1339"/>
              <a:gd name="T6" fmla="*/ 0 w 2662"/>
              <a:gd name="T7" fmla="*/ 0 h 1339"/>
              <a:gd name="T8" fmla="*/ 0 w 2662"/>
              <a:gd name="T9" fmla="*/ 0 h 1339"/>
              <a:gd name="T10" fmla="*/ 0 w 2662"/>
              <a:gd name="T11" fmla="*/ 0 h 1339"/>
              <a:gd name="T12" fmla="*/ 0 w 2662"/>
              <a:gd name="T13" fmla="*/ 0 h 1339"/>
              <a:gd name="T14" fmla="*/ 0 w 2662"/>
              <a:gd name="T15" fmla="*/ 0 h 1339"/>
              <a:gd name="T16" fmla="*/ 0 w 2662"/>
              <a:gd name="T17" fmla="*/ 0 h 1339"/>
              <a:gd name="T18" fmla="*/ 0 w 2662"/>
              <a:gd name="T19" fmla="*/ 0 h 1339"/>
              <a:gd name="T20" fmla="*/ 0 w 2662"/>
              <a:gd name="T21" fmla="*/ 0 h 1339"/>
              <a:gd name="T22" fmla="*/ 0 w 2662"/>
              <a:gd name="T23" fmla="*/ 0 h 1339"/>
              <a:gd name="T24" fmla="*/ 0 w 2662"/>
              <a:gd name="T25" fmla="*/ 0 h 1339"/>
              <a:gd name="T26" fmla="*/ 0 w 2662"/>
              <a:gd name="T27" fmla="*/ 0 h 1339"/>
              <a:gd name="T28" fmla="*/ 0 w 2662"/>
              <a:gd name="T29" fmla="*/ 0 h 1339"/>
              <a:gd name="T30" fmla="*/ 0 w 2662"/>
              <a:gd name="T31" fmla="*/ 0 h 1339"/>
              <a:gd name="T32" fmla="*/ 0 w 2662"/>
              <a:gd name="T33" fmla="*/ 0 h 1339"/>
              <a:gd name="T34" fmla="*/ 0 w 2662"/>
              <a:gd name="T35" fmla="*/ 0 h 1339"/>
              <a:gd name="T36" fmla="*/ 0 w 2662"/>
              <a:gd name="T37" fmla="*/ 0 h 1339"/>
              <a:gd name="T38" fmla="*/ 0 w 2662"/>
              <a:gd name="T39" fmla="*/ 0 h 1339"/>
              <a:gd name="T40" fmla="*/ 0 w 2662"/>
              <a:gd name="T41" fmla="*/ 0 h 1339"/>
              <a:gd name="T42" fmla="*/ 0 w 2662"/>
              <a:gd name="T43" fmla="*/ 0 h 1339"/>
              <a:gd name="T44" fmla="*/ 0 w 2662"/>
              <a:gd name="T45" fmla="*/ 0 h 1339"/>
              <a:gd name="T46" fmla="*/ 0 w 2662"/>
              <a:gd name="T47" fmla="*/ 0 h 1339"/>
              <a:gd name="T48" fmla="*/ 0 w 2662"/>
              <a:gd name="T49" fmla="*/ 0 h 1339"/>
              <a:gd name="T50" fmla="*/ 0 w 2662"/>
              <a:gd name="T51" fmla="*/ 0 h 1339"/>
              <a:gd name="T52" fmla="*/ 0 w 2662"/>
              <a:gd name="T53" fmla="*/ 0 h 1339"/>
              <a:gd name="T54" fmla="*/ 0 w 2662"/>
              <a:gd name="T55" fmla="*/ 0 h 1339"/>
              <a:gd name="T56" fmla="*/ 0 w 2662"/>
              <a:gd name="T57" fmla="*/ 0 h 1339"/>
              <a:gd name="T58" fmla="*/ 0 w 2662"/>
              <a:gd name="T59" fmla="*/ 0 h 1339"/>
              <a:gd name="T60" fmla="*/ 0 w 2662"/>
              <a:gd name="T61" fmla="*/ 0 h 1339"/>
              <a:gd name="T62" fmla="*/ 0 w 2662"/>
              <a:gd name="T63" fmla="*/ 0 h 1339"/>
              <a:gd name="T64" fmla="*/ 0 w 2662"/>
              <a:gd name="T65" fmla="*/ 0 h 1339"/>
              <a:gd name="T66" fmla="*/ 0 w 2662"/>
              <a:gd name="T67" fmla="*/ 0 h 1339"/>
              <a:gd name="T68" fmla="*/ 0 w 2662"/>
              <a:gd name="T69" fmla="*/ 0 h 1339"/>
              <a:gd name="T70" fmla="*/ 0 w 2662"/>
              <a:gd name="T71" fmla="*/ 0 h 1339"/>
              <a:gd name="T72" fmla="*/ 0 w 2662"/>
              <a:gd name="T73" fmla="*/ 0 h 1339"/>
              <a:gd name="T74" fmla="*/ 0 w 2662"/>
              <a:gd name="T75" fmla="*/ 0 h 1339"/>
              <a:gd name="T76" fmla="*/ 0 w 2662"/>
              <a:gd name="T77" fmla="*/ 0 h 1339"/>
              <a:gd name="T78" fmla="*/ 0 w 2662"/>
              <a:gd name="T79" fmla="*/ 0 h 1339"/>
              <a:gd name="T80" fmla="*/ 0 w 2662"/>
              <a:gd name="T81" fmla="*/ 0 h 1339"/>
              <a:gd name="T82" fmla="*/ 0 w 2662"/>
              <a:gd name="T83" fmla="*/ 0 h 1339"/>
              <a:gd name="T84" fmla="*/ 0 w 2662"/>
              <a:gd name="T85" fmla="*/ 0 h 1339"/>
              <a:gd name="T86" fmla="*/ 0 w 2662"/>
              <a:gd name="T87" fmla="*/ 0 h 1339"/>
              <a:gd name="T88" fmla="*/ 0 w 2662"/>
              <a:gd name="T89" fmla="*/ 0 h 1339"/>
              <a:gd name="T90" fmla="*/ 0 w 2662"/>
              <a:gd name="T91" fmla="*/ 0 h 1339"/>
              <a:gd name="T92" fmla="*/ 0 w 2662"/>
              <a:gd name="T93" fmla="*/ 0 h 1339"/>
              <a:gd name="T94" fmla="*/ 0 w 2662"/>
              <a:gd name="T95" fmla="*/ 0 h 1339"/>
              <a:gd name="T96" fmla="*/ 0 w 2662"/>
              <a:gd name="T97" fmla="*/ 0 h 1339"/>
              <a:gd name="T98" fmla="*/ 0 w 2662"/>
              <a:gd name="T99" fmla="*/ 0 h 133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62"/>
              <a:gd name="T151" fmla="*/ 0 h 1339"/>
              <a:gd name="T152" fmla="*/ 2662 w 2662"/>
              <a:gd name="T153" fmla="*/ 1339 h 133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62" h="1339">
                <a:moveTo>
                  <a:pt x="0" y="1339"/>
                </a:moveTo>
                <a:lnTo>
                  <a:pt x="1" y="1337"/>
                </a:lnTo>
                <a:lnTo>
                  <a:pt x="1" y="1332"/>
                </a:lnTo>
                <a:lnTo>
                  <a:pt x="5" y="1324"/>
                </a:lnTo>
                <a:lnTo>
                  <a:pt x="8" y="1314"/>
                </a:lnTo>
                <a:lnTo>
                  <a:pt x="14" y="1301"/>
                </a:lnTo>
                <a:lnTo>
                  <a:pt x="20" y="1286"/>
                </a:lnTo>
                <a:lnTo>
                  <a:pt x="27" y="1268"/>
                </a:lnTo>
                <a:lnTo>
                  <a:pt x="36" y="1249"/>
                </a:lnTo>
                <a:lnTo>
                  <a:pt x="46" y="1227"/>
                </a:lnTo>
                <a:lnTo>
                  <a:pt x="59" y="1204"/>
                </a:lnTo>
                <a:lnTo>
                  <a:pt x="73" y="1181"/>
                </a:lnTo>
                <a:lnTo>
                  <a:pt x="87" y="1155"/>
                </a:lnTo>
                <a:lnTo>
                  <a:pt x="105" y="1128"/>
                </a:lnTo>
                <a:lnTo>
                  <a:pt x="123" y="1101"/>
                </a:lnTo>
                <a:lnTo>
                  <a:pt x="143" y="1072"/>
                </a:lnTo>
                <a:lnTo>
                  <a:pt x="166" y="1043"/>
                </a:lnTo>
                <a:lnTo>
                  <a:pt x="190" y="1014"/>
                </a:lnTo>
                <a:lnTo>
                  <a:pt x="217" y="984"/>
                </a:lnTo>
                <a:lnTo>
                  <a:pt x="246" y="955"/>
                </a:lnTo>
                <a:lnTo>
                  <a:pt x="276" y="926"/>
                </a:lnTo>
                <a:lnTo>
                  <a:pt x="309" y="898"/>
                </a:lnTo>
                <a:lnTo>
                  <a:pt x="344" y="869"/>
                </a:lnTo>
                <a:lnTo>
                  <a:pt x="381" y="841"/>
                </a:lnTo>
                <a:lnTo>
                  <a:pt x="422" y="814"/>
                </a:lnTo>
                <a:lnTo>
                  <a:pt x="464" y="789"/>
                </a:lnTo>
                <a:lnTo>
                  <a:pt x="509" y="765"/>
                </a:lnTo>
                <a:lnTo>
                  <a:pt x="557" y="741"/>
                </a:lnTo>
                <a:lnTo>
                  <a:pt x="608" y="721"/>
                </a:lnTo>
                <a:lnTo>
                  <a:pt x="661" y="702"/>
                </a:lnTo>
                <a:lnTo>
                  <a:pt x="717" y="684"/>
                </a:lnTo>
                <a:lnTo>
                  <a:pt x="776" y="669"/>
                </a:lnTo>
                <a:lnTo>
                  <a:pt x="838" y="655"/>
                </a:lnTo>
                <a:lnTo>
                  <a:pt x="900" y="645"/>
                </a:lnTo>
                <a:lnTo>
                  <a:pt x="961" y="636"/>
                </a:lnTo>
                <a:lnTo>
                  <a:pt x="1021" y="630"/>
                </a:lnTo>
                <a:lnTo>
                  <a:pt x="1079" y="626"/>
                </a:lnTo>
                <a:lnTo>
                  <a:pt x="1135" y="624"/>
                </a:lnTo>
                <a:lnTo>
                  <a:pt x="1189" y="623"/>
                </a:lnTo>
                <a:lnTo>
                  <a:pt x="1242" y="622"/>
                </a:lnTo>
                <a:lnTo>
                  <a:pt x="1293" y="624"/>
                </a:lnTo>
                <a:lnTo>
                  <a:pt x="1343" y="629"/>
                </a:lnTo>
                <a:lnTo>
                  <a:pt x="1390" y="632"/>
                </a:lnTo>
                <a:lnTo>
                  <a:pt x="1435" y="638"/>
                </a:lnTo>
                <a:lnTo>
                  <a:pt x="1479" y="645"/>
                </a:lnTo>
                <a:lnTo>
                  <a:pt x="1521" y="653"/>
                </a:lnTo>
                <a:lnTo>
                  <a:pt x="1562" y="661"/>
                </a:lnTo>
                <a:lnTo>
                  <a:pt x="1599" y="669"/>
                </a:lnTo>
                <a:lnTo>
                  <a:pt x="1636" y="679"/>
                </a:lnTo>
                <a:lnTo>
                  <a:pt x="1670" y="689"/>
                </a:lnTo>
                <a:lnTo>
                  <a:pt x="1702" y="699"/>
                </a:lnTo>
                <a:lnTo>
                  <a:pt x="1732" y="709"/>
                </a:lnTo>
                <a:lnTo>
                  <a:pt x="1760" y="719"/>
                </a:lnTo>
                <a:lnTo>
                  <a:pt x="1786" y="730"/>
                </a:lnTo>
                <a:lnTo>
                  <a:pt x="1809" y="740"/>
                </a:lnTo>
                <a:lnTo>
                  <a:pt x="1831" y="750"/>
                </a:lnTo>
                <a:lnTo>
                  <a:pt x="1851" y="760"/>
                </a:lnTo>
                <a:lnTo>
                  <a:pt x="1869" y="768"/>
                </a:lnTo>
                <a:lnTo>
                  <a:pt x="1883" y="776"/>
                </a:lnTo>
                <a:lnTo>
                  <a:pt x="1896" y="784"/>
                </a:lnTo>
                <a:lnTo>
                  <a:pt x="1907" y="791"/>
                </a:lnTo>
                <a:lnTo>
                  <a:pt x="1914" y="796"/>
                </a:lnTo>
                <a:lnTo>
                  <a:pt x="1920" y="801"/>
                </a:lnTo>
                <a:lnTo>
                  <a:pt x="1923" y="804"/>
                </a:lnTo>
                <a:lnTo>
                  <a:pt x="1924" y="806"/>
                </a:lnTo>
                <a:lnTo>
                  <a:pt x="1882" y="960"/>
                </a:lnTo>
                <a:lnTo>
                  <a:pt x="2662" y="720"/>
                </a:lnTo>
                <a:lnTo>
                  <a:pt x="2182" y="0"/>
                </a:lnTo>
                <a:lnTo>
                  <a:pt x="2137" y="196"/>
                </a:lnTo>
                <a:lnTo>
                  <a:pt x="2131" y="195"/>
                </a:lnTo>
                <a:lnTo>
                  <a:pt x="2116" y="193"/>
                </a:lnTo>
                <a:lnTo>
                  <a:pt x="2091" y="189"/>
                </a:lnTo>
                <a:lnTo>
                  <a:pt x="2057" y="184"/>
                </a:lnTo>
                <a:lnTo>
                  <a:pt x="2016" y="180"/>
                </a:lnTo>
                <a:lnTo>
                  <a:pt x="1966" y="176"/>
                </a:lnTo>
                <a:lnTo>
                  <a:pt x="1909" y="172"/>
                </a:lnTo>
                <a:lnTo>
                  <a:pt x="1846" y="169"/>
                </a:lnTo>
                <a:lnTo>
                  <a:pt x="1777" y="168"/>
                </a:lnTo>
                <a:lnTo>
                  <a:pt x="1703" y="166"/>
                </a:lnTo>
                <a:lnTo>
                  <a:pt x="1624" y="169"/>
                </a:lnTo>
                <a:lnTo>
                  <a:pt x="1542" y="172"/>
                </a:lnTo>
                <a:lnTo>
                  <a:pt x="1456" y="180"/>
                </a:lnTo>
                <a:lnTo>
                  <a:pt x="1368" y="189"/>
                </a:lnTo>
                <a:lnTo>
                  <a:pt x="1277" y="202"/>
                </a:lnTo>
                <a:lnTo>
                  <a:pt x="1184" y="220"/>
                </a:lnTo>
                <a:lnTo>
                  <a:pt x="1092" y="241"/>
                </a:lnTo>
                <a:lnTo>
                  <a:pt x="997" y="268"/>
                </a:lnTo>
                <a:lnTo>
                  <a:pt x="904" y="299"/>
                </a:lnTo>
                <a:lnTo>
                  <a:pt x="812" y="335"/>
                </a:lnTo>
                <a:lnTo>
                  <a:pt x="721" y="377"/>
                </a:lnTo>
                <a:lnTo>
                  <a:pt x="631" y="426"/>
                </a:lnTo>
                <a:lnTo>
                  <a:pt x="546" y="482"/>
                </a:lnTo>
                <a:lnTo>
                  <a:pt x="464" y="544"/>
                </a:lnTo>
                <a:lnTo>
                  <a:pt x="386" y="614"/>
                </a:lnTo>
                <a:lnTo>
                  <a:pt x="311" y="691"/>
                </a:lnTo>
                <a:lnTo>
                  <a:pt x="242" y="776"/>
                </a:lnTo>
                <a:lnTo>
                  <a:pt x="180" y="871"/>
                </a:lnTo>
                <a:lnTo>
                  <a:pt x="124" y="973"/>
                </a:lnTo>
                <a:lnTo>
                  <a:pt x="74" y="1085"/>
                </a:lnTo>
                <a:lnTo>
                  <a:pt x="33" y="1206"/>
                </a:lnTo>
                <a:lnTo>
                  <a:pt x="0" y="1339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</a:schemeClr>
              </a:gs>
              <a:gs pos="100000">
                <a:srgbClr val="FF6600"/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3D00"/>
            </a:prstShdw>
          </a:effectLst>
        </p:spPr>
        <p:txBody>
          <a:bodyPr wrap="square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901"/>
          </a:p>
        </p:txBody>
      </p:sp>
      <p:sp>
        <p:nvSpPr>
          <p:cNvPr id="46" name="타원 45"/>
          <p:cNvSpPr/>
          <p:nvPr/>
        </p:nvSpPr>
        <p:spPr>
          <a:xfrm>
            <a:off x="1946967" y="1924527"/>
            <a:ext cx="2121414" cy="1862246"/>
          </a:xfrm>
          <a:prstGeom prst="ellipse">
            <a:avLst/>
          </a:prstGeom>
          <a:noFill/>
          <a:ln w="19050">
            <a:solidFill>
              <a:srgbClr val="0000CC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6103438" y="1857775"/>
            <a:ext cx="791701" cy="20590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2">
                    <a:lumMod val="50000"/>
                  </a:schemeClr>
                </a:solidFill>
              </a:rPr>
              <a:t>(31%</a:t>
            </a:r>
            <a:r>
              <a:rPr lang="ko-KR" altLang="en-US" sz="1100" b="1" dirty="0" smtClean="0">
                <a:solidFill>
                  <a:schemeClr val="accent2">
                    <a:lumMod val="50000"/>
                  </a:schemeClr>
                </a:solidFill>
              </a:rPr>
              <a:t>↓</a:t>
            </a:r>
            <a:r>
              <a:rPr lang="en-US" altLang="ko-KR" sz="11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sz="11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072775" y="2077201"/>
            <a:ext cx="791701" cy="20590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accent2">
                    <a:lumMod val="50000"/>
                  </a:schemeClr>
                </a:solidFill>
              </a:rPr>
              <a:t>(26%</a:t>
            </a:r>
            <a:r>
              <a:rPr lang="ko-KR" altLang="en-US" sz="1100" b="1" dirty="0" smtClean="0">
                <a:solidFill>
                  <a:schemeClr val="accent2">
                    <a:lumMod val="50000"/>
                  </a:schemeClr>
                </a:solidFill>
              </a:rPr>
              <a:t>↓</a:t>
            </a:r>
            <a:r>
              <a:rPr lang="en-US" altLang="ko-KR" sz="1100" b="1" dirty="0" smtClean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ko-KR" altLang="en-US" sz="11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2057343" y="4428495"/>
            <a:ext cx="791701" cy="20590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(28%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↓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79772" y="4625349"/>
            <a:ext cx="791701" cy="20590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(27%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↓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6121565" y="4404933"/>
            <a:ext cx="791701" cy="20590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(10%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↑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7072775" y="4352518"/>
            <a:ext cx="791701" cy="205906"/>
          </a:xfrm>
          <a:prstGeom prst="round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altLang="ko-KR" sz="11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ko-KR" altLang="en-US" sz="1100" b="1" dirty="0" smtClean="0">
                <a:solidFill>
                  <a:schemeClr val="tx2">
                    <a:lumMod val="75000"/>
                  </a:schemeClr>
                </a:solidFill>
              </a:rPr>
              <a:t>↑</a:t>
            </a:r>
            <a:r>
              <a:rPr lang="en-US" altLang="ko-KR" sz="1100" b="1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ko-KR" altLang="en-US" sz="11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4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835696" y="1609636"/>
            <a:ext cx="4278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1. ‘23</a:t>
            </a:r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경영실적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95736" y="2420888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1-1. ‘23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년 경영 목표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실적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1-2. ‘23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년 경영 성과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반성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501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4-2.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`24</a:t>
            </a:r>
            <a:r>
              <a:rPr lang="ko-KR" altLang="en-US" sz="2400" b="1" dirty="0" smtClean="0">
                <a:latin typeface="+mn-ea"/>
              </a:rPr>
              <a:t>년 관리 계획</a:t>
            </a:r>
            <a:r>
              <a:rPr lang="en-US" altLang="ko-KR" sz="1600" b="1" dirty="0" smtClean="0">
                <a:solidFill>
                  <a:srgbClr val="0000FF"/>
                </a:solidFill>
                <a:latin typeface="+mn-ea"/>
              </a:rPr>
              <a:t>[O/H]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763688" y="692696"/>
            <a:ext cx="1080120" cy="21602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</a:rPr>
              <a:t>11~12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월 추정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631721"/>
            <a:ext cx="777686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latinLnBrk="0" hangingPunct="0">
              <a:lnSpc>
                <a:spcPct val="150000"/>
              </a:lnSpc>
              <a:defRPr/>
            </a:pPr>
            <a:r>
              <a:rPr lang="ko-KR" altLang="en-US" sz="2000" b="1" spc="-89" dirty="0">
                <a:solidFill>
                  <a:srgbClr val="2E6CA4"/>
                </a:solidFill>
                <a:latin typeface="맑은 고딕" panose="020B0503020000020004" pitchFamily="50" charset="-127"/>
                <a:cs typeface="WVQMME+ìì� Bold"/>
              </a:rPr>
              <a:t>□</a:t>
            </a:r>
            <a:r>
              <a:rPr lang="en-US" altLang="ko-KR" sz="2000" b="1" dirty="0">
                <a:solidFill>
                  <a:srgbClr val="2E6CA4"/>
                </a:solidFill>
                <a:latin typeface="맑은 고딕" panose="020B0503020000020004" pitchFamily="50" charset="-127"/>
              </a:rPr>
              <a:t> OH </a:t>
            </a:r>
            <a:r>
              <a:rPr lang="ko-KR" altLang="en-US" sz="2000" b="1" dirty="0">
                <a:solidFill>
                  <a:srgbClr val="2E6CA4"/>
                </a:solidFill>
                <a:latin typeface="맑은 고딕" panose="020B0503020000020004" pitchFamily="50" charset="-127"/>
              </a:rPr>
              <a:t>계획</a:t>
            </a:r>
            <a:r>
              <a:rPr lang="en-US" altLang="ko-KR" b="1" dirty="0">
                <a:solidFill>
                  <a:srgbClr val="2E6CA4"/>
                </a:solidFill>
                <a:latin typeface="맑은 고딕" panose="020B0503020000020004" pitchFamily="50" charset="-127"/>
              </a:rPr>
              <a:t>_</a:t>
            </a:r>
            <a:r>
              <a:rPr lang="en-US" altLang="ko-KR" sz="1200" b="1" dirty="0">
                <a:solidFill>
                  <a:srgbClr val="2E6CA4"/>
                </a:solidFill>
                <a:latin typeface="맑은 고딕" panose="020B0503020000020004" pitchFamily="50" charset="-127"/>
              </a:rPr>
              <a:t>‘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23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년 실적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[5.1] </a:t>
            </a: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→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 `24</a:t>
            </a: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년 계획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[5.6] </a:t>
            </a: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→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`23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년 도전목표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[5.4]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48</a:t>
            </a:r>
            <a:r>
              <a:rPr lang="ko-KR" altLang="en-US" sz="1100" b="1" dirty="0" err="1" smtClean="0">
                <a:solidFill>
                  <a:srgbClr val="FF0000"/>
                </a:solidFill>
                <a:latin typeface="맑은 고딕" panose="020B0503020000020004" pitchFamily="50" charset="-127"/>
              </a:rPr>
              <a:t>억동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1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년 추가감축</a:t>
            </a:r>
            <a:endParaRPr lang="en-US" altLang="ko-KR" sz="900" b="1" dirty="0">
              <a:solidFill>
                <a:srgbClr val="0000F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12534"/>
            <a:ext cx="8657251" cy="52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4-3.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`24</a:t>
            </a:r>
            <a:r>
              <a:rPr lang="ko-KR" altLang="en-US" sz="2400" b="1" dirty="0" smtClean="0">
                <a:latin typeface="+mn-ea"/>
              </a:rPr>
              <a:t>년 </a:t>
            </a:r>
            <a:r>
              <a:rPr lang="ko-KR" altLang="en-US" sz="2400" b="1" dirty="0">
                <a:latin typeface="+mn-ea"/>
              </a:rPr>
              <a:t>비용절감 계획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9512" y="764704"/>
            <a:ext cx="87202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150000"/>
              </a:lnSpc>
              <a:defRPr/>
            </a:pPr>
            <a:r>
              <a:rPr lang="ko-KR" altLang="en-US" sz="2000" b="1" spc="-89" dirty="0" smtClean="0">
                <a:solidFill>
                  <a:srgbClr val="2E6CA4"/>
                </a:solidFill>
                <a:latin typeface="+mn-ea"/>
                <a:cs typeface="WVQMME+ìì� Bold"/>
              </a:rPr>
              <a:t>□ </a:t>
            </a:r>
            <a:r>
              <a:rPr lang="en-US" altLang="ko-KR" sz="2000" b="1" spc="-89" dirty="0" smtClean="0">
                <a:solidFill>
                  <a:srgbClr val="2E6CA4"/>
                </a:solidFill>
                <a:latin typeface="+mn-ea"/>
                <a:cs typeface="WVQMME+ìì� Bold"/>
              </a:rPr>
              <a:t>24</a:t>
            </a:r>
            <a:r>
              <a:rPr lang="ko-KR" altLang="en-US" sz="2000" b="1" spc="-89" dirty="0" smtClean="0">
                <a:solidFill>
                  <a:srgbClr val="2E6CA4"/>
                </a:solidFill>
                <a:latin typeface="+mn-ea"/>
                <a:cs typeface="WVQMME+ìì� Bold"/>
              </a:rPr>
              <a:t>년 도전 목표 비용절감 계획</a:t>
            </a:r>
            <a:r>
              <a:rPr lang="en-US" altLang="ko-KR" sz="2000" b="1" spc="-89" dirty="0" smtClean="0">
                <a:solidFill>
                  <a:srgbClr val="2E6CA4"/>
                </a:solidFill>
                <a:latin typeface="+mn-ea"/>
                <a:cs typeface="WVQMME+ìì� Bold"/>
              </a:rPr>
              <a:t>_</a:t>
            </a:r>
            <a:r>
              <a:rPr lang="ko-KR" altLang="en-US" sz="2000" b="1" spc="-89" dirty="0" smtClean="0">
                <a:solidFill>
                  <a:srgbClr val="2E6CA4"/>
                </a:solidFill>
                <a:latin typeface="+mn-ea"/>
                <a:cs typeface="WVQMME+ìì� Bold"/>
              </a:rPr>
              <a:t>상세내역</a:t>
            </a:r>
            <a:endParaRPr lang="en-US" altLang="ko-KR" sz="900" b="1" dirty="0">
              <a:solidFill>
                <a:srgbClr val="0000FF"/>
              </a:solidFill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755027" y="4069492"/>
          <a:ext cx="208280" cy="365760"/>
        </p:xfrm>
        <a:graphic>
          <a:graphicData uri="http://schemas.openxmlformats.org/drawingml/2006/table">
            <a:tbl>
              <a:tblPr/>
              <a:tblGrid>
                <a:gridCol w="208280"/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3175" cmpd="sng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</a:lnL>
                    <a:lnR w="3175" cmpd="sng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</a:lnR>
                    <a:lnT w="3175" cmpd="sng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</a:lnT>
                    <a:lnB w="3175" cmpd="sng"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2764393"/>
              </p:ext>
            </p:extLst>
          </p:nvPr>
        </p:nvGraphicFramePr>
        <p:xfrm>
          <a:off x="251519" y="1124744"/>
          <a:ext cx="8661821" cy="532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워크시트" r:id="rId4" imgW="11610959" imgH="7153303" progId="Excel.Sheet.12">
                  <p:embed/>
                </p:oleObj>
              </mc:Choice>
              <mc:Fallback>
                <p:oleObj name="워크시트" r:id="rId4" imgW="11610959" imgH="715330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19" y="1124744"/>
                        <a:ext cx="8661821" cy="5328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875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utoShape 1908"/>
          <p:cNvSpPr>
            <a:spLocks noChangeArrowheads="1"/>
          </p:cNvSpPr>
          <p:nvPr/>
        </p:nvSpPr>
        <p:spPr bwMode="auto">
          <a:xfrm>
            <a:off x="359829" y="1997361"/>
            <a:ext cx="8424935" cy="7851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/>
            <a:r>
              <a:rPr lang="en-US" altLang="ko-KR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“ </a:t>
            </a:r>
            <a:r>
              <a:rPr lang="ko-KR" altLang="en-US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예측 가능한 생산 체제 구축 ▷ 재고</a:t>
            </a:r>
            <a:r>
              <a:rPr lang="en-US" altLang="ko-KR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/</a:t>
            </a:r>
            <a:r>
              <a:rPr lang="ko-KR" altLang="en-US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재공 </a:t>
            </a:r>
            <a:r>
              <a:rPr lang="en-US" altLang="ko-KR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Slime </a:t>
            </a:r>
            <a:r>
              <a:rPr lang="ko-KR" altLang="en-US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화 </a:t>
            </a:r>
            <a:r>
              <a:rPr lang="en-US" altLang="ko-KR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"</a:t>
            </a:r>
            <a:endParaRPr lang="ko-KR" altLang="en-US" sz="23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3" name="AutoShape 1908"/>
          <p:cNvSpPr>
            <a:spLocks noChangeArrowheads="1"/>
          </p:cNvSpPr>
          <p:nvPr/>
        </p:nvSpPr>
        <p:spPr bwMode="auto">
          <a:xfrm>
            <a:off x="359831" y="1043655"/>
            <a:ext cx="8424935" cy="7851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altLang="ko-KR" sz="23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 </a:t>
            </a:r>
            <a:r>
              <a:rPr lang="ko-KR" altLang="en-US" sz="23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하노이 법인 </a:t>
            </a:r>
            <a:r>
              <a:rPr lang="en-US" altLang="ko-KR" sz="23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OH </a:t>
            </a:r>
            <a:r>
              <a:rPr lang="ko-KR" altLang="en-US" sz="23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비율 </a:t>
            </a:r>
            <a:r>
              <a:rPr lang="en-US" altLang="ko-KR" sz="23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Dead Line 5%</a:t>
            </a:r>
            <a:r>
              <a:rPr lang="en-US" altLang="ko-KR" sz="2300" b="1" u="sng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  <a:r>
              <a:rPr lang="en-US" altLang="ko-KR" sz="23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3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설정 운영 </a:t>
            </a:r>
            <a:r>
              <a:rPr lang="en-US" altLang="ko-KR" sz="23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 </a:t>
            </a:r>
            <a:endParaRPr lang="en-US" altLang="ko-KR" sz="2300" b="1" u="sng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4" name="AutoShape 1908"/>
          <p:cNvSpPr>
            <a:spLocks noChangeArrowheads="1"/>
          </p:cNvSpPr>
          <p:nvPr/>
        </p:nvSpPr>
        <p:spPr bwMode="auto">
          <a:xfrm>
            <a:off x="359828" y="5812185"/>
            <a:ext cx="8424935" cy="7851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/>
            <a:r>
              <a:rPr lang="en-US" altLang="ko-KR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“ Potential Quality Factor </a:t>
            </a:r>
            <a:r>
              <a:rPr lang="ko-KR" altLang="en-US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발굴 개선 ▷ 유출 품질 </a:t>
            </a:r>
            <a:r>
              <a:rPr lang="en-US" altLang="ko-KR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Zero </a:t>
            </a:r>
            <a:r>
              <a:rPr lang="ko-KR" altLang="en-US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도전 </a:t>
            </a:r>
            <a:r>
              <a:rPr lang="en-US" altLang="ko-KR" sz="23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"</a:t>
            </a:r>
            <a:endParaRPr lang="ko-KR" altLang="en-US" sz="23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5" name="AutoShape 1908"/>
          <p:cNvSpPr>
            <a:spLocks noChangeArrowheads="1"/>
          </p:cNvSpPr>
          <p:nvPr/>
        </p:nvSpPr>
        <p:spPr bwMode="auto">
          <a:xfrm>
            <a:off x="355652" y="4858479"/>
            <a:ext cx="8429111" cy="7851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/>
            <a:r>
              <a:rPr lang="en-US" altLang="ko-KR" sz="24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“ </a:t>
            </a:r>
            <a:r>
              <a:rPr lang="ko-KR" altLang="en-US" sz="24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주요 </a:t>
            </a:r>
            <a:r>
              <a:rPr lang="ko-KR" altLang="en-US" sz="24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협력사 </a:t>
            </a:r>
            <a:r>
              <a:rPr lang="en-US" altLang="ko-KR" sz="24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(TRANS, CASE) </a:t>
            </a:r>
            <a:r>
              <a:rPr lang="ko-KR" altLang="en-US" sz="2400" b="1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물량 급감 협력사 </a:t>
            </a:r>
            <a:r>
              <a:rPr lang="ko-KR" altLang="en-US" sz="24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집중 </a:t>
            </a:r>
            <a:r>
              <a:rPr lang="en-US" altLang="ko-KR" sz="2400" b="1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"</a:t>
            </a:r>
            <a:endParaRPr lang="ko-KR" altLang="en-US" sz="2400" b="1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6" name="AutoShape 1908"/>
          <p:cNvSpPr>
            <a:spLocks noChangeArrowheads="1"/>
          </p:cNvSpPr>
          <p:nvPr/>
        </p:nvSpPr>
        <p:spPr bwMode="auto">
          <a:xfrm>
            <a:off x="355653" y="3904773"/>
            <a:ext cx="8429111" cy="7851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/>
            <a:r>
              <a:rPr lang="en-US" altLang="ko-KR" sz="2400" b="1" u="sng" dirty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“ </a:t>
            </a:r>
            <a:r>
              <a:rPr lang="ko-KR" altLang="en-US" sz="24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내수거래 무역방식변경 </a:t>
            </a:r>
            <a:r>
              <a:rPr lang="en-US" altLang="ko-KR" sz="24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4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보세물류 원구</a:t>
            </a:r>
            <a:r>
              <a:rPr lang="en-US" altLang="ko-KR" sz="24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)“</a:t>
            </a:r>
            <a:endParaRPr lang="ko-KR" altLang="en-US" sz="2400" b="1" u="sng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7" name="AutoShape 1908"/>
          <p:cNvSpPr>
            <a:spLocks noChangeArrowheads="1"/>
          </p:cNvSpPr>
          <p:nvPr/>
        </p:nvSpPr>
        <p:spPr bwMode="auto">
          <a:xfrm>
            <a:off x="359829" y="2951067"/>
            <a:ext cx="8429111" cy="7851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en-US" altLang="ko-KR" sz="24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 </a:t>
            </a:r>
            <a:r>
              <a:rPr lang="ko-KR" altLang="en-US" sz="24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법인운영의 최적 상시화</a:t>
            </a:r>
            <a:r>
              <a:rPr lang="en-US" altLang="ko-KR" sz="24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체계 확립</a:t>
            </a:r>
            <a:r>
              <a:rPr lang="en-US" altLang="ko-KR" sz="2400" b="1" u="sng" dirty="0" smtClean="0">
                <a:solidFill>
                  <a:srgbClr val="00206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“ </a:t>
            </a:r>
            <a:endParaRPr lang="en-US" altLang="ko-KR" sz="2400" b="1" u="sng" dirty="0">
              <a:solidFill>
                <a:srgbClr val="00206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AutoShape 17" descr="좁은 수평선"/>
          <p:cNvSpPr>
            <a:spLocks noChangeArrowheads="1"/>
          </p:cNvSpPr>
          <p:nvPr/>
        </p:nvSpPr>
        <p:spPr bwMode="auto">
          <a:xfrm>
            <a:off x="1763688" y="260649"/>
            <a:ext cx="5616624" cy="720079"/>
          </a:xfrm>
          <a:prstGeom prst="roundRect">
            <a:avLst>
              <a:gd name="adj" fmla="val 50000"/>
            </a:avLst>
          </a:prstGeom>
          <a:pattFill prst="narHorz">
            <a:fgClr>
              <a:srgbClr val="003399"/>
            </a:fgClr>
            <a:bgClr>
              <a:srgbClr val="0066CC"/>
            </a:bgClr>
          </a:pattFill>
          <a:ln w="9525">
            <a:solidFill>
              <a:srgbClr val="99CCFF"/>
            </a:solidFill>
            <a:round/>
            <a:headEnd/>
            <a:tailEnd/>
          </a:ln>
          <a:effectLst>
            <a:prstShdw prst="shdw17" dist="17961" dir="13500000">
              <a:srgbClr val="5C7A99"/>
            </a:prstShdw>
          </a:effectLst>
        </p:spPr>
        <p:txBody>
          <a:bodyPr wrap="none" anchor="ctr" anchorCtr="1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en-US" altLang="ko-KR" sz="2400" b="1" u="sng" dirty="0" smtClean="0">
                <a:solidFill>
                  <a:srgbClr val="FFFF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24</a:t>
            </a:r>
            <a:r>
              <a:rPr kumimoji="0" lang="ko-KR" altLang="en-US" sz="2400" b="1" u="sng" dirty="0" smtClean="0">
                <a:solidFill>
                  <a:srgbClr val="FFFF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년 하노이 법인 주요 </a:t>
            </a:r>
            <a:r>
              <a:rPr kumimoji="0" lang="en-US" altLang="ko-KR" sz="2400" b="1" u="sng" dirty="0">
                <a:solidFill>
                  <a:srgbClr val="FFFF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K</a:t>
            </a:r>
            <a:r>
              <a:rPr kumimoji="0" lang="en-US" altLang="ko-KR" sz="2400" b="1" u="sng" dirty="0" smtClean="0">
                <a:solidFill>
                  <a:srgbClr val="FFFF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ey Word</a:t>
            </a:r>
            <a:endParaRPr kumimoji="0" lang="ko-KR" altLang="en-US" sz="2400" b="1" u="sng" dirty="0">
              <a:solidFill>
                <a:srgbClr val="FFFFFF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39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908969" y="247650"/>
            <a:ext cx="7326061" cy="6362701"/>
            <a:chOff x="0" y="0"/>
            <a:chExt cx="7278712" cy="7362825"/>
          </a:xfrm>
        </p:grpSpPr>
        <p:grpSp>
          <p:nvGrpSpPr>
            <p:cNvPr id="9" name="그룹 8"/>
            <p:cNvGrpSpPr/>
            <p:nvPr/>
          </p:nvGrpSpPr>
          <p:grpSpPr>
            <a:xfrm>
              <a:off x="0" y="47625"/>
              <a:ext cx="7278712" cy="7315200"/>
              <a:chOff x="0" y="47625"/>
              <a:chExt cx="7489964" cy="7987101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2"/>
              <a:srcRect l="10738" t="17614" r="12210" b="11002"/>
              <a:stretch/>
            </p:blipFill>
            <p:spPr>
              <a:xfrm>
                <a:off x="0" y="4213549"/>
                <a:ext cx="7450474" cy="3821177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3"/>
              <a:srcRect l="12604" t="9884" r="10937" b="9185"/>
              <a:stretch/>
            </p:blipFill>
            <p:spPr>
              <a:xfrm>
                <a:off x="69989" y="47625"/>
                <a:ext cx="7419975" cy="4133850"/>
              </a:xfrm>
              <a:prstGeom prst="rect">
                <a:avLst/>
              </a:prstGeom>
            </p:spPr>
          </p:pic>
        </p:grpSp>
        <p:sp>
          <p:nvSpPr>
            <p:cNvPr id="10" name="직사각형 9"/>
            <p:cNvSpPr/>
            <p:nvPr/>
          </p:nvSpPr>
          <p:spPr>
            <a:xfrm>
              <a:off x="39437" y="0"/>
              <a:ext cx="7200900" cy="38290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9911" y="3867150"/>
              <a:ext cx="7200900" cy="349567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140400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355920" y="2767280"/>
            <a:ext cx="4510813" cy="1292662"/>
            <a:chOff x="372899" y="687566"/>
            <a:chExt cx="4510813" cy="1292662"/>
          </a:xfrm>
          <a:effectLst>
            <a:reflection blurRad="6350" stA="50000" endA="300" endPos="55000" dir="5400000" sy="-100000" algn="bl" rotWithShape="0"/>
          </a:effectLst>
        </p:grpSpPr>
        <p:sp>
          <p:nvSpPr>
            <p:cNvPr id="5" name="TextBox 4"/>
            <p:cNvSpPr txBox="1"/>
            <p:nvPr/>
          </p:nvSpPr>
          <p:spPr>
            <a:xfrm>
              <a:off x="1148823" y="933788"/>
              <a:ext cx="344389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4000" b="1" i="1" dirty="0">
                  <a:solidFill>
                    <a:srgbClr val="0060B5"/>
                  </a:solidFill>
                  <a:latin typeface="Gill Sans Ultra Bold" pitchFamily="34" charset="0"/>
                  <a:ea typeface="나눔고딕" pitchFamily="50" charset="-127"/>
                </a:rPr>
                <a:t>Thank you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79256" y="1641674"/>
              <a:ext cx="4104456" cy="33855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ko-KR" altLang="en-US" sz="1600" b="1" dirty="0">
                  <a:solidFill>
                    <a:srgbClr val="0060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변화의 중심에 내가</a:t>
              </a:r>
              <a:r>
                <a:rPr lang="en-US" altLang="ko-KR" sz="1600" b="1" dirty="0">
                  <a:solidFill>
                    <a:srgbClr val="0060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rgbClr val="0060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혁신의 중심에 우리가</a:t>
              </a:r>
              <a:endParaRPr lang="en-US" altLang="ko-KR" sz="1600" b="1" dirty="0">
                <a:solidFill>
                  <a:srgbClr val="0060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72899" y="687566"/>
              <a:ext cx="944330" cy="12003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dist">
                <a:defRPr/>
              </a:pPr>
              <a:r>
                <a:rPr lang="en-US" altLang="ko-KR" sz="7200" b="1" i="1" dirty="0">
                  <a:solidFill>
                    <a:srgbClr val="0060B5"/>
                  </a:solidFill>
                  <a:latin typeface="+mn-ea"/>
                </a:rPr>
                <a:t>#</a:t>
              </a:r>
              <a:endParaRPr lang="ko-KR" altLang="en-US" sz="4000" b="1" i="1" dirty="0">
                <a:solidFill>
                  <a:srgbClr val="0060B5"/>
                </a:solidFill>
                <a:latin typeface="+mn-ea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845064" y="1641674"/>
              <a:ext cx="3960000" cy="0"/>
            </a:xfrm>
            <a:prstGeom prst="line">
              <a:avLst/>
            </a:prstGeom>
            <a:ln>
              <a:solidFill>
                <a:srgbClr val="0060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13"/>
          <p:cNvGrpSpPr>
            <a:grpSpLocks/>
          </p:cNvGrpSpPr>
          <p:nvPr/>
        </p:nvGrpSpPr>
        <p:grpSpPr bwMode="auto">
          <a:xfrm>
            <a:off x="6551615" y="-100013"/>
            <a:ext cx="2592387" cy="865188"/>
            <a:chOff x="6551712" y="-99392"/>
            <a:chExt cx="2592288" cy="864096"/>
          </a:xfrm>
        </p:grpSpPr>
        <p:sp>
          <p:nvSpPr>
            <p:cNvPr id="13" name="직사각형 12"/>
            <p:cNvSpPr/>
            <p:nvPr/>
          </p:nvSpPr>
          <p:spPr>
            <a:xfrm>
              <a:off x="6551712" y="189169"/>
              <a:ext cx="2592288" cy="575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407341" y="-99392"/>
              <a:ext cx="323838" cy="787992"/>
            </a:xfrm>
            <a:prstGeom prst="rect">
              <a:avLst/>
            </a:prstGeom>
            <a:solidFill>
              <a:srgbClr val="142E58"/>
            </a:solidFill>
            <a:ln>
              <a:noFill/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005806" y="-99392"/>
              <a:ext cx="323838" cy="787992"/>
            </a:xfrm>
            <a:prstGeom prst="rect">
              <a:avLst/>
            </a:prstGeom>
            <a:solidFill>
              <a:srgbClr val="0060B5"/>
            </a:solidFill>
            <a:ln>
              <a:noFill/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604271" y="-99392"/>
              <a:ext cx="323838" cy="7879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453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1</a:t>
            </a:r>
            <a:r>
              <a:rPr lang="ko-KR" altLang="en-US" sz="2400" b="1" dirty="0">
                <a:latin typeface="+mn-ea"/>
              </a:rPr>
              <a:t>차 협력회사 에탄올 및 </a:t>
            </a:r>
            <a:r>
              <a:rPr lang="en-US" altLang="ko-KR" sz="2400" b="1" dirty="0">
                <a:latin typeface="+mn-ea"/>
              </a:rPr>
              <a:t>IPA </a:t>
            </a:r>
            <a:r>
              <a:rPr lang="ko-KR" altLang="en-US" sz="2400" b="1" dirty="0">
                <a:latin typeface="+mn-ea"/>
              </a:rPr>
              <a:t>관리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907865"/>
              </p:ext>
            </p:extLst>
          </p:nvPr>
        </p:nvGraphicFramePr>
        <p:xfrm>
          <a:off x="535613" y="764704"/>
          <a:ext cx="8068835" cy="5644893"/>
        </p:xfrm>
        <a:graphic>
          <a:graphicData uri="http://schemas.openxmlformats.org/drawingml/2006/table">
            <a:tbl>
              <a:tblPr/>
              <a:tblGrid>
                <a:gridCol w="2809521"/>
                <a:gridCol w="2629657"/>
                <a:gridCol w="2629657"/>
              </a:tblGrid>
              <a:tr h="2880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물질 제조사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/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물질 공급사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협력사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복합단지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EHS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356861"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  <a:p>
                      <a:pPr algn="ctr" fontAlgn="ctr"/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971600" y="1124745"/>
            <a:ext cx="7200800" cy="5263621"/>
            <a:chOff x="971600" y="1124745"/>
            <a:chExt cx="7200800" cy="5263621"/>
          </a:xfrm>
        </p:grpSpPr>
        <p:sp>
          <p:nvSpPr>
            <p:cNvPr id="6" name="직사각형 5"/>
            <p:cNvSpPr/>
            <p:nvPr/>
          </p:nvSpPr>
          <p:spPr>
            <a:xfrm>
              <a:off x="6372200" y="1325296"/>
              <a:ext cx="1800200" cy="10081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물질 관리 프로세스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사전 가이드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1000" b="1" dirty="0" smtClean="0">
                  <a:solidFill>
                    <a:schemeClr val="tx1"/>
                  </a:solidFill>
                </a:rPr>
                <a:t>  :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물질 반입시 실수 자료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1000" b="1" dirty="0" smtClean="0">
                  <a:solidFill>
                    <a:schemeClr val="tx1"/>
                  </a:solidFill>
                </a:rPr>
                <a:t>  :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자료 검토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물질 검수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1000" b="1" dirty="0" smtClean="0">
                  <a:solidFill>
                    <a:schemeClr val="tx1"/>
                  </a:solidFill>
                </a:rPr>
                <a:t>  :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사용 물질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G-SRM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입력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1000" b="1" dirty="0" smtClean="0">
                  <a:solidFill>
                    <a:schemeClr val="tx1"/>
                  </a:solidFill>
                </a:rPr>
                <a:t>  :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물질 사용중 정기 검사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372200" y="3661910"/>
              <a:ext cx="1800200" cy="86409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정기 지원 시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프로세스 준수 점검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1000" b="1" dirty="0" smtClean="0">
                  <a:solidFill>
                    <a:schemeClr val="tx1"/>
                  </a:solidFill>
                </a:rPr>
                <a:t>  :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협력사 물질 관리 현황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r>
                <a:rPr lang="en-US" altLang="ko-KR" sz="1000" b="1" dirty="0" smtClean="0">
                  <a:solidFill>
                    <a:schemeClr val="tx1"/>
                  </a:solidFill>
                </a:rPr>
                <a:t>   (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반입전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정기 검사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등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 : G-SRM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시스템 입력 자료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921844" y="2323945"/>
              <a:ext cx="1800200" cy="50405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물질 제조사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(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공급사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제공 자료 검토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(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제품 사용전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372200" y="5143404"/>
              <a:ext cx="1800200" cy="54006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복합 단지 분석실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정기 에탄올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/IPA</a:t>
              </a:r>
            </a:p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성분 분석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: 1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회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월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420311" y="3539305"/>
              <a:ext cx="1332148" cy="41404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G-SRM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입력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:MSDS/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시험 성적서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415496" y="4177361"/>
              <a:ext cx="936104" cy="2473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</a:rPr>
                <a:t>물질 사용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923928" y="4638994"/>
              <a:ext cx="1800200" cy="59020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제품 사용 중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회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월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분석 전문 기관 위탁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에탄올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/IPA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성분 분석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3" name="다이아몬드 12"/>
            <p:cNvSpPr/>
            <p:nvPr/>
          </p:nvSpPr>
          <p:spPr>
            <a:xfrm>
              <a:off x="3923928" y="2990244"/>
              <a:ext cx="1800200" cy="342038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smtClean="0">
                  <a:solidFill>
                    <a:schemeClr val="tx1"/>
                  </a:solidFill>
                </a:rPr>
                <a:t>불합리 사항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다이아몬드 13"/>
            <p:cNvSpPr/>
            <p:nvPr/>
          </p:nvSpPr>
          <p:spPr>
            <a:xfrm>
              <a:off x="3923928" y="5512445"/>
              <a:ext cx="1800200" cy="342038"/>
            </a:xfrm>
            <a:prstGeom prst="diamond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000" b="1" smtClean="0">
                  <a:solidFill>
                    <a:schemeClr val="tx1"/>
                  </a:solidFill>
                </a:rPr>
                <a:t>불합리 사항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971600" y="1124745"/>
              <a:ext cx="1944216" cy="3785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분석 전문 기관 위탁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에탄올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/ IPA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성분 분석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71600" y="1777357"/>
              <a:ext cx="1944216" cy="3785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제품 분석 성적서 작성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(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전문 기관 분석 결과 포함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71600" y="2434481"/>
              <a:ext cx="1944216" cy="3785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물질 안전 본건 자료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( MSDS )</a:t>
              </a:r>
            </a:p>
            <a:p>
              <a:pPr algn="ctr"/>
              <a:r>
                <a:rPr lang="en-US" altLang="ko-KR" sz="1000" b="1" dirty="0" smtClean="0">
                  <a:solidFill>
                    <a:schemeClr val="tx1"/>
                  </a:solidFill>
                </a:rPr>
                <a:t>/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제품 분석 시험 성적서 제출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71600" y="3425626"/>
              <a:ext cx="1944216" cy="3785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제출 자료 재 확인해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수정 보완 후 제출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71600" y="5954416"/>
              <a:ext cx="1944216" cy="37855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분석 전문 기관 위탁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에탄올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/ IPA 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성분 분석</a:t>
              </a:r>
              <a:endParaRPr lang="en-US" altLang="ko-KR" sz="10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544689" y="4702945"/>
              <a:ext cx="8280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rgbClr val="0000CC"/>
                  </a:solidFill>
                </a:rPr>
                <a:t>결과 통보</a:t>
              </a:r>
              <a:endParaRPr lang="ko-KR" altLang="en-US" sz="1100" b="1" dirty="0">
                <a:solidFill>
                  <a:srgbClr val="0000CC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53419" y="6126756"/>
              <a:ext cx="8280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rgbClr val="0000CC"/>
                  </a:solidFill>
                </a:rPr>
                <a:t>결과 통보</a:t>
              </a:r>
              <a:endParaRPr lang="ko-KR" altLang="en-US" sz="1100" b="1" dirty="0">
                <a:solidFill>
                  <a:srgbClr val="0000CC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99886" y="5457949"/>
              <a:ext cx="11402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rgbClr val="0000CC"/>
                  </a:solidFill>
                </a:rPr>
                <a:t>품질 확인 요청</a:t>
              </a:r>
              <a:endParaRPr lang="ko-KR" altLang="en-US" sz="1100" b="1" dirty="0">
                <a:solidFill>
                  <a:srgbClr val="0000CC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63620" y="2953384"/>
              <a:ext cx="11402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rgbClr val="0000CC"/>
                  </a:solidFill>
                </a:rPr>
                <a:t>자료 보완 요청</a:t>
              </a:r>
              <a:endParaRPr lang="ko-KR" altLang="en-US" sz="1100" b="1" dirty="0">
                <a:solidFill>
                  <a:srgbClr val="0000CC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94728" y="1524222"/>
              <a:ext cx="8280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solidFill>
                    <a:srgbClr val="0000CC"/>
                  </a:solidFill>
                </a:rPr>
                <a:t>결과 통보</a:t>
              </a:r>
              <a:endParaRPr lang="ko-KR" altLang="en-US" sz="1100" b="1" dirty="0">
                <a:solidFill>
                  <a:srgbClr val="0000CC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48119" y="2912610"/>
              <a:ext cx="4303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>
                  <a:solidFill>
                    <a:srgbClr val="0000CC"/>
                  </a:solidFill>
                </a:rPr>
                <a:t>Y</a:t>
              </a:r>
              <a:endParaRPr lang="ko-KR" altLang="en-US" sz="1050" b="1" dirty="0">
                <a:solidFill>
                  <a:srgbClr val="0000CC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788024" y="3307884"/>
              <a:ext cx="43036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 smtClean="0">
                  <a:solidFill>
                    <a:srgbClr val="0000CC"/>
                  </a:solidFill>
                </a:rPr>
                <a:t>N</a:t>
              </a:r>
              <a:endParaRPr lang="ko-KR" altLang="en-US" sz="1050" b="1" dirty="0">
                <a:solidFill>
                  <a:srgbClr val="0000CC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74654" y="5456060"/>
              <a:ext cx="4303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0000CC"/>
                  </a:solidFill>
                </a:rPr>
                <a:t>N</a:t>
              </a:r>
              <a:endParaRPr lang="ko-KR" altLang="en-US" sz="1100" b="1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25770" y="5457949"/>
              <a:ext cx="43036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rgbClr val="0000CC"/>
                  </a:solidFill>
                </a:rPr>
                <a:t>Y</a:t>
              </a:r>
              <a:endParaRPr lang="ko-KR" altLang="en-US" sz="1100" b="1" dirty="0">
                <a:solidFill>
                  <a:srgbClr val="0000CC"/>
                </a:solidFill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1938651" y="1503298"/>
              <a:ext cx="0" cy="267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>
              <a:off x="1938651" y="2155910"/>
              <a:ext cx="0" cy="267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>
              <a:off x="2922820" y="2615015"/>
              <a:ext cx="10011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1938651" y="3161263"/>
              <a:ext cx="19840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1938651" y="3161263"/>
              <a:ext cx="0" cy="267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>
              <a:off x="4829319" y="3331153"/>
              <a:ext cx="0" cy="2081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>
              <a:off x="4821944" y="3953351"/>
              <a:ext cx="0" cy="2081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endCxn id="13" idx="0"/>
            </p:cNvCxnSpPr>
            <p:nvPr/>
          </p:nvCxnSpPr>
          <p:spPr>
            <a:xfrm flipH="1">
              <a:off x="4824028" y="2828001"/>
              <a:ext cx="5291" cy="1622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>
              <a:off x="4829319" y="4430842"/>
              <a:ext cx="0" cy="2081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12" idx="2"/>
            </p:cNvCxnSpPr>
            <p:nvPr/>
          </p:nvCxnSpPr>
          <p:spPr>
            <a:xfrm flipH="1">
              <a:off x="4821944" y="5229200"/>
              <a:ext cx="2084" cy="2642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1938651" y="5683464"/>
              <a:ext cx="19840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>
              <a:off x="1938651" y="5683464"/>
              <a:ext cx="0" cy="2671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>
              <a:off x="5673629" y="5685451"/>
              <a:ext cx="24511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5929017" y="3754211"/>
              <a:ext cx="1" cy="19334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 flipH="1">
              <a:off x="5752460" y="3748346"/>
              <a:ext cx="17655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flipH="1">
              <a:off x="5722045" y="4934097"/>
              <a:ext cx="155025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7272300" y="4934097"/>
              <a:ext cx="0" cy="2000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flipH="1">
              <a:off x="2915816" y="6143692"/>
              <a:ext cx="19135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4821944" y="5854483"/>
              <a:ext cx="0" cy="2892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타원 1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8388424" y="5929984"/>
            <a:ext cx="585345" cy="59744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41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.</a:t>
            </a:r>
            <a:r>
              <a:rPr lang="ko-KR" altLang="en-US" sz="2400" b="1" dirty="0" smtClean="0">
                <a:latin typeface="+mn-ea"/>
              </a:rPr>
              <a:t> 법인 </a:t>
            </a:r>
            <a:r>
              <a:rPr lang="en-US" altLang="ko-KR" sz="2400" b="1" dirty="0" smtClean="0">
                <a:latin typeface="+mn-ea"/>
              </a:rPr>
              <a:t>Lay Out</a:t>
            </a:r>
            <a:r>
              <a:rPr lang="ko-KR" altLang="en-US" sz="2400" b="1" dirty="0" smtClean="0">
                <a:latin typeface="+mn-ea"/>
              </a:rPr>
              <a:t> 운영 최적화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251520" y="723387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en-US" altLang="ko-KR" b="1" dirty="0" smtClean="0">
                <a:latin typeface="+mn-ea"/>
              </a:rPr>
              <a:t>Main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Line Lay Out _ </a:t>
            </a:r>
            <a:r>
              <a:rPr lang="ko-KR" altLang="en-US" b="1" dirty="0" smtClean="0">
                <a:latin typeface="+mn-ea"/>
              </a:rPr>
              <a:t>구동</a:t>
            </a:r>
            <a:r>
              <a:rPr lang="en-US" altLang="ko-KR" b="1" dirty="0" smtClean="0">
                <a:latin typeface="+mn-ea"/>
              </a:rPr>
              <a:t>&lt;&gt; </a:t>
            </a:r>
            <a:r>
              <a:rPr lang="ko-KR" altLang="en-US" b="1" dirty="0" smtClean="0">
                <a:latin typeface="+mn-ea"/>
              </a:rPr>
              <a:t>신동 통합</a:t>
            </a:r>
            <a:endParaRPr lang="en-US" altLang="ko-KR" b="1" dirty="0">
              <a:latin typeface="+mn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1259631" y="1097432"/>
            <a:ext cx="6624737" cy="5339292"/>
            <a:chOff x="1259631" y="1097432"/>
            <a:chExt cx="6624737" cy="533929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9632" y="2035296"/>
              <a:ext cx="6624736" cy="4401428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/>
            <a:srcRect t="72015"/>
            <a:stretch/>
          </p:blipFill>
          <p:spPr>
            <a:xfrm>
              <a:off x="1259631" y="1097432"/>
              <a:ext cx="6624736" cy="946134"/>
            </a:xfrm>
            <a:prstGeom prst="rect">
              <a:avLst/>
            </a:prstGeom>
          </p:spPr>
        </p:pic>
      </p:grpSp>
      <p:sp>
        <p:nvSpPr>
          <p:cNvPr id="32" name="양쪽 중괄호 31"/>
          <p:cNvSpPr/>
          <p:nvPr/>
        </p:nvSpPr>
        <p:spPr>
          <a:xfrm>
            <a:off x="3563888" y="5229200"/>
            <a:ext cx="3312368" cy="864096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설명선 1(강조선) 33"/>
          <p:cNvSpPr/>
          <p:nvPr/>
        </p:nvSpPr>
        <p:spPr>
          <a:xfrm>
            <a:off x="7092280" y="5445224"/>
            <a:ext cx="1763688" cy="288032"/>
          </a:xfrm>
          <a:prstGeom prst="accentCallout1">
            <a:avLst>
              <a:gd name="adj1" fmla="val 26960"/>
              <a:gd name="adj2" fmla="val -2076"/>
              <a:gd name="adj3" fmla="val 65975"/>
              <a:gd name="adj4" fmla="val -1464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</a:rPr>
              <a:t>충전기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3ea Line( Single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화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36" name="양쪽 중괄호 35"/>
          <p:cNvSpPr/>
          <p:nvPr/>
        </p:nvSpPr>
        <p:spPr>
          <a:xfrm>
            <a:off x="5379854" y="4725144"/>
            <a:ext cx="1440160" cy="475720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양쪽 중괄호 36"/>
          <p:cNvSpPr/>
          <p:nvPr/>
        </p:nvSpPr>
        <p:spPr>
          <a:xfrm>
            <a:off x="4499992" y="4725144"/>
            <a:ext cx="879862" cy="475720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설명선 1(강조선) 37"/>
          <p:cNvSpPr/>
          <p:nvPr/>
        </p:nvSpPr>
        <p:spPr>
          <a:xfrm>
            <a:off x="7092280" y="4742344"/>
            <a:ext cx="1763688" cy="288032"/>
          </a:xfrm>
          <a:prstGeom prst="accentCallout1">
            <a:avLst>
              <a:gd name="adj1" fmla="val 26960"/>
              <a:gd name="adj2" fmla="val -2076"/>
              <a:gd name="adj3" fmla="val 65975"/>
              <a:gd name="adj4" fmla="val -1464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</a:rPr>
              <a:t>Auto Mold+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융착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 2 Line</a:t>
            </a:r>
          </a:p>
        </p:txBody>
      </p:sp>
      <p:sp>
        <p:nvSpPr>
          <p:cNvPr id="39" name="설명선 1(강조선) 38"/>
          <p:cNvSpPr/>
          <p:nvPr/>
        </p:nvSpPr>
        <p:spPr>
          <a:xfrm>
            <a:off x="251520" y="4099455"/>
            <a:ext cx="1126286" cy="273110"/>
          </a:xfrm>
          <a:prstGeom prst="accentCallout1">
            <a:avLst>
              <a:gd name="adj1" fmla="val 59801"/>
              <a:gd name="adj2" fmla="val 100722"/>
              <a:gd name="adj3" fmla="val 302534"/>
              <a:gd name="adj4" fmla="val 37803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</a:rPr>
              <a:t>융착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 2 Line</a:t>
            </a:r>
          </a:p>
        </p:txBody>
      </p:sp>
      <p:sp>
        <p:nvSpPr>
          <p:cNvPr id="40" name="양쪽 중괄호 39"/>
          <p:cNvSpPr/>
          <p:nvPr/>
        </p:nvSpPr>
        <p:spPr>
          <a:xfrm>
            <a:off x="1691680" y="5030376"/>
            <a:ext cx="1836711" cy="270832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설명선 1(강조선) 40"/>
          <p:cNvSpPr/>
          <p:nvPr/>
        </p:nvSpPr>
        <p:spPr>
          <a:xfrm>
            <a:off x="251520" y="4875117"/>
            <a:ext cx="1311910" cy="401395"/>
          </a:xfrm>
          <a:prstGeom prst="accentCallout1">
            <a:avLst>
              <a:gd name="adj1" fmla="val 59801"/>
              <a:gd name="adj2" fmla="val 100722"/>
              <a:gd name="adj3" fmla="val 73920"/>
              <a:gd name="adj4" fmla="val 11005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</a:rPr>
              <a:t>FT2 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자동화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1 Line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</a:rPr>
              <a:t>( 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양수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2</a:t>
            </a:r>
            <a:r>
              <a:rPr lang="ko-KR" altLang="en-US" sz="1000" b="1" dirty="0">
                <a:solidFill>
                  <a:srgbClr val="0000FF"/>
                </a:solidFill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Line )</a:t>
            </a:r>
          </a:p>
        </p:txBody>
      </p:sp>
      <p:sp>
        <p:nvSpPr>
          <p:cNvPr id="43" name="양쪽 중괄호 42"/>
          <p:cNvSpPr/>
          <p:nvPr/>
        </p:nvSpPr>
        <p:spPr>
          <a:xfrm>
            <a:off x="1835696" y="4742344"/>
            <a:ext cx="1692695" cy="253632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설명선 1(강조선) 43"/>
          <p:cNvSpPr/>
          <p:nvPr/>
        </p:nvSpPr>
        <p:spPr>
          <a:xfrm>
            <a:off x="251520" y="4487286"/>
            <a:ext cx="1391358" cy="255058"/>
          </a:xfrm>
          <a:prstGeom prst="accentCallout1">
            <a:avLst>
              <a:gd name="adj1" fmla="val 59801"/>
              <a:gd name="adj2" fmla="val 100722"/>
              <a:gd name="adj3" fmla="val 138831"/>
              <a:gd name="adj4" fmla="val 11317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</a:rPr>
              <a:t>FT2 Manual(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고출력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45" name="양쪽 중괄호 44"/>
          <p:cNvSpPr/>
          <p:nvPr/>
        </p:nvSpPr>
        <p:spPr>
          <a:xfrm>
            <a:off x="1907704" y="5390416"/>
            <a:ext cx="1602939" cy="630872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설명선 1(강조선) 45"/>
          <p:cNvSpPr/>
          <p:nvPr/>
        </p:nvSpPr>
        <p:spPr>
          <a:xfrm>
            <a:off x="251520" y="5445224"/>
            <a:ext cx="1311910" cy="401395"/>
          </a:xfrm>
          <a:prstGeom prst="accentCallout1">
            <a:avLst>
              <a:gd name="adj1" fmla="val 59801"/>
              <a:gd name="adj2" fmla="val 100722"/>
              <a:gd name="adj3" fmla="val 66064"/>
              <a:gd name="adj4" fmla="val 12567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</a:rPr>
              <a:t>별매 자동화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1 Line</a:t>
            </a:r>
          </a:p>
        </p:txBody>
      </p:sp>
      <p:sp>
        <p:nvSpPr>
          <p:cNvPr id="47" name="양쪽 중괄호 46"/>
          <p:cNvSpPr/>
          <p:nvPr/>
        </p:nvSpPr>
        <p:spPr>
          <a:xfrm>
            <a:off x="1835696" y="6085413"/>
            <a:ext cx="1667102" cy="270832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설명선 1(강조선) 47"/>
          <p:cNvSpPr/>
          <p:nvPr/>
        </p:nvSpPr>
        <p:spPr>
          <a:xfrm>
            <a:off x="251520" y="5949280"/>
            <a:ext cx="1311910" cy="401395"/>
          </a:xfrm>
          <a:prstGeom prst="accentCallout1">
            <a:avLst>
              <a:gd name="adj1" fmla="val 59801"/>
              <a:gd name="adj2" fmla="val 100722"/>
              <a:gd name="adj3" fmla="val 64100"/>
              <a:gd name="adj4" fmla="val 120265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</a:rPr>
              <a:t>별매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Manual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</a:rPr>
              <a:t>2 Line</a:t>
            </a:r>
          </a:p>
        </p:txBody>
      </p:sp>
      <p:sp>
        <p:nvSpPr>
          <p:cNvPr id="49" name="양쪽 중괄호 48"/>
          <p:cNvSpPr/>
          <p:nvPr/>
        </p:nvSpPr>
        <p:spPr>
          <a:xfrm>
            <a:off x="3723670" y="4316981"/>
            <a:ext cx="3152586" cy="336155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설명선 1(강조선) 49"/>
          <p:cNvSpPr/>
          <p:nvPr/>
        </p:nvSpPr>
        <p:spPr>
          <a:xfrm>
            <a:off x="7092280" y="3853914"/>
            <a:ext cx="1763688" cy="488712"/>
          </a:xfrm>
          <a:prstGeom prst="accentCallout1">
            <a:avLst>
              <a:gd name="adj1" fmla="val 94705"/>
              <a:gd name="adj2" fmla="val -1182"/>
              <a:gd name="adj3" fmla="val 134790"/>
              <a:gd name="adj4" fmla="val -12858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</a:rPr>
              <a:t>ADT 1 Line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으로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Merge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</a:rPr>
              <a:t>( 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대형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1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+ 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표준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2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51" name="설명선 1(강조선) 50"/>
          <p:cNvSpPr/>
          <p:nvPr/>
        </p:nvSpPr>
        <p:spPr>
          <a:xfrm>
            <a:off x="6948264" y="2700249"/>
            <a:ext cx="1907704" cy="488712"/>
          </a:xfrm>
          <a:prstGeom prst="accentCallout1">
            <a:avLst>
              <a:gd name="adj1" fmla="val 4379"/>
              <a:gd name="adj2" fmla="val -1107"/>
              <a:gd name="adj3" fmla="val -60379"/>
              <a:gd name="adj4" fmla="val -6358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</a:rPr>
              <a:t>충전기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DAT Room 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이원화</a:t>
            </a:r>
            <a:endParaRPr lang="en-US" altLang="ko-KR" sz="1000" b="1" dirty="0" smtClean="0">
              <a:solidFill>
                <a:srgbClr val="0000FF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</a:rPr>
              <a:t>기존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VD </a:t>
            </a:r>
            <a:r>
              <a:rPr lang="en-US" altLang="ko-KR" sz="10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0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변경 </a:t>
            </a:r>
            <a:r>
              <a:rPr lang="en-US" altLang="ko-KR" sz="10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VD + TA</a:t>
            </a:r>
            <a:endParaRPr lang="en-US" altLang="ko-KR" sz="1000" b="1" dirty="0" smtClean="0">
              <a:solidFill>
                <a:srgbClr val="0000FF"/>
              </a:solidFill>
            </a:endParaRPr>
          </a:p>
        </p:txBody>
      </p:sp>
      <p:sp>
        <p:nvSpPr>
          <p:cNvPr id="52" name="양쪽 중괄호 51"/>
          <p:cNvSpPr/>
          <p:nvPr/>
        </p:nvSpPr>
        <p:spPr>
          <a:xfrm>
            <a:off x="3502798" y="2276872"/>
            <a:ext cx="2221330" cy="279215"/>
          </a:xfrm>
          <a:prstGeom prst="bracePair">
            <a:avLst/>
          </a:prstGeom>
          <a:solidFill>
            <a:srgbClr val="FFCC66">
              <a:alpha val="50196"/>
            </a:srgbClr>
          </a:solidFill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양쪽 중괄호 52"/>
          <p:cNvSpPr/>
          <p:nvPr/>
        </p:nvSpPr>
        <p:spPr>
          <a:xfrm>
            <a:off x="2835925" y="2488585"/>
            <a:ext cx="807854" cy="492845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설명선 1(강조선) 53"/>
          <p:cNvSpPr/>
          <p:nvPr/>
        </p:nvSpPr>
        <p:spPr>
          <a:xfrm>
            <a:off x="251520" y="2223467"/>
            <a:ext cx="1391358" cy="332619"/>
          </a:xfrm>
          <a:prstGeom prst="accentCallout1">
            <a:avLst>
              <a:gd name="adj1" fmla="val 59801"/>
              <a:gd name="adj2" fmla="val 100722"/>
              <a:gd name="adj3" fmla="val 148647"/>
              <a:gd name="adj4" fmla="val 18703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</a:rPr>
              <a:t>EMI Room</a:t>
            </a:r>
          </a:p>
        </p:txBody>
      </p:sp>
      <p:sp>
        <p:nvSpPr>
          <p:cNvPr id="58" name="설명선 1(강조선) 57"/>
          <p:cNvSpPr/>
          <p:nvPr/>
        </p:nvSpPr>
        <p:spPr>
          <a:xfrm>
            <a:off x="6948264" y="1999873"/>
            <a:ext cx="1907704" cy="488712"/>
          </a:xfrm>
          <a:prstGeom prst="accentCallout1">
            <a:avLst>
              <a:gd name="adj1" fmla="val 4379"/>
              <a:gd name="adj2" fmla="val -1107"/>
              <a:gd name="adj3" fmla="val -28120"/>
              <a:gd name="adj4" fmla="val -8672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  <a:prstDash val="sysDot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</a:rPr>
              <a:t>충전기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DAT Room(</a:t>
            </a:r>
            <a:r>
              <a:rPr lang="ko-KR" altLang="en-US" sz="1000" b="1" dirty="0" smtClean="0">
                <a:solidFill>
                  <a:srgbClr val="0000FF"/>
                </a:solidFill>
              </a:rPr>
              <a:t>기존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</a:rPr>
              <a:t>지속 운영</a:t>
            </a:r>
            <a:endParaRPr lang="en-US" altLang="ko-KR" sz="1000" b="1" dirty="0" smtClean="0">
              <a:solidFill>
                <a:srgbClr val="0000FF"/>
              </a:solidFill>
            </a:endParaRPr>
          </a:p>
        </p:txBody>
      </p:sp>
      <p:sp>
        <p:nvSpPr>
          <p:cNvPr id="59" name="양쪽 중괄호 58"/>
          <p:cNvSpPr/>
          <p:nvPr/>
        </p:nvSpPr>
        <p:spPr>
          <a:xfrm>
            <a:off x="2835924" y="1709205"/>
            <a:ext cx="2456155" cy="297755"/>
          </a:xfrm>
          <a:prstGeom prst="bracePair">
            <a:avLst/>
          </a:prstGeom>
          <a:solidFill>
            <a:srgbClr val="FFCC66">
              <a:alpha val="50196"/>
            </a:srgbClr>
          </a:solidFill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양쪽 모서리가 둥근 사각형 60"/>
          <p:cNvSpPr/>
          <p:nvPr/>
        </p:nvSpPr>
        <p:spPr>
          <a:xfrm>
            <a:off x="1285373" y="1095032"/>
            <a:ext cx="6598994" cy="596462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4040">
              <a:alpha val="85098"/>
            </a:srgbClr>
          </a:solidFill>
          <a:ln w="952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300" b="1" dirty="0" smtClean="0">
              <a:solidFill>
                <a:schemeClr val="bg1"/>
              </a:solidFill>
            </a:endParaRPr>
          </a:p>
        </p:txBody>
      </p:sp>
      <p:sp>
        <p:nvSpPr>
          <p:cNvPr id="62" name="양쪽 모서리가 둥근 사각형 61"/>
          <p:cNvSpPr/>
          <p:nvPr/>
        </p:nvSpPr>
        <p:spPr>
          <a:xfrm>
            <a:off x="1285373" y="1425159"/>
            <a:ext cx="1550550" cy="57977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4040">
              <a:alpha val="85098"/>
            </a:srgbClr>
          </a:solidFill>
          <a:ln w="952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300" b="1" dirty="0" smtClean="0">
              <a:solidFill>
                <a:schemeClr val="bg1"/>
              </a:solidFill>
            </a:endParaRPr>
          </a:p>
        </p:txBody>
      </p:sp>
      <p:sp>
        <p:nvSpPr>
          <p:cNvPr id="63" name="양쪽 모서리가 둥근 사각형 62"/>
          <p:cNvSpPr/>
          <p:nvPr/>
        </p:nvSpPr>
        <p:spPr>
          <a:xfrm>
            <a:off x="6172989" y="1437811"/>
            <a:ext cx="1711378" cy="57977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4040">
              <a:alpha val="85098"/>
            </a:srgbClr>
          </a:solidFill>
          <a:ln w="952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300" b="1" dirty="0" smtClean="0">
              <a:solidFill>
                <a:schemeClr val="bg1"/>
              </a:solidFill>
            </a:endParaRPr>
          </a:p>
        </p:txBody>
      </p:sp>
      <p:sp>
        <p:nvSpPr>
          <p:cNvPr id="64" name="양쪽 모서리가 둥근 사각형 63"/>
          <p:cNvSpPr/>
          <p:nvPr/>
        </p:nvSpPr>
        <p:spPr>
          <a:xfrm>
            <a:off x="5292079" y="1209766"/>
            <a:ext cx="1711378" cy="579774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404040">
              <a:alpha val="85098"/>
            </a:srgbClr>
          </a:solidFill>
          <a:ln w="952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300" b="1" dirty="0" smtClean="0">
              <a:solidFill>
                <a:schemeClr val="bg1"/>
              </a:solidFill>
            </a:endParaRPr>
          </a:p>
        </p:txBody>
      </p:sp>
      <p:sp>
        <p:nvSpPr>
          <p:cNvPr id="42" name="타원 41">
            <a:hlinkClick r:id="rId4" action="ppaction://hlinksldjump"/>
          </p:cNvPr>
          <p:cNvSpPr>
            <a:spLocks noChangeAspect="1"/>
          </p:cNvSpPr>
          <p:nvPr/>
        </p:nvSpPr>
        <p:spPr>
          <a:xfrm>
            <a:off x="8388424" y="5949280"/>
            <a:ext cx="585345" cy="59744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21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 smtClean="0">
                <a:latin typeface="+mn-ea"/>
              </a:rPr>
              <a:t>자동화 설비 가동율 향상</a:t>
            </a:r>
            <a:endParaRPr lang="en-US" altLang="ko-KR" b="1" dirty="0">
              <a:latin typeface="+mn-ea"/>
            </a:endParaRPr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936590"/>
              </p:ext>
            </p:extLst>
          </p:nvPr>
        </p:nvGraphicFramePr>
        <p:xfrm>
          <a:off x="388800" y="1116000"/>
          <a:ext cx="8360162" cy="535908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설비 </a:t>
                      </a:r>
                      <a:r>
                        <a:rPr lang="ko-KR" alt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가동율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향상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</a:t>
                      </a:r>
                      <a:endParaRPr lang="en-US" sz="12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설비 고장 및 유실 최소화</a:t>
                      </a:r>
                      <a:endParaRPr lang="en-US" sz="10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 중심 적극성 의식 배양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낭비요소 개선 </a:t>
                      </a:r>
                      <a:endParaRPr lang="en-US" altLang="ko-KR" sz="10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  <a:cs typeface="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 개선에 의한 점당 가공비 목표 달성 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 지속 유지 및 도전목표 설정</a:t>
                      </a:r>
                      <a:endParaRPr lang="en-US" sz="1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개선을 통한 </a:t>
                      </a:r>
                      <a:r>
                        <a:rPr lang="ko-KR" altLang="en-US" sz="1000" b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향상 </a:t>
                      </a:r>
                      <a:endParaRPr lang="en-US" sz="1000" b="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23</a:t>
                      </a: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比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 </a:t>
                      </a: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↓ 예산적용</a:t>
                      </a:r>
                      <a:endParaRPr lang="en-US" sz="1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000" b="1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24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소모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PART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성능유지 관리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: 64,971 USD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검토적용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49942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83038"/>
              </p:ext>
            </p:extLst>
          </p:nvPr>
        </p:nvGraphicFramePr>
        <p:xfrm>
          <a:off x="468908" y="4005064"/>
          <a:ext cx="4103090" cy="648072"/>
        </p:xfrm>
        <a:graphic>
          <a:graphicData uri="http://schemas.openxmlformats.org/drawingml/2006/table">
            <a:tbl>
              <a:tblPr/>
              <a:tblGrid>
                <a:gridCol w="814040"/>
                <a:gridCol w="657810"/>
                <a:gridCol w="657810"/>
                <a:gridCol w="657810"/>
                <a:gridCol w="657810"/>
                <a:gridCol w="657810"/>
              </a:tblGrid>
              <a:tr h="1620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16201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0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701226"/>
              </p:ext>
            </p:extLst>
          </p:nvPr>
        </p:nvGraphicFramePr>
        <p:xfrm>
          <a:off x="4716016" y="2708920"/>
          <a:ext cx="3960439" cy="872108"/>
        </p:xfrm>
        <a:graphic>
          <a:graphicData uri="http://schemas.openxmlformats.org/drawingml/2006/table">
            <a:tbl>
              <a:tblPr/>
              <a:tblGrid>
                <a:gridCol w="565777"/>
                <a:gridCol w="565777"/>
                <a:gridCol w="565777"/>
                <a:gridCol w="565777"/>
                <a:gridCol w="565777"/>
                <a:gridCol w="565777"/>
                <a:gridCol w="565777"/>
              </a:tblGrid>
              <a:tr h="21802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218027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0.47%</a:t>
                      </a:r>
                      <a:endParaRPr lang="en-US" altLang="ko-KR" sz="9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지속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목표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추가상승 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8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573014"/>
              </p:ext>
            </p:extLst>
          </p:nvPr>
        </p:nvGraphicFramePr>
        <p:xfrm>
          <a:off x="467544" y="5054366"/>
          <a:ext cx="8229595" cy="1350378"/>
        </p:xfrm>
        <a:graphic>
          <a:graphicData uri="http://schemas.openxmlformats.org/drawingml/2006/table">
            <a:tbl>
              <a:tblPr/>
              <a:tblGrid>
                <a:gridCol w="2338651"/>
                <a:gridCol w="490912"/>
                <a:gridCol w="490912"/>
                <a:gridCol w="490912"/>
                <a:gridCol w="490912"/>
                <a:gridCol w="490912"/>
                <a:gridCol w="490912"/>
                <a:gridCol w="490912"/>
                <a:gridCol w="490912"/>
                <a:gridCol w="490912"/>
                <a:gridCol w="490912"/>
                <a:gridCol w="490912"/>
                <a:gridCol w="490912"/>
              </a:tblGrid>
              <a:tr h="15004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Items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150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전략과제 지속관리 운영 및 성능유지 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전략과제 지속관리 운영 및 성능유지 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전략과제 지속관리 운영 및 성능유지 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04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공정별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FEEDER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유실 관리 개선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직행율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향상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목표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90%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공정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성인화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0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MES/EMI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정합성 강화 개선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042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유효성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지속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운영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820" marR="6820" marT="682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915690" y="5287446"/>
            <a:ext cx="2977097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71000">
                <a:schemeClr val="accent1">
                  <a:lumMod val="45000"/>
                  <a:lumOff val="55000"/>
                  <a:alpha val="26000"/>
                </a:schemeClr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2"/>
                </a:solidFill>
              </a:rPr>
              <a:t>PLAN </a:t>
            </a:r>
            <a:r>
              <a:rPr lang="ko-KR" altLang="en-US" sz="1100" b="1" dirty="0" smtClean="0">
                <a:solidFill>
                  <a:schemeClr val="accent2"/>
                </a:solidFill>
              </a:rPr>
              <a:t>과제 지속 반복 활동 유지 관리 운영 </a:t>
            </a:r>
            <a:endParaRPr lang="ko-KR" altLang="en-US" sz="1100" b="1" dirty="0">
              <a:solidFill>
                <a:schemeClr val="accent2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2949122" y="5727152"/>
            <a:ext cx="3639102" cy="6104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3848531" y="5877272"/>
            <a:ext cx="2235637" cy="3262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6300192" y="6021288"/>
            <a:ext cx="864096" cy="3262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347864" y="6184478"/>
            <a:ext cx="4212467" cy="6104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7742486" y="6325796"/>
            <a:ext cx="864096" cy="3262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8440653" y="6021288"/>
            <a:ext cx="512971" cy="52357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92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45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자동화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 smtClean="0">
                <a:latin typeface="+mn-ea"/>
              </a:rPr>
              <a:t>효율 </a:t>
            </a:r>
            <a:r>
              <a:rPr lang="en-US" altLang="ko-KR" b="1" dirty="0" smtClean="0">
                <a:latin typeface="+mn-ea"/>
              </a:rPr>
              <a:t>&amp; </a:t>
            </a:r>
            <a:r>
              <a:rPr lang="ko-KR" altLang="en-US" b="1" dirty="0" smtClean="0">
                <a:latin typeface="+mn-ea"/>
              </a:rPr>
              <a:t>성능 과제 유지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91" name="표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44966"/>
              </p:ext>
            </p:extLst>
          </p:nvPr>
        </p:nvGraphicFramePr>
        <p:xfrm>
          <a:off x="251520" y="6021288"/>
          <a:ext cx="8585053" cy="45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2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87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726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9360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9360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256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0256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10679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71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설정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목표효과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가동효율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83.7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1.53%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5,691,036/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타원 45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8544293" y="6027303"/>
            <a:ext cx="469084" cy="4787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자동화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 smtClean="0">
                <a:latin typeface="+mn-ea"/>
              </a:rPr>
              <a:t>효율 </a:t>
            </a:r>
            <a:r>
              <a:rPr lang="en-US" altLang="ko-KR" b="1" dirty="0" smtClean="0">
                <a:latin typeface="+mn-ea"/>
              </a:rPr>
              <a:t>&amp; </a:t>
            </a:r>
            <a:r>
              <a:rPr lang="ko-KR" altLang="en-US" b="1" dirty="0" smtClean="0">
                <a:latin typeface="+mn-ea"/>
              </a:rPr>
              <a:t>성능 과제 유지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2" y="1420948"/>
            <a:ext cx="3637075" cy="3264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79" y="1906763"/>
            <a:ext cx="3623532" cy="324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92" name="그룹 91"/>
          <p:cNvGrpSpPr/>
          <p:nvPr/>
        </p:nvGrpSpPr>
        <p:grpSpPr>
          <a:xfrm>
            <a:off x="4211960" y="1477173"/>
            <a:ext cx="4680520" cy="3238848"/>
            <a:chOff x="270422" y="1198264"/>
            <a:chExt cx="7644695" cy="4141057"/>
          </a:xfrm>
        </p:grpSpPr>
        <p:grpSp>
          <p:nvGrpSpPr>
            <p:cNvPr id="93" name="그룹 92"/>
            <p:cNvGrpSpPr/>
            <p:nvPr/>
          </p:nvGrpSpPr>
          <p:grpSpPr>
            <a:xfrm>
              <a:off x="270422" y="1198264"/>
              <a:ext cx="7644695" cy="3070257"/>
              <a:chOff x="270422" y="1198264"/>
              <a:chExt cx="7644695" cy="3070257"/>
            </a:xfrm>
          </p:grpSpPr>
          <p:sp>
            <p:nvSpPr>
              <p:cNvPr id="96" name="자유형 95"/>
              <p:cNvSpPr/>
              <p:nvPr/>
            </p:nvSpPr>
            <p:spPr>
              <a:xfrm>
                <a:off x="2258651" y="1310450"/>
                <a:ext cx="5656466" cy="798276"/>
              </a:xfrm>
              <a:custGeom>
                <a:avLst/>
                <a:gdLst>
                  <a:gd name="connsiteX0" fmla="*/ 133049 w 798276"/>
                  <a:gd name="connsiteY0" fmla="*/ 0 h 5472032"/>
                  <a:gd name="connsiteX1" fmla="*/ 665227 w 798276"/>
                  <a:gd name="connsiteY1" fmla="*/ 0 h 5472032"/>
                  <a:gd name="connsiteX2" fmla="*/ 798276 w 798276"/>
                  <a:gd name="connsiteY2" fmla="*/ 133049 h 5472032"/>
                  <a:gd name="connsiteX3" fmla="*/ 798276 w 798276"/>
                  <a:gd name="connsiteY3" fmla="*/ 5472032 h 5472032"/>
                  <a:gd name="connsiteX4" fmla="*/ 798276 w 798276"/>
                  <a:gd name="connsiteY4" fmla="*/ 5472032 h 5472032"/>
                  <a:gd name="connsiteX5" fmla="*/ 0 w 798276"/>
                  <a:gd name="connsiteY5" fmla="*/ 5472032 h 5472032"/>
                  <a:gd name="connsiteX6" fmla="*/ 0 w 798276"/>
                  <a:gd name="connsiteY6" fmla="*/ 5472032 h 5472032"/>
                  <a:gd name="connsiteX7" fmla="*/ 0 w 798276"/>
                  <a:gd name="connsiteY7" fmla="*/ 133049 h 5472032"/>
                  <a:gd name="connsiteX8" fmla="*/ 133049 w 798276"/>
                  <a:gd name="connsiteY8" fmla="*/ 0 h 547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8276" h="5472032">
                    <a:moveTo>
                      <a:pt x="798276" y="912028"/>
                    </a:moveTo>
                    <a:lnTo>
                      <a:pt x="798276" y="4560004"/>
                    </a:lnTo>
                    <a:cubicBezTo>
                      <a:pt x="798276" y="5063702"/>
                      <a:pt x="789586" y="5472029"/>
                      <a:pt x="778866" y="5472029"/>
                    </a:cubicBezTo>
                    <a:lnTo>
                      <a:pt x="0" y="5472029"/>
                    </a:lnTo>
                    <a:lnTo>
                      <a:pt x="0" y="5472029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778866" y="3"/>
                    </a:lnTo>
                    <a:cubicBezTo>
                      <a:pt x="789586" y="3"/>
                      <a:pt x="798276" y="408330"/>
                      <a:pt x="798276" y="912028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1" tIns="162793" rIns="286618" bIns="162795" numCol="1" spcCol="1270" anchor="ctr" anchorCtr="0">
                <a:noAutofit/>
              </a:bodyPr>
              <a:lstStyle/>
              <a:p>
                <a:pPr marL="114300" lvl="1" indent="-11430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ko-KR" altLang="en-US" sz="1000" kern="1200" dirty="0" smtClean="0"/>
                  <a:t>가공 </a:t>
                </a:r>
                <a:r>
                  <a:rPr lang="en-US" altLang="ko-KR" sz="1000" kern="1200" dirty="0" smtClean="0"/>
                  <a:t>Part </a:t>
                </a:r>
                <a:r>
                  <a:rPr lang="ko-KR" altLang="en-US" sz="1000" kern="1200" dirty="0" smtClean="0"/>
                  <a:t>업체 지속 개선 </a:t>
                </a:r>
                <a:r>
                  <a:rPr lang="en-US" altLang="ko-KR" sz="1000" kern="1200" dirty="0" smtClean="0"/>
                  <a:t>Test </a:t>
                </a:r>
                <a:r>
                  <a:rPr lang="ko-KR" altLang="en-US" sz="1000" kern="1200" dirty="0" smtClean="0"/>
                  <a:t>검토 진행</a:t>
                </a:r>
                <a:endParaRPr lang="en-US" altLang="ko-KR" sz="1000" kern="1200" dirty="0" smtClean="0"/>
              </a:p>
              <a:p>
                <a:pPr marL="114300" lvl="1" indent="-11430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ko-KR" altLang="en-US" sz="1000" b="1" kern="1200" dirty="0" smtClean="0">
                    <a:solidFill>
                      <a:schemeClr val="accent1"/>
                    </a:solidFill>
                  </a:rPr>
                  <a:t>사용 주기 연장에 따른 유실시간 조정 감소 효과</a:t>
                </a:r>
                <a:endParaRPr lang="ko-KR" altLang="en-US" sz="1000" b="1" kern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7" name="자유형 96"/>
              <p:cNvSpPr/>
              <p:nvPr/>
            </p:nvSpPr>
            <p:spPr>
              <a:xfrm>
                <a:off x="2258652" y="2358187"/>
                <a:ext cx="5656463" cy="798276"/>
              </a:xfrm>
              <a:custGeom>
                <a:avLst/>
                <a:gdLst>
                  <a:gd name="connsiteX0" fmla="*/ 133049 w 798276"/>
                  <a:gd name="connsiteY0" fmla="*/ 0 h 5472032"/>
                  <a:gd name="connsiteX1" fmla="*/ 665227 w 798276"/>
                  <a:gd name="connsiteY1" fmla="*/ 0 h 5472032"/>
                  <a:gd name="connsiteX2" fmla="*/ 798276 w 798276"/>
                  <a:gd name="connsiteY2" fmla="*/ 133049 h 5472032"/>
                  <a:gd name="connsiteX3" fmla="*/ 798276 w 798276"/>
                  <a:gd name="connsiteY3" fmla="*/ 5472032 h 5472032"/>
                  <a:gd name="connsiteX4" fmla="*/ 798276 w 798276"/>
                  <a:gd name="connsiteY4" fmla="*/ 5472032 h 5472032"/>
                  <a:gd name="connsiteX5" fmla="*/ 0 w 798276"/>
                  <a:gd name="connsiteY5" fmla="*/ 5472032 h 5472032"/>
                  <a:gd name="connsiteX6" fmla="*/ 0 w 798276"/>
                  <a:gd name="connsiteY6" fmla="*/ 5472032 h 5472032"/>
                  <a:gd name="connsiteX7" fmla="*/ 0 w 798276"/>
                  <a:gd name="connsiteY7" fmla="*/ 133049 h 5472032"/>
                  <a:gd name="connsiteX8" fmla="*/ 133049 w 798276"/>
                  <a:gd name="connsiteY8" fmla="*/ 0 h 547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8276" h="5472032">
                    <a:moveTo>
                      <a:pt x="798276" y="912028"/>
                    </a:moveTo>
                    <a:lnTo>
                      <a:pt x="798276" y="4560004"/>
                    </a:lnTo>
                    <a:cubicBezTo>
                      <a:pt x="798276" y="5063702"/>
                      <a:pt x="789586" y="5472029"/>
                      <a:pt x="778866" y="5472029"/>
                    </a:cubicBezTo>
                    <a:lnTo>
                      <a:pt x="0" y="5472029"/>
                    </a:lnTo>
                    <a:lnTo>
                      <a:pt x="0" y="5472029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778866" y="3"/>
                    </a:lnTo>
                    <a:cubicBezTo>
                      <a:pt x="789586" y="3"/>
                      <a:pt x="798276" y="408330"/>
                      <a:pt x="798276" y="912028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1" tIns="162793" rIns="286618" bIns="162795" numCol="1" spcCol="1270" anchor="ctr" anchorCtr="0">
                <a:noAutofit/>
              </a:bodyPr>
              <a:lstStyle/>
              <a:p>
                <a:pPr marL="171450" lvl="1" indent="-17145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ko-KR" altLang="en-US" sz="1000" dirty="0" smtClean="0"/>
                  <a:t>파손 발생 잦은 현상 교체발생 증가 개선</a:t>
                </a:r>
                <a:endParaRPr lang="en-US" altLang="ko-KR" sz="1000" dirty="0" smtClean="0"/>
              </a:p>
              <a:p>
                <a:pPr marL="171450" lvl="1" indent="-17145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Font typeface="Arial" panose="020B0604020202020204" pitchFamily="34" charset="0"/>
                  <a:buChar char="•"/>
                </a:pPr>
                <a:r>
                  <a:rPr lang="en-US" altLang="ko-KR" sz="1000" b="1" dirty="0" smtClean="0">
                    <a:solidFill>
                      <a:schemeClr val="accent1"/>
                    </a:solidFill>
                  </a:rPr>
                  <a:t>PART </a:t>
                </a:r>
                <a:r>
                  <a:rPr lang="ko-KR" altLang="en-US" sz="1000" b="1" dirty="0" smtClean="0">
                    <a:solidFill>
                      <a:schemeClr val="accent1"/>
                    </a:solidFill>
                  </a:rPr>
                  <a:t>정밀도 품질 관리 및 조정 스킬 평준화 </a:t>
                </a:r>
                <a:endParaRPr lang="en-US" altLang="ko-KR" sz="10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8" name="자유형 97"/>
              <p:cNvSpPr/>
              <p:nvPr/>
            </p:nvSpPr>
            <p:spPr>
              <a:xfrm>
                <a:off x="270422" y="2246002"/>
                <a:ext cx="2288616" cy="997845"/>
              </a:xfrm>
              <a:custGeom>
                <a:avLst/>
                <a:gdLst>
                  <a:gd name="connsiteX0" fmla="*/ 0 w 3078018"/>
                  <a:gd name="connsiteY0" fmla="*/ 166311 h 997845"/>
                  <a:gd name="connsiteX1" fmla="*/ 166311 w 3078018"/>
                  <a:gd name="connsiteY1" fmla="*/ 0 h 997845"/>
                  <a:gd name="connsiteX2" fmla="*/ 2911707 w 3078018"/>
                  <a:gd name="connsiteY2" fmla="*/ 0 h 997845"/>
                  <a:gd name="connsiteX3" fmla="*/ 3078018 w 3078018"/>
                  <a:gd name="connsiteY3" fmla="*/ 166311 h 997845"/>
                  <a:gd name="connsiteX4" fmla="*/ 3078018 w 3078018"/>
                  <a:gd name="connsiteY4" fmla="*/ 831534 h 997845"/>
                  <a:gd name="connsiteX5" fmla="*/ 2911707 w 3078018"/>
                  <a:gd name="connsiteY5" fmla="*/ 997845 h 997845"/>
                  <a:gd name="connsiteX6" fmla="*/ 166311 w 3078018"/>
                  <a:gd name="connsiteY6" fmla="*/ 997845 h 997845"/>
                  <a:gd name="connsiteX7" fmla="*/ 0 w 3078018"/>
                  <a:gd name="connsiteY7" fmla="*/ 831534 h 997845"/>
                  <a:gd name="connsiteX8" fmla="*/ 0 w 3078018"/>
                  <a:gd name="connsiteY8" fmla="*/ 166311 h 99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78018" h="997845">
                    <a:moveTo>
                      <a:pt x="0" y="166311"/>
                    </a:moveTo>
                    <a:cubicBezTo>
                      <a:pt x="0" y="74460"/>
                      <a:pt x="74460" y="0"/>
                      <a:pt x="166311" y="0"/>
                    </a:cubicBezTo>
                    <a:lnTo>
                      <a:pt x="2911707" y="0"/>
                    </a:lnTo>
                    <a:cubicBezTo>
                      <a:pt x="3003558" y="0"/>
                      <a:pt x="3078018" y="74460"/>
                      <a:pt x="3078018" y="166311"/>
                    </a:cubicBezTo>
                    <a:lnTo>
                      <a:pt x="3078018" y="831534"/>
                    </a:lnTo>
                    <a:cubicBezTo>
                      <a:pt x="3078018" y="923385"/>
                      <a:pt x="3003558" y="997845"/>
                      <a:pt x="2911707" y="997845"/>
                    </a:cubicBezTo>
                    <a:lnTo>
                      <a:pt x="166311" y="997845"/>
                    </a:lnTo>
                    <a:cubicBezTo>
                      <a:pt x="74460" y="997845"/>
                      <a:pt x="0" y="923385"/>
                      <a:pt x="0" y="831534"/>
                    </a:cubicBezTo>
                    <a:lnTo>
                      <a:pt x="0" y="1663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94431" tIns="71571" rIns="94431" bIns="71571" numCol="1" spcCol="1270" anchor="ctr" anchorCtr="0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000" dirty="0"/>
              </a:p>
              <a:p>
                <a:pPr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000" dirty="0"/>
              </a:p>
              <a:p>
                <a:pPr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000" dirty="0"/>
              </a:p>
              <a:p>
                <a:pPr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000" dirty="0" err="1"/>
                  <a:t>Trensper</a:t>
                </a:r>
                <a:r>
                  <a:rPr lang="en-US" altLang="ko-KR" sz="1000" dirty="0"/>
                  <a:t> Chuck</a:t>
                </a:r>
                <a:endParaRPr lang="ko-KR" altLang="en-US" sz="1000" dirty="0"/>
              </a:p>
            </p:txBody>
          </p:sp>
          <p:sp>
            <p:nvSpPr>
              <p:cNvPr id="99" name="자유형 98"/>
              <p:cNvSpPr/>
              <p:nvPr/>
            </p:nvSpPr>
            <p:spPr>
              <a:xfrm>
                <a:off x="2258652" y="3405923"/>
                <a:ext cx="5656463" cy="798276"/>
              </a:xfrm>
              <a:custGeom>
                <a:avLst/>
                <a:gdLst>
                  <a:gd name="connsiteX0" fmla="*/ 133049 w 798276"/>
                  <a:gd name="connsiteY0" fmla="*/ 0 h 5472032"/>
                  <a:gd name="connsiteX1" fmla="*/ 665227 w 798276"/>
                  <a:gd name="connsiteY1" fmla="*/ 0 h 5472032"/>
                  <a:gd name="connsiteX2" fmla="*/ 798276 w 798276"/>
                  <a:gd name="connsiteY2" fmla="*/ 133049 h 5472032"/>
                  <a:gd name="connsiteX3" fmla="*/ 798276 w 798276"/>
                  <a:gd name="connsiteY3" fmla="*/ 5472032 h 5472032"/>
                  <a:gd name="connsiteX4" fmla="*/ 798276 w 798276"/>
                  <a:gd name="connsiteY4" fmla="*/ 5472032 h 5472032"/>
                  <a:gd name="connsiteX5" fmla="*/ 0 w 798276"/>
                  <a:gd name="connsiteY5" fmla="*/ 5472032 h 5472032"/>
                  <a:gd name="connsiteX6" fmla="*/ 0 w 798276"/>
                  <a:gd name="connsiteY6" fmla="*/ 5472032 h 5472032"/>
                  <a:gd name="connsiteX7" fmla="*/ 0 w 798276"/>
                  <a:gd name="connsiteY7" fmla="*/ 133049 h 5472032"/>
                  <a:gd name="connsiteX8" fmla="*/ 133049 w 798276"/>
                  <a:gd name="connsiteY8" fmla="*/ 0 h 5472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8276" h="5472032">
                    <a:moveTo>
                      <a:pt x="798276" y="912028"/>
                    </a:moveTo>
                    <a:lnTo>
                      <a:pt x="798276" y="4560004"/>
                    </a:lnTo>
                    <a:cubicBezTo>
                      <a:pt x="798276" y="5063702"/>
                      <a:pt x="789586" y="5472029"/>
                      <a:pt x="778866" y="5472029"/>
                    </a:cubicBezTo>
                    <a:lnTo>
                      <a:pt x="0" y="5472029"/>
                    </a:lnTo>
                    <a:lnTo>
                      <a:pt x="0" y="5472029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778866" y="3"/>
                    </a:lnTo>
                    <a:cubicBezTo>
                      <a:pt x="789586" y="3"/>
                      <a:pt x="798276" y="408330"/>
                      <a:pt x="798276" y="912028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47651" tIns="162793" rIns="286618" bIns="162795" numCol="1" spcCol="1270" anchor="ctr" anchorCtr="0">
                <a:noAutofit/>
              </a:bodyPr>
              <a:lstStyle/>
              <a:p>
                <a:pPr marL="114300" lvl="1" indent="-11430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ko-KR" altLang="en-US" sz="1000" dirty="0" smtClean="0"/>
                  <a:t>진행성 마모 </a:t>
                </a:r>
                <a:r>
                  <a:rPr lang="ko-KR" altLang="en-US" sz="1000" dirty="0" err="1" smtClean="0"/>
                  <a:t>삽입률</a:t>
                </a:r>
                <a:r>
                  <a:rPr lang="ko-KR" altLang="en-US" sz="1000" dirty="0" smtClean="0"/>
                  <a:t> 단계별 저하 현상</a:t>
                </a:r>
                <a:endParaRPr lang="en-US" altLang="ko-KR" sz="1000" dirty="0" smtClean="0"/>
              </a:p>
              <a:p>
                <a:pPr marL="114300" lvl="1" indent="-114300" algn="l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r>
                  <a:rPr lang="ko-KR" altLang="en-US" sz="1000" b="1" dirty="0" smtClean="0">
                    <a:solidFill>
                      <a:schemeClr val="accent1"/>
                    </a:solidFill>
                  </a:rPr>
                  <a:t>열처리 강화 사용주기 증가 검증 유지</a:t>
                </a:r>
                <a:endParaRPr lang="ko-KR" altLang="en-US" sz="1000" b="1" kern="12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0" name="자유형 99"/>
              <p:cNvSpPr/>
              <p:nvPr/>
            </p:nvSpPr>
            <p:spPr>
              <a:xfrm>
                <a:off x="270422" y="3293739"/>
                <a:ext cx="2288615" cy="974782"/>
              </a:xfrm>
              <a:custGeom>
                <a:avLst/>
                <a:gdLst>
                  <a:gd name="connsiteX0" fmla="*/ 0 w 3078018"/>
                  <a:gd name="connsiteY0" fmla="*/ 166311 h 997845"/>
                  <a:gd name="connsiteX1" fmla="*/ 166311 w 3078018"/>
                  <a:gd name="connsiteY1" fmla="*/ 0 h 997845"/>
                  <a:gd name="connsiteX2" fmla="*/ 2911707 w 3078018"/>
                  <a:gd name="connsiteY2" fmla="*/ 0 h 997845"/>
                  <a:gd name="connsiteX3" fmla="*/ 3078018 w 3078018"/>
                  <a:gd name="connsiteY3" fmla="*/ 166311 h 997845"/>
                  <a:gd name="connsiteX4" fmla="*/ 3078018 w 3078018"/>
                  <a:gd name="connsiteY4" fmla="*/ 831534 h 997845"/>
                  <a:gd name="connsiteX5" fmla="*/ 2911707 w 3078018"/>
                  <a:gd name="connsiteY5" fmla="*/ 997845 h 997845"/>
                  <a:gd name="connsiteX6" fmla="*/ 166311 w 3078018"/>
                  <a:gd name="connsiteY6" fmla="*/ 997845 h 997845"/>
                  <a:gd name="connsiteX7" fmla="*/ 0 w 3078018"/>
                  <a:gd name="connsiteY7" fmla="*/ 831534 h 997845"/>
                  <a:gd name="connsiteX8" fmla="*/ 0 w 3078018"/>
                  <a:gd name="connsiteY8" fmla="*/ 166311 h 99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78018" h="997845">
                    <a:moveTo>
                      <a:pt x="0" y="166311"/>
                    </a:moveTo>
                    <a:cubicBezTo>
                      <a:pt x="0" y="74460"/>
                      <a:pt x="74460" y="0"/>
                      <a:pt x="166311" y="0"/>
                    </a:cubicBezTo>
                    <a:lnTo>
                      <a:pt x="2911707" y="0"/>
                    </a:lnTo>
                    <a:cubicBezTo>
                      <a:pt x="3003558" y="0"/>
                      <a:pt x="3078018" y="74460"/>
                      <a:pt x="3078018" y="166311"/>
                    </a:cubicBezTo>
                    <a:lnTo>
                      <a:pt x="3078018" y="831534"/>
                    </a:lnTo>
                    <a:cubicBezTo>
                      <a:pt x="3078018" y="923385"/>
                      <a:pt x="3003558" y="997845"/>
                      <a:pt x="2911707" y="997845"/>
                    </a:cubicBezTo>
                    <a:lnTo>
                      <a:pt x="166311" y="997845"/>
                    </a:lnTo>
                    <a:cubicBezTo>
                      <a:pt x="74460" y="997845"/>
                      <a:pt x="0" y="923385"/>
                      <a:pt x="0" y="831534"/>
                    </a:cubicBezTo>
                    <a:lnTo>
                      <a:pt x="0" y="1663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94431" tIns="71571" rIns="94431" bIns="71571" numCol="1" spcCol="1270" anchor="ctr" anchorCtr="0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000" dirty="0"/>
              </a:p>
              <a:p>
                <a:pPr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000" dirty="0"/>
              </a:p>
              <a:p>
                <a:pPr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000" dirty="0"/>
              </a:p>
              <a:p>
                <a:pPr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000" dirty="0"/>
                  <a:t>V-CUT</a:t>
                </a:r>
                <a:endParaRPr lang="ko-KR" altLang="en-US" sz="1000" dirty="0"/>
              </a:p>
            </p:txBody>
          </p:sp>
          <p:sp>
            <p:nvSpPr>
              <p:cNvPr id="101" name="자유형 100"/>
              <p:cNvSpPr/>
              <p:nvPr/>
            </p:nvSpPr>
            <p:spPr>
              <a:xfrm>
                <a:off x="270422" y="1198264"/>
                <a:ext cx="2288616" cy="997845"/>
              </a:xfrm>
              <a:custGeom>
                <a:avLst/>
                <a:gdLst>
                  <a:gd name="connsiteX0" fmla="*/ 0 w 3078018"/>
                  <a:gd name="connsiteY0" fmla="*/ 166311 h 997845"/>
                  <a:gd name="connsiteX1" fmla="*/ 166311 w 3078018"/>
                  <a:gd name="connsiteY1" fmla="*/ 0 h 997845"/>
                  <a:gd name="connsiteX2" fmla="*/ 2911707 w 3078018"/>
                  <a:gd name="connsiteY2" fmla="*/ 0 h 997845"/>
                  <a:gd name="connsiteX3" fmla="*/ 3078018 w 3078018"/>
                  <a:gd name="connsiteY3" fmla="*/ 166311 h 997845"/>
                  <a:gd name="connsiteX4" fmla="*/ 3078018 w 3078018"/>
                  <a:gd name="connsiteY4" fmla="*/ 831534 h 997845"/>
                  <a:gd name="connsiteX5" fmla="*/ 2911707 w 3078018"/>
                  <a:gd name="connsiteY5" fmla="*/ 997845 h 997845"/>
                  <a:gd name="connsiteX6" fmla="*/ 166311 w 3078018"/>
                  <a:gd name="connsiteY6" fmla="*/ 997845 h 997845"/>
                  <a:gd name="connsiteX7" fmla="*/ 0 w 3078018"/>
                  <a:gd name="connsiteY7" fmla="*/ 831534 h 997845"/>
                  <a:gd name="connsiteX8" fmla="*/ 0 w 3078018"/>
                  <a:gd name="connsiteY8" fmla="*/ 166311 h 997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78018" h="997845">
                    <a:moveTo>
                      <a:pt x="0" y="166311"/>
                    </a:moveTo>
                    <a:cubicBezTo>
                      <a:pt x="0" y="74460"/>
                      <a:pt x="74460" y="0"/>
                      <a:pt x="166311" y="0"/>
                    </a:cubicBezTo>
                    <a:lnTo>
                      <a:pt x="2911707" y="0"/>
                    </a:lnTo>
                    <a:cubicBezTo>
                      <a:pt x="3003558" y="0"/>
                      <a:pt x="3078018" y="74460"/>
                      <a:pt x="3078018" y="166311"/>
                    </a:cubicBezTo>
                    <a:lnTo>
                      <a:pt x="3078018" y="831534"/>
                    </a:lnTo>
                    <a:cubicBezTo>
                      <a:pt x="3078018" y="923385"/>
                      <a:pt x="3003558" y="997845"/>
                      <a:pt x="2911707" y="997845"/>
                    </a:cubicBezTo>
                    <a:lnTo>
                      <a:pt x="166311" y="997845"/>
                    </a:lnTo>
                    <a:cubicBezTo>
                      <a:pt x="74460" y="997845"/>
                      <a:pt x="0" y="923385"/>
                      <a:pt x="0" y="831534"/>
                    </a:cubicBezTo>
                    <a:lnTo>
                      <a:pt x="0" y="166311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94431" tIns="71571" rIns="94431" bIns="71571" numCol="1" spcCol="1270" anchor="ctr" anchorCtr="0">
                <a:noAutofit/>
              </a:bodyPr>
              <a:lstStyle/>
              <a:p>
                <a:pPr lvl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000" kern="1200" dirty="0" smtClean="0"/>
              </a:p>
              <a:p>
                <a:pPr lvl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000" dirty="0"/>
              </a:p>
              <a:p>
                <a:pPr lvl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altLang="ko-KR" sz="1000" kern="1200" dirty="0" smtClean="0"/>
              </a:p>
              <a:p>
                <a:pPr lvl="0" algn="ctr" defTabSz="5334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000" kern="1200" dirty="0" smtClean="0"/>
                  <a:t>Insertion Chuck</a:t>
                </a:r>
                <a:endParaRPr lang="ko-KR" altLang="en-US" sz="1000" kern="1200" dirty="0"/>
              </a:p>
            </p:txBody>
          </p:sp>
        </p:grpSp>
        <p:sp>
          <p:nvSpPr>
            <p:cNvPr id="94" name="자유형 93"/>
            <p:cNvSpPr/>
            <p:nvPr/>
          </p:nvSpPr>
          <p:spPr>
            <a:xfrm>
              <a:off x="2387046" y="4453661"/>
              <a:ext cx="5528068" cy="798276"/>
            </a:xfrm>
            <a:custGeom>
              <a:avLst/>
              <a:gdLst>
                <a:gd name="connsiteX0" fmla="*/ 133049 w 798276"/>
                <a:gd name="connsiteY0" fmla="*/ 0 h 5472032"/>
                <a:gd name="connsiteX1" fmla="*/ 665227 w 798276"/>
                <a:gd name="connsiteY1" fmla="*/ 0 h 5472032"/>
                <a:gd name="connsiteX2" fmla="*/ 798276 w 798276"/>
                <a:gd name="connsiteY2" fmla="*/ 133049 h 5472032"/>
                <a:gd name="connsiteX3" fmla="*/ 798276 w 798276"/>
                <a:gd name="connsiteY3" fmla="*/ 5472032 h 5472032"/>
                <a:gd name="connsiteX4" fmla="*/ 798276 w 798276"/>
                <a:gd name="connsiteY4" fmla="*/ 5472032 h 5472032"/>
                <a:gd name="connsiteX5" fmla="*/ 0 w 798276"/>
                <a:gd name="connsiteY5" fmla="*/ 5472032 h 5472032"/>
                <a:gd name="connsiteX6" fmla="*/ 0 w 798276"/>
                <a:gd name="connsiteY6" fmla="*/ 5472032 h 5472032"/>
                <a:gd name="connsiteX7" fmla="*/ 0 w 798276"/>
                <a:gd name="connsiteY7" fmla="*/ 133049 h 5472032"/>
                <a:gd name="connsiteX8" fmla="*/ 133049 w 798276"/>
                <a:gd name="connsiteY8" fmla="*/ 0 h 547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8276" h="5472032">
                  <a:moveTo>
                    <a:pt x="798276" y="912028"/>
                  </a:moveTo>
                  <a:lnTo>
                    <a:pt x="798276" y="4560004"/>
                  </a:lnTo>
                  <a:cubicBezTo>
                    <a:pt x="798276" y="5063702"/>
                    <a:pt x="789586" y="5472029"/>
                    <a:pt x="778866" y="5472029"/>
                  </a:cubicBezTo>
                  <a:lnTo>
                    <a:pt x="0" y="5472029"/>
                  </a:lnTo>
                  <a:lnTo>
                    <a:pt x="0" y="5472029"/>
                  </a:lnTo>
                  <a:lnTo>
                    <a:pt x="0" y="3"/>
                  </a:lnTo>
                  <a:lnTo>
                    <a:pt x="0" y="3"/>
                  </a:lnTo>
                  <a:lnTo>
                    <a:pt x="778866" y="3"/>
                  </a:lnTo>
                  <a:cubicBezTo>
                    <a:pt x="789586" y="3"/>
                    <a:pt x="798276" y="408330"/>
                    <a:pt x="798276" y="912028"/>
                  </a:cubicBez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1" tIns="162793" rIns="286618" bIns="162795" numCol="1" spcCol="1270" anchor="ctr" anchorCtr="0">
              <a:noAutofit/>
            </a:bodyPr>
            <a:lstStyle/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ko-KR" sz="1000" dirty="0" smtClean="0"/>
                <a:t>Rubber </a:t>
              </a:r>
              <a:r>
                <a:rPr lang="ko-KR" altLang="en-US" sz="1000" dirty="0" smtClean="0"/>
                <a:t>공차 및 </a:t>
              </a:r>
              <a:r>
                <a:rPr lang="en-US" altLang="ko-KR" sz="1000" dirty="0" smtClean="0"/>
                <a:t>Skip </a:t>
              </a:r>
              <a:r>
                <a:rPr lang="ko-KR" altLang="en-US" sz="1000" dirty="0" smtClean="0"/>
                <a:t>임의 설정 성능 저하</a:t>
              </a:r>
              <a:endParaRPr lang="en-US" altLang="ko-KR" sz="1000" dirty="0" smtClean="0"/>
            </a:p>
            <a:p>
              <a:pPr marL="114300" lvl="1" indent="-11430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altLang="ko-KR" sz="1000" b="1" dirty="0" smtClean="0">
                  <a:solidFill>
                    <a:schemeClr val="accent1"/>
                  </a:solidFill>
                </a:rPr>
                <a:t>Spare </a:t>
              </a:r>
              <a:r>
                <a:rPr lang="ko-KR" altLang="en-US" sz="1000" b="1" dirty="0" smtClean="0">
                  <a:solidFill>
                    <a:schemeClr val="accent1"/>
                  </a:solidFill>
                </a:rPr>
                <a:t>보유 지속유지 </a:t>
              </a:r>
              <a:r>
                <a:rPr lang="en-US" altLang="ko-KR" sz="1000" b="1" dirty="0" smtClean="0">
                  <a:solidFill>
                    <a:schemeClr val="accent1"/>
                  </a:solidFill>
                </a:rPr>
                <a:t>Check </a:t>
              </a:r>
              <a:r>
                <a:rPr lang="ko-KR" altLang="en-US" sz="1000" b="1" dirty="0" smtClean="0">
                  <a:solidFill>
                    <a:schemeClr val="accent1"/>
                  </a:solidFill>
                </a:rPr>
                <a:t>엔지니어 주지교육</a:t>
              </a:r>
              <a:endParaRPr lang="ko-KR" altLang="en-US" sz="1000" b="1" kern="1200" dirty="0">
                <a:solidFill>
                  <a:schemeClr val="accent1"/>
                </a:solidFill>
              </a:endParaRPr>
            </a:p>
          </p:txBody>
        </p:sp>
        <p:sp>
          <p:nvSpPr>
            <p:cNvPr id="95" name="자유형 94"/>
            <p:cNvSpPr/>
            <p:nvPr/>
          </p:nvSpPr>
          <p:spPr>
            <a:xfrm>
              <a:off x="270422" y="4341476"/>
              <a:ext cx="2288616" cy="997845"/>
            </a:xfrm>
            <a:custGeom>
              <a:avLst/>
              <a:gdLst>
                <a:gd name="connsiteX0" fmla="*/ 0 w 3078018"/>
                <a:gd name="connsiteY0" fmla="*/ 166311 h 997845"/>
                <a:gd name="connsiteX1" fmla="*/ 166311 w 3078018"/>
                <a:gd name="connsiteY1" fmla="*/ 0 h 997845"/>
                <a:gd name="connsiteX2" fmla="*/ 2911707 w 3078018"/>
                <a:gd name="connsiteY2" fmla="*/ 0 h 997845"/>
                <a:gd name="connsiteX3" fmla="*/ 3078018 w 3078018"/>
                <a:gd name="connsiteY3" fmla="*/ 166311 h 997845"/>
                <a:gd name="connsiteX4" fmla="*/ 3078018 w 3078018"/>
                <a:gd name="connsiteY4" fmla="*/ 831534 h 997845"/>
                <a:gd name="connsiteX5" fmla="*/ 2911707 w 3078018"/>
                <a:gd name="connsiteY5" fmla="*/ 997845 h 997845"/>
                <a:gd name="connsiteX6" fmla="*/ 166311 w 3078018"/>
                <a:gd name="connsiteY6" fmla="*/ 997845 h 997845"/>
                <a:gd name="connsiteX7" fmla="*/ 0 w 3078018"/>
                <a:gd name="connsiteY7" fmla="*/ 831534 h 997845"/>
                <a:gd name="connsiteX8" fmla="*/ 0 w 3078018"/>
                <a:gd name="connsiteY8" fmla="*/ 166311 h 99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78018" h="997845">
                  <a:moveTo>
                    <a:pt x="0" y="166311"/>
                  </a:moveTo>
                  <a:cubicBezTo>
                    <a:pt x="0" y="74460"/>
                    <a:pt x="74460" y="0"/>
                    <a:pt x="166311" y="0"/>
                  </a:cubicBezTo>
                  <a:lnTo>
                    <a:pt x="2911707" y="0"/>
                  </a:lnTo>
                  <a:cubicBezTo>
                    <a:pt x="3003558" y="0"/>
                    <a:pt x="3078018" y="74460"/>
                    <a:pt x="3078018" y="166311"/>
                  </a:cubicBezTo>
                  <a:lnTo>
                    <a:pt x="3078018" y="831534"/>
                  </a:lnTo>
                  <a:cubicBezTo>
                    <a:pt x="3078018" y="923385"/>
                    <a:pt x="3003558" y="997845"/>
                    <a:pt x="2911707" y="997845"/>
                  </a:cubicBezTo>
                  <a:lnTo>
                    <a:pt x="166311" y="997845"/>
                  </a:lnTo>
                  <a:cubicBezTo>
                    <a:pt x="74460" y="997845"/>
                    <a:pt x="0" y="923385"/>
                    <a:pt x="0" y="831534"/>
                  </a:cubicBezTo>
                  <a:lnTo>
                    <a:pt x="0" y="16631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4431" tIns="71571" rIns="94431" bIns="71571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000" dirty="0"/>
            </a:p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000" dirty="0"/>
            </a:p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ko-KR" sz="1000" dirty="0"/>
            </a:p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000" dirty="0" err="1"/>
                <a:t>Pallette</a:t>
              </a:r>
              <a:endParaRPr lang="ko-KR" altLang="en-US" sz="1000" dirty="0"/>
            </a:p>
          </p:txBody>
        </p:sp>
      </p:grp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8" r="9307" b="17480"/>
          <a:stretch/>
        </p:blipFill>
        <p:spPr>
          <a:xfrm>
            <a:off x="4300444" y="2363624"/>
            <a:ext cx="1207434" cy="547804"/>
          </a:xfrm>
          <a:prstGeom prst="rect">
            <a:avLst/>
          </a:prstGeom>
        </p:spPr>
      </p:pic>
      <p:grpSp>
        <p:nvGrpSpPr>
          <p:cNvPr id="103" name="그룹 102"/>
          <p:cNvGrpSpPr/>
          <p:nvPr/>
        </p:nvGrpSpPr>
        <p:grpSpPr>
          <a:xfrm>
            <a:off x="4300444" y="1526305"/>
            <a:ext cx="1223909" cy="520477"/>
            <a:chOff x="0" y="0"/>
            <a:chExt cx="1476375" cy="647700"/>
          </a:xfrm>
        </p:grpSpPr>
        <p:pic>
          <p:nvPicPr>
            <p:cNvPr id="104" name="그림 10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29" r="13128" b="35716"/>
            <a:stretch/>
          </p:blipFill>
          <p:spPr>
            <a:xfrm>
              <a:off x="0" y="0"/>
              <a:ext cx="1476375" cy="647700"/>
            </a:xfrm>
            <a:prstGeom prst="rect">
              <a:avLst/>
            </a:prstGeom>
          </p:spPr>
        </p:pic>
        <p:sp>
          <p:nvSpPr>
            <p:cNvPr id="105" name="타원 104"/>
            <p:cNvSpPr/>
            <p:nvPr/>
          </p:nvSpPr>
          <p:spPr>
            <a:xfrm>
              <a:off x="495301" y="209550"/>
              <a:ext cx="371475" cy="2571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4260790" y="4002738"/>
            <a:ext cx="1247087" cy="506381"/>
            <a:chOff x="-144744" y="-1"/>
            <a:chExt cx="1680256" cy="720531"/>
          </a:xfrm>
        </p:grpSpPr>
        <p:pic>
          <p:nvPicPr>
            <p:cNvPr id="107" name="그림 10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14" t="4704" r="10041" b="52963"/>
            <a:stretch/>
          </p:blipFill>
          <p:spPr>
            <a:xfrm>
              <a:off x="-144744" y="-1"/>
              <a:ext cx="1680256" cy="720531"/>
            </a:xfrm>
            <a:prstGeom prst="rect">
              <a:avLst/>
            </a:prstGeom>
          </p:spPr>
        </p:pic>
        <p:sp>
          <p:nvSpPr>
            <p:cNvPr id="108" name="타원 107"/>
            <p:cNvSpPr/>
            <p:nvPr/>
          </p:nvSpPr>
          <p:spPr>
            <a:xfrm>
              <a:off x="514350" y="104775"/>
              <a:ext cx="419100" cy="4095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</p:grpSp>
      <p:pic>
        <p:nvPicPr>
          <p:cNvPr id="109" name="그림 1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0790" y="3169514"/>
            <a:ext cx="1263563" cy="507976"/>
          </a:xfrm>
          <a:prstGeom prst="rect">
            <a:avLst/>
          </a:prstGeom>
        </p:spPr>
      </p:pic>
      <p:grpSp>
        <p:nvGrpSpPr>
          <p:cNvPr id="110" name="그룹 109"/>
          <p:cNvGrpSpPr/>
          <p:nvPr/>
        </p:nvGrpSpPr>
        <p:grpSpPr>
          <a:xfrm>
            <a:off x="483688" y="1136026"/>
            <a:ext cx="3255126" cy="276999"/>
            <a:chOff x="342535" y="807065"/>
            <a:chExt cx="3255126" cy="276999"/>
          </a:xfrm>
        </p:grpSpPr>
        <p:sp>
          <p:nvSpPr>
            <p:cNvPr id="111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31614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유실 항목 이력 관리 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개선현황 유지 운영 </a:t>
              </a:r>
              <a:endParaRPr lang="en-US" altLang="ko-KR" sz="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12" name="타원 111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4211960" y="1148685"/>
            <a:ext cx="2775507" cy="276999"/>
            <a:chOff x="342535" y="807065"/>
            <a:chExt cx="2775507" cy="276999"/>
          </a:xfrm>
        </p:grpSpPr>
        <p:sp>
          <p:nvSpPr>
            <p:cNvPr id="114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268182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RADIAL 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성능 유지 중점 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Point 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관리 </a:t>
              </a:r>
              <a:endParaRPr lang="en-US" altLang="ko-KR" sz="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15" name="타원 114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251520" y="5368216"/>
            <a:ext cx="8616256" cy="457447"/>
            <a:chOff x="0" y="0"/>
            <a:chExt cx="7220189" cy="364527"/>
          </a:xfrm>
        </p:grpSpPr>
        <p:sp>
          <p:nvSpPr>
            <p:cNvPr id="117" name="AutoShape 1404"/>
            <p:cNvSpPr>
              <a:spLocks noChangeArrowheads="1"/>
            </p:cNvSpPr>
            <p:nvPr/>
          </p:nvSpPr>
          <p:spPr bwMode="auto">
            <a:xfrm>
              <a:off x="0" y="37953"/>
              <a:ext cx="947406" cy="311644"/>
            </a:xfrm>
            <a:prstGeom prst="flowChartTerminator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27432" tIns="18288" rIns="27432" bIns="18288" anchor="ctr" upright="1"/>
            <a:lstStyle/>
            <a:p>
              <a:pPr algn="ctr" rtl="1"/>
              <a:r>
                <a:rPr lang="en-US" altLang="ko-KR" sz="900" b="1" dirty="0">
                  <a:solidFill>
                    <a:schemeClr val="tx2"/>
                  </a:solidFill>
                  <a:latin typeface="+mn-ea"/>
                </a:rPr>
                <a:t>IMT </a:t>
              </a:r>
              <a:r>
                <a:rPr lang="ko-KR" altLang="en-US" sz="900" b="1" dirty="0">
                  <a:solidFill>
                    <a:schemeClr val="tx2"/>
                  </a:solidFill>
                  <a:latin typeface="+mn-ea"/>
                </a:rPr>
                <a:t>효율</a:t>
              </a:r>
              <a:endParaRPr lang="en-US" altLang="ko-KR" sz="900" b="1" dirty="0">
                <a:solidFill>
                  <a:schemeClr val="tx2"/>
                </a:solidFill>
                <a:latin typeface="+mn-ea"/>
              </a:endParaRPr>
            </a:p>
            <a:p>
              <a:pPr algn="ctr" rtl="1"/>
              <a:r>
                <a:rPr lang="ko-KR" altLang="en-US" sz="900" b="1" dirty="0">
                  <a:solidFill>
                    <a:schemeClr val="tx2"/>
                  </a:solidFill>
                  <a:latin typeface="+mn-ea"/>
                </a:rPr>
                <a:t>유지 및 상승</a:t>
              </a:r>
            </a:p>
          </p:txBody>
        </p:sp>
        <p:sp>
          <p:nvSpPr>
            <p:cNvPr id="118" name="AutoShape 1405"/>
            <p:cNvSpPr>
              <a:spLocks noChangeArrowheads="1"/>
            </p:cNvSpPr>
            <p:nvPr/>
          </p:nvSpPr>
          <p:spPr bwMode="auto">
            <a:xfrm>
              <a:off x="1180527" y="20308"/>
              <a:ext cx="947406" cy="321448"/>
            </a:xfrm>
            <a:prstGeom prst="flowChartProcess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노후화 예방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en-US" altLang="ko-KR" sz="900" b="1" baseline="0" dirty="0" smtClean="0">
                  <a:solidFill>
                    <a:srgbClr val="000000"/>
                  </a:solidFill>
                  <a:latin typeface="+mn-ea"/>
                </a:rPr>
                <a:t>PM </a:t>
              </a:r>
              <a:r>
                <a:rPr lang="ko-KR" altLang="en-US" sz="900" b="1" baseline="0" dirty="0" smtClean="0">
                  <a:solidFill>
                    <a:srgbClr val="000000"/>
                  </a:solidFill>
                  <a:latin typeface="+mn-ea"/>
                </a:rPr>
                <a:t>목표완료</a:t>
              </a:r>
              <a:endParaRPr lang="en-US" altLang="ko-KR" sz="900" b="1" baseline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19" name="AutoShape 1405"/>
            <p:cNvSpPr>
              <a:spLocks noChangeArrowheads="1"/>
            </p:cNvSpPr>
            <p:nvPr/>
          </p:nvSpPr>
          <p:spPr bwMode="auto">
            <a:xfrm>
              <a:off x="2361054" y="12467"/>
              <a:ext cx="947406" cy="337130"/>
            </a:xfrm>
            <a:prstGeom prst="flowChartProcess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유실 내역 개선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 baseline="0" dirty="0" smtClean="0">
                  <a:solidFill>
                    <a:srgbClr val="000000"/>
                  </a:solidFill>
                  <a:latin typeface="+mn-ea"/>
                </a:rPr>
                <a:t>유지 활동  </a:t>
              </a:r>
              <a:endParaRPr lang="en-US" altLang="ko-KR" sz="900" b="1" baseline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0" name="AutoShape 1405"/>
            <p:cNvSpPr>
              <a:spLocks noChangeArrowheads="1"/>
            </p:cNvSpPr>
            <p:nvPr/>
          </p:nvSpPr>
          <p:spPr bwMode="auto">
            <a:xfrm>
              <a:off x="3537463" y="12467"/>
              <a:ext cx="947406" cy="337130"/>
            </a:xfrm>
            <a:prstGeom prst="flowChartProcess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성능유지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 baseline="0" dirty="0" smtClean="0">
                  <a:solidFill>
                    <a:srgbClr val="000000"/>
                  </a:solidFill>
                  <a:latin typeface="+mn-ea"/>
                </a:rPr>
                <a:t>중점 항목 개선</a:t>
              </a:r>
              <a:endParaRPr lang="en-US" altLang="ko-KR" sz="900" b="1" baseline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1" name="AutoShape 1405"/>
            <p:cNvSpPr>
              <a:spLocks noChangeArrowheads="1"/>
            </p:cNvSpPr>
            <p:nvPr/>
          </p:nvSpPr>
          <p:spPr bwMode="auto">
            <a:xfrm>
              <a:off x="4717990" y="20309"/>
              <a:ext cx="947406" cy="329288"/>
            </a:xfrm>
            <a:prstGeom prst="flowChartProcess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+mn-ea"/>
                </a:rPr>
                <a:t>ONE POINT</a:t>
              </a:r>
            </a:p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개선 활동</a:t>
              </a:r>
              <a:endParaRPr lang="en-US" altLang="ko-KR" sz="900" b="1" baseline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22" name="AutoShape 1415"/>
            <p:cNvSpPr>
              <a:spLocks noChangeArrowheads="1"/>
            </p:cNvSpPr>
            <p:nvPr/>
          </p:nvSpPr>
          <p:spPr bwMode="auto">
            <a:xfrm>
              <a:off x="5993395" y="0"/>
              <a:ext cx="1226794" cy="364527"/>
            </a:xfrm>
            <a:prstGeom prst="flowChartTerminator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endParaRPr lang="en-US" altLang="ko-KR" sz="900" b="1">
                <a:solidFill>
                  <a:schemeClr val="tx2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>
                  <a:solidFill>
                    <a:schemeClr val="tx2"/>
                  </a:solidFill>
                  <a:latin typeface="+mn-ea"/>
                </a:rPr>
                <a:t>유효성 평가</a:t>
              </a:r>
              <a:endParaRPr lang="en-US" altLang="ko-KR" sz="900" b="1">
                <a:solidFill>
                  <a:schemeClr val="tx2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>
                  <a:solidFill>
                    <a:schemeClr val="tx2"/>
                  </a:solidFill>
                  <a:latin typeface="+mn-ea"/>
                </a:rPr>
                <a:t>목표 효율 관리</a:t>
              </a:r>
              <a:endParaRPr lang="en-US" altLang="ko-KR" sz="900" b="1">
                <a:solidFill>
                  <a:schemeClr val="tx2"/>
                </a:solidFill>
                <a:latin typeface="+mn-ea"/>
              </a:endParaRPr>
            </a:p>
            <a:p>
              <a:pPr algn="ctr" rtl="1">
                <a:defRPr sz="1000"/>
              </a:pPr>
              <a:endParaRPr lang="ko-KR" altLang="en-US" sz="900" b="1">
                <a:solidFill>
                  <a:schemeClr val="tx2"/>
                </a:solidFill>
                <a:latin typeface="+mn-ea"/>
              </a:endParaRPr>
            </a:p>
          </p:txBody>
        </p:sp>
      </p:grpSp>
      <p:pic>
        <p:nvPicPr>
          <p:cNvPr id="123" name="Picture 5" descr="E:\PNG\화살표\화살살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985217" y="5269508"/>
            <a:ext cx="1049535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pic>
        <p:nvPicPr>
          <p:cNvPr id="124" name="Picture 5" descr="E:\PNG\화살표\화살살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745295" y="5269509"/>
            <a:ext cx="1049535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sp>
        <p:nvSpPr>
          <p:cNvPr id="125" name="AutoShape 4"/>
          <p:cNvSpPr>
            <a:spLocks noChangeArrowheads="1"/>
          </p:cNvSpPr>
          <p:nvPr/>
        </p:nvSpPr>
        <p:spPr bwMode="auto">
          <a:xfrm>
            <a:off x="4211960" y="4816204"/>
            <a:ext cx="4655816" cy="32037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solidFill>
                  <a:schemeClr val="accent1"/>
                </a:solidFill>
              </a:rPr>
              <a:t>※ </a:t>
            </a:r>
            <a:r>
              <a:rPr lang="ko-KR" altLang="en-US" sz="1200" dirty="0" smtClean="0">
                <a:solidFill>
                  <a:schemeClr val="accent1"/>
                </a:solidFill>
              </a:rPr>
              <a:t>성능</a:t>
            </a:r>
            <a:r>
              <a:rPr lang="en-US" altLang="ko-KR" sz="1200" dirty="0" smtClean="0">
                <a:solidFill>
                  <a:schemeClr val="accent1"/>
                </a:solidFill>
              </a:rPr>
              <a:t>&amp;</a:t>
            </a:r>
            <a:r>
              <a:rPr lang="ko-KR" altLang="en-US" sz="1200" dirty="0" smtClean="0">
                <a:solidFill>
                  <a:schemeClr val="accent1"/>
                </a:solidFill>
              </a:rPr>
              <a:t>효율 영향 높은 핵심 항목 유지 개선관리 운영</a:t>
            </a:r>
            <a:endParaRPr lang="ko-KR" altLang="ko-KR" sz="1200" dirty="0" smtClean="0">
              <a:solidFill>
                <a:schemeClr val="accent1"/>
              </a:solidFill>
            </a:endParaRPr>
          </a:p>
        </p:txBody>
      </p:sp>
      <p:cxnSp>
        <p:nvCxnSpPr>
          <p:cNvPr id="126" name="직선 화살표 연결선 125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2790902" y="5589240"/>
            <a:ext cx="273282" cy="0"/>
          </a:xfrm>
          <a:prstGeom prst="straightConnector1">
            <a:avLst/>
          </a:prstGeom>
          <a:ln w="28575">
            <a:prstDash val="sysDash"/>
            <a:headEnd type="oval"/>
            <a:tailEnd type="oval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>
            <a:off x="4199691" y="5595394"/>
            <a:ext cx="273282" cy="0"/>
          </a:xfrm>
          <a:prstGeom prst="straightConnector1">
            <a:avLst/>
          </a:prstGeom>
          <a:ln w="28575">
            <a:prstDash val="sysDash"/>
            <a:headEnd type="oval"/>
            <a:tailEnd type="oval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5613181" y="5589240"/>
            <a:ext cx="273282" cy="0"/>
          </a:xfrm>
          <a:prstGeom prst="straightConnector1">
            <a:avLst/>
          </a:prstGeom>
          <a:ln w="28575">
            <a:prstDash val="sysDash"/>
            <a:headEnd type="oval"/>
            <a:tailEnd type="oval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AutoShape 18"/>
          <p:cNvSpPr>
            <a:spLocks noChangeArrowheads="1"/>
          </p:cNvSpPr>
          <p:nvPr/>
        </p:nvSpPr>
        <p:spPr bwMode="auto">
          <a:xfrm rot="19640951">
            <a:off x="770504" y="3014356"/>
            <a:ext cx="2775176" cy="310314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/>
              <a:t>PM&amp;PART </a:t>
            </a:r>
            <a:r>
              <a:rPr lang="ko-KR" altLang="en-US" sz="1000" dirty="0" smtClean="0"/>
              <a:t>조치 및 개선현황 </a:t>
            </a:r>
            <a:r>
              <a:rPr lang="en-US" altLang="ko-KR" sz="1000" dirty="0" smtClean="0"/>
              <a:t>SHEET </a:t>
            </a:r>
            <a:r>
              <a:rPr lang="ko-KR" altLang="en-US" sz="1000" dirty="0" smtClean="0"/>
              <a:t>운영 활용</a:t>
            </a:r>
            <a:endParaRPr lang="ko-KR" altLang="ko-KR" sz="1000" dirty="0" smtClean="0">
              <a:solidFill>
                <a:schemeClr val="tx1"/>
              </a:solidFill>
            </a:endParaRPr>
          </a:p>
        </p:txBody>
      </p:sp>
      <p:cxnSp>
        <p:nvCxnSpPr>
          <p:cNvPr id="130" name="직선 연결선 129"/>
          <p:cNvCxnSpPr/>
          <p:nvPr/>
        </p:nvCxnSpPr>
        <p:spPr>
          <a:xfrm flipV="1">
            <a:off x="229797" y="5937547"/>
            <a:ext cx="8651260" cy="1723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26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0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자동화 경쟁력 향상 </a:t>
            </a:r>
            <a:r>
              <a:rPr lang="en-US" altLang="ko-KR" b="1" dirty="0" smtClean="0">
                <a:latin typeface="+mn-ea"/>
              </a:rPr>
              <a:t>_ AOI </a:t>
            </a:r>
            <a:r>
              <a:rPr lang="ko-KR" altLang="en-US" b="1" dirty="0" smtClean="0">
                <a:latin typeface="+mn-ea"/>
              </a:rPr>
              <a:t>직행율 향상 개선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</p:txBody>
      </p:sp>
      <p:sp>
        <p:nvSpPr>
          <p:cNvPr id="84" name="Rectangle 29"/>
          <p:cNvSpPr/>
          <p:nvPr/>
        </p:nvSpPr>
        <p:spPr>
          <a:xfrm rot="16200000">
            <a:off x="3923930" y="-1107505"/>
            <a:ext cx="1296143" cy="86409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77800" dir="2580000" algn="tl" rotWithShape="0">
              <a:schemeClr val="tx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251520" y="3976371"/>
            <a:ext cx="3384377" cy="2547023"/>
            <a:chOff x="486482" y="1971502"/>
            <a:chExt cx="4767354" cy="4385335"/>
          </a:xfrm>
        </p:grpSpPr>
        <p:grpSp>
          <p:nvGrpSpPr>
            <p:cNvPr id="88" name="그룹 87"/>
            <p:cNvGrpSpPr/>
            <p:nvPr/>
          </p:nvGrpSpPr>
          <p:grpSpPr>
            <a:xfrm>
              <a:off x="486482" y="1971502"/>
              <a:ext cx="4767354" cy="3957504"/>
              <a:chOff x="2168969" y="2002850"/>
              <a:chExt cx="4767354" cy="3957504"/>
            </a:xfrm>
          </p:grpSpPr>
          <p:grpSp>
            <p:nvGrpSpPr>
              <p:cNvPr id="94" name="그룹 93"/>
              <p:cNvGrpSpPr/>
              <p:nvPr/>
            </p:nvGrpSpPr>
            <p:grpSpPr>
              <a:xfrm>
                <a:off x="3819444" y="3368040"/>
                <a:ext cx="1373722" cy="1373722"/>
                <a:chOff x="1344672" y="3084484"/>
                <a:chExt cx="2175768" cy="2175768"/>
              </a:xfrm>
            </p:grpSpPr>
            <p:sp>
              <p:nvSpPr>
                <p:cNvPr id="163" name="타원 162"/>
                <p:cNvSpPr/>
                <p:nvPr/>
              </p:nvSpPr>
              <p:spPr>
                <a:xfrm>
                  <a:off x="1344672" y="3084484"/>
                  <a:ext cx="2175768" cy="2175768"/>
                </a:xfrm>
                <a:prstGeom prst="ellipse">
                  <a:avLst/>
                </a:prstGeom>
                <a:solidFill>
                  <a:srgbClr val="FFFFFF">
                    <a:alpha val="80000"/>
                  </a:srgb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4" name="타원 163"/>
                <p:cNvSpPr/>
                <p:nvPr/>
              </p:nvSpPr>
              <p:spPr>
                <a:xfrm>
                  <a:off x="1481832" y="3221644"/>
                  <a:ext cx="1901448" cy="1901448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65" name="그룹 139"/>
                <p:cNvGrpSpPr/>
                <p:nvPr/>
              </p:nvGrpSpPr>
              <p:grpSpPr>
                <a:xfrm>
                  <a:off x="1892464" y="3417106"/>
                  <a:ext cx="1126260" cy="1701712"/>
                  <a:chOff x="1892464" y="3417106"/>
                  <a:chExt cx="1126260" cy="1701712"/>
                </a:xfrm>
              </p:grpSpPr>
              <p:sp>
                <p:nvSpPr>
                  <p:cNvPr id="166" name="타원 165"/>
                  <p:cNvSpPr/>
                  <p:nvPr/>
                </p:nvSpPr>
                <p:spPr>
                  <a:xfrm>
                    <a:off x="2182970" y="3417106"/>
                    <a:ext cx="545248" cy="545248"/>
                  </a:xfrm>
                  <a:prstGeom prst="ellipse">
                    <a:avLst/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7" name="자유형 166"/>
                  <p:cNvSpPr/>
                  <p:nvPr/>
                </p:nvSpPr>
                <p:spPr>
                  <a:xfrm>
                    <a:off x="1892464" y="4030934"/>
                    <a:ext cx="1126260" cy="1087884"/>
                  </a:xfrm>
                  <a:custGeom>
                    <a:avLst/>
                    <a:gdLst>
                      <a:gd name="connsiteX0" fmla="*/ 277247 w 1126260"/>
                      <a:gd name="connsiteY0" fmla="*/ 0 h 1087884"/>
                      <a:gd name="connsiteX1" fmla="*/ 849013 w 1126260"/>
                      <a:gd name="connsiteY1" fmla="*/ 0 h 1087884"/>
                      <a:gd name="connsiteX2" fmla="*/ 1126260 w 1126260"/>
                      <a:gd name="connsiteY2" fmla="*/ 277247 h 1087884"/>
                      <a:gd name="connsiteX3" fmla="*/ 1126260 w 1126260"/>
                      <a:gd name="connsiteY3" fmla="*/ 884732 h 1087884"/>
                      <a:gd name="connsiteX4" fmla="*/ 1071651 w 1126260"/>
                      <a:gd name="connsiteY4" fmla="*/ 929789 h 1087884"/>
                      <a:gd name="connsiteX5" fmla="*/ 910157 w 1126260"/>
                      <a:gd name="connsiteY5" fmla="*/ 1017445 h 1087884"/>
                      <a:gd name="connsiteX6" fmla="*/ 898835 w 1126260"/>
                      <a:gd name="connsiteY6" fmla="*/ 1021589 h 1087884"/>
                      <a:gd name="connsiteX7" fmla="*/ 898835 w 1126260"/>
                      <a:gd name="connsiteY7" fmla="*/ 382824 h 1087884"/>
                      <a:gd name="connsiteX8" fmla="*/ 891215 w 1126260"/>
                      <a:gd name="connsiteY8" fmla="*/ 375204 h 1087884"/>
                      <a:gd name="connsiteX9" fmla="*/ 860736 w 1126260"/>
                      <a:gd name="connsiteY9" fmla="*/ 375204 h 1087884"/>
                      <a:gd name="connsiteX10" fmla="*/ 853116 w 1126260"/>
                      <a:gd name="connsiteY10" fmla="*/ 382824 h 1087884"/>
                      <a:gd name="connsiteX11" fmla="*/ 853116 w 1126260"/>
                      <a:gd name="connsiteY11" fmla="*/ 1038322 h 1087884"/>
                      <a:gd name="connsiteX12" fmla="*/ 822808 w 1126260"/>
                      <a:gd name="connsiteY12" fmla="*/ 1049415 h 1087884"/>
                      <a:gd name="connsiteX13" fmla="*/ 637298 w 1126260"/>
                      <a:gd name="connsiteY13" fmla="*/ 1087250 h 1087884"/>
                      <a:gd name="connsiteX14" fmla="*/ 624741 w 1126260"/>
                      <a:gd name="connsiteY14" fmla="*/ 1087884 h 1087884"/>
                      <a:gd name="connsiteX15" fmla="*/ 455443 w 1126260"/>
                      <a:gd name="connsiteY15" fmla="*/ 1087884 h 1087884"/>
                      <a:gd name="connsiteX16" fmla="*/ 442886 w 1126260"/>
                      <a:gd name="connsiteY16" fmla="*/ 1087250 h 1087884"/>
                      <a:gd name="connsiteX17" fmla="*/ 348488 w 1126260"/>
                      <a:gd name="connsiteY17" fmla="*/ 1072843 h 1087884"/>
                      <a:gd name="connsiteX18" fmla="*/ 304475 w 1126260"/>
                      <a:gd name="connsiteY18" fmla="*/ 1061526 h 1087884"/>
                      <a:gd name="connsiteX19" fmla="*/ 304475 w 1126260"/>
                      <a:gd name="connsiteY19" fmla="*/ 382824 h 1087884"/>
                      <a:gd name="connsiteX20" fmla="*/ 296855 w 1126260"/>
                      <a:gd name="connsiteY20" fmla="*/ 375204 h 1087884"/>
                      <a:gd name="connsiteX21" fmla="*/ 266376 w 1126260"/>
                      <a:gd name="connsiteY21" fmla="*/ 375204 h 1087884"/>
                      <a:gd name="connsiteX22" fmla="*/ 258756 w 1126260"/>
                      <a:gd name="connsiteY22" fmla="*/ 382824 h 1087884"/>
                      <a:gd name="connsiteX23" fmla="*/ 258756 w 1126260"/>
                      <a:gd name="connsiteY23" fmla="*/ 1049770 h 1087884"/>
                      <a:gd name="connsiteX24" fmla="*/ 257376 w 1126260"/>
                      <a:gd name="connsiteY24" fmla="*/ 1049415 h 1087884"/>
                      <a:gd name="connsiteX25" fmla="*/ 8533 w 1126260"/>
                      <a:gd name="connsiteY25" fmla="*/ 929789 h 1087884"/>
                      <a:gd name="connsiteX26" fmla="*/ 0 w 1126260"/>
                      <a:gd name="connsiteY26" fmla="*/ 922749 h 1087884"/>
                      <a:gd name="connsiteX27" fmla="*/ 0 w 1126260"/>
                      <a:gd name="connsiteY27" fmla="*/ 277247 h 1087884"/>
                      <a:gd name="connsiteX28" fmla="*/ 277247 w 1126260"/>
                      <a:gd name="connsiteY28" fmla="*/ 0 h 1087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126260" h="1087884">
                        <a:moveTo>
                          <a:pt x="277247" y="0"/>
                        </a:moveTo>
                        <a:lnTo>
                          <a:pt x="849013" y="0"/>
                        </a:lnTo>
                        <a:cubicBezTo>
                          <a:pt x="1002132" y="0"/>
                          <a:pt x="1126260" y="124128"/>
                          <a:pt x="1126260" y="277247"/>
                        </a:cubicBezTo>
                        <a:lnTo>
                          <a:pt x="1126260" y="884732"/>
                        </a:lnTo>
                        <a:lnTo>
                          <a:pt x="1071651" y="929789"/>
                        </a:lnTo>
                        <a:cubicBezTo>
                          <a:pt x="1021072" y="963960"/>
                          <a:pt x="967028" y="993391"/>
                          <a:pt x="910157" y="1017445"/>
                        </a:cubicBezTo>
                        <a:lnTo>
                          <a:pt x="898835" y="1021589"/>
                        </a:lnTo>
                        <a:lnTo>
                          <a:pt x="898835" y="382824"/>
                        </a:lnTo>
                        <a:cubicBezTo>
                          <a:pt x="898835" y="378616"/>
                          <a:pt x="895423" y="375204"/>
                          <a:pt x="891215" y="375204"/>
                        </a:cubicBezTo>
                        <a:lnTo>
                          <a:pt x="860736" y="375204"/>
                        </a:lnTo>
                        <a:cubicBezTo>
                          <a:pt x="856528" y="375204"/>
                          <a:pt x="853116" y="378616"/>
                          <a:pt x="853116" y="382824"/>
                        </a:cubicBezTo>
                        <a:lnTo>
                          <a:pt x="853116" y="1038322"/>
                        </a:lnTo>
                        <a:lnTo>
                          <a:pt x="822808" y="1049415"/>
                        </a:lnTo>
                        <a:cubicBezTo>
                          <a:pt x="763268" y="1067934"/>
                          <a:pt x="701219" y="1080758"/>
                          <a:pt x="637298" y="1087250"/>
                        </a:cubicBezTo>
                        <a:lnTo>
                          <a:pt x="624741" y="1087884"/>
                        </a:lnTo>
                        <a:lnTo>
                          <a:pt x="455443" y="1087884"/>
                        </a:lnTo>
                        <a:lnTo>
                          <a:pt x="442886" y="1087250"/>
                        </a:lnTo>
                        <a:cubicBezTo>
                          <a:pt x="410926" y="1084004"/>
                          <a:pt x="379433" y="1079175"/>
                          <a:pt x="348488" y="1072843"/>
                        </a:cubicBezTo>
                        <a:lnTo>
                          <a:pt x="304475" y="1061526"/>
                        </a:lnTo>
                        <a:lnTo>
                          <a:pt x="304475" y="382824"/>
                        </a:lnTo>
                        <a:cubicBezTo>
                          <a:pt x="304475" y="378616"/>
                          <a:pt x="301063" y="375204"/>
                          <a:pt x="296855" y="375204"/>
                        </a:cubicBezTo>
                        <a:lnTo>
                          <a:pt x="266376" y="375204"/>
                        </a:lnTo>
                        <a:cubicBezTo>
                          <a:pt x="262168" y="375204"/>
                          <a:pt x="258756" y="378616"/>
                          <a:pt x="258756" y="382824"/>
                        </a:cubicBezTo>
                        <a:lnTo>
                          <a:pt x="258756" y="1049770"/>
                        </a:lnTo>
                        <a:lnTo>
                          <a:pt x="257376" y="1049415"/>
                        </a:lnTo>
                        <a:cubicBezTo>
                          <a:pt x="168066" y="1021637"/>
                          <a:pt x="84402" y="981045"/>
                          <a:pt x="8533" y="929789"/>
                        </a:cubicBezTo>
                        <a:lnTo>
                          <a:pt x="0" y="922749"/>
                        </a:lnTo>
                        <a:lnTo>
                          <a:pt x="0" y="277247"/>
                        </a:lnTo>
                        <a:cubicBezTo>
                          <a:pt x="0" y="124128"/>
                          <a:pt x="124128" y="0"/>
                          <a:pt x="277247" y="0"/>
                        </a:cubicBezTo>
                        <a:close/>
                      </a:path>
                    </a:pathLst>
                  </a:cu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95" name="그룹 94"/>
              <p:cNvGrpSpPr/>
              <p:nvPr/>
            </p:nvGrpSpPr>
            <p:grpSpPr>
              <a:xfrm>
                <a:off x="5176229" y="2002850"/>
                <a:ext cx="1760094" cy="1985318"/>
                <a:chOff x="5176229" y="2002850"/>
                <a:chExt cx="1760094" cy="1985318"/>
              </a:xfrm>
            </p:grpSpPr>
            <p:sp>
              <p:nvSpPr>
                <p:cNvPr id="159" name="자유형 158"/>
                <p:cNvSpPr/>
                <p:nvPr/>
              </p:nvSpPr>
              <p:spPr>
                <a:xfrm>
                  <a:off x="6330445" y="2460470"/>
                  <a:ext cx="504694" cy="1527698"/>
                </a:xfrm>
                <a:custGeom>
                  <a:avLst/>
                  <a:gdLst>
                    <a:gd name="connsiteX0" fmla="*/ 0 w 547679"/>
                    <a:gd name="connsiteY0" fmla="*/ 0 h 1657813"/>
                    <a:gd name="connsiteX1" fmla="*/ 547679 w 547679"/>
                    <a:gd name="connsiteY1" fmla="*/ 771733 h 1657813"/>
                    <a:gd name="connsiteX2" fmla="*/ 388424 w 547679"/>
                    <a:gd name="connsiteY2" fmla="*/ 771733 h 1657813"/>
                    <a:gd name="connsiteX3" fmla="*/ 388424 w 547679"/>
                    <a:gd name="connsiteY3" fmla="*/ 1657813 h 1657813"/>
                    <a:gd name="connsiteX4" fmla="*/ 0 w 547679"/>
                    <a:gd name="connsiteY4" fmla="*/ 1657813 h 1657813"/>
                    <a:gd name="connsiteX5" fmla="*/ 0 w 547679"/>
                    <a:gd name="connsiteY5" fmla="*/ 0 h 1657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47679" h="1657813">
                      <a:moveTo>
                        <a:pt x="0" y="0"/>
                      </a:moveTo>
                      <a:lnTo>
                        <a:pt x="547679" y="771733"/>
                      </a:lnTo>
                      <a:lnTo>
                        <a:pt x="388424" y="771733"/>
                      </a:lnTo>
                      <a:lnTo>
                        <a:pt x="388424" y="1657813"/>
                      </a:lnTo>
                      <a:lnTo>
                        <a:pt x="0" y="16578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BA31B"/>
                    </a:gs>
                    <a:gs pos="100000">
                      <a:srgbClr val="FECF38"/>
                    </a:gs>
                  </a:gsLst>
                  <a:lin ang="135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0" name="자유형 159"/>
                <p:cNvSpPr/>
                <p:nvPr/>
              </p:nvSpPr>
              <p:spPr>
                <a:xfrm>
                  <a:off x="5176229" y="2002850"/>
                  <a:ext cx="1154216" cy="1985317"/>
                </a:xfrm>
                <a:custGeom>
                  <a:avLst/>
                  <a:gdLst>
                    <a:gd name="connsiteX0" fmla="*/ 900100 w 1252521"/>
                    <a:gd name="connsiteY0" fmla="*/ 0 h 2154408"/>
                    <a:gd name="connsiteX1" fmla="*/ 1252521 w 1252521"/>
                    <a:gd name="connsiteY1" fmla="*/ 496595 h 2154408"/>
                    <a:gd name="connsiteX2" fmla="*/ 1252521 w 1252521"/>
                    <a:gd name="connsiteY2" fmla="*/ 2154408 h 2154408"/>
                    <a:gd name="connsiteX3" fmla="*/ 136024 w 1252521"/>
                    <a:gd name="connsiteY3" fmla="*/ 2154408 h 2154408"/>
                    <a:gd name="connsiteX4" fmla="*/ 136024 w 1252521"/>
                    <a:gd name="connsiteY4" fmla="*/ 1268328 h 2154408"/>
                    <a:gd name="connsiteX5" fmla="*/ 0 w 1252521"/>
                    <a:gd name="connsiteY5" fmla="*/ 1268328 h 2154408"/>
                    <a:gd name="connsiteX6" fmla="*/ 900100 w 1252521"/>
                    <a:gd name="connsiteY6" fmla="*/ 0 h 2154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52521" h="2154408">
                      <a:moveTo>
                        <a:pt x="900100" y="0"/>
                      </a:moveTo>
                      <a:lnTo>
                        <a:pt x="1252521" y="496595"/>
                      </a:lnTo>
                      <a:lnTo>
                        <a:pt x="1252521" y="2154408"/>
                      </a:lnTo>
                      <a:lnTo>
                        <a:pt x="136024" y="2154408"/>
                      </a:lnTo>
                      <a:lnTo>
                        <a:pt x="136024" y="1268328"/>
                      </a:lnTo>
                      <a:lnTo>
                        <a:pt x="0" y="1268328"/>
                      </a:lnTo>
                      <a:lnTo>
                        <a:pt x="900100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6091388" y="3113810"/>
                  <a:ext cx="844935" cy="5829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dirty="0" smtClean="0">
                      <a:solidFill>
                        <a:schemeClr val="bg1"/>
                      </a:solidFill>
                      <a:latin typeface="HY견고딕" pitchFamily="18" charset="-127"/>
                      <a:ea typeface="HY견고딕" pitchFamily="18" charset="-127"/>
                    </a:rPr>
                    <a:t>05</a:t>
                  </a:r>
                  <a:endParaRPr lang="ko-KR" altLang="ko-KR" sz="1600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162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5376172" y="2928340"/>
                  <a:ext cx="997193" cy="9538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000" dirty="0" smtClean="0">
                      <a:solidFill>
                        <a:srgbClr val="FBAE27"/>
                      </a:solidFill>
                      <a:latin typeface="HY견고딕" pitchFamily="18" charset="-127"/>
                      <a:ea typeface="HY견고딕" pitchFamily="18" charset="-127"/>
                    </a:rPr>
                    <a:t>성인화</a:t>
                  </a:r>
                  <a:endParaRPr lang="en-US" altLang="ko-KR" sz="1000" dirty="0" smtClean="0">
                    <a:solidFill>
                      <a:srgbClr val="FBAE27"/>
                    </a:solidFill>
                    <a:latin typeface="HY견고딕" pitchFamily="18" charset="-127"/>
                    <a:ea typeface="HY견고딕" pitchFamily="18" charset="-127"/>
                  </a:endParaRPr>
                </a:p>
                <a:p>
                  <a:pPr algn="ctr">
                    <a:defRPr/>
                  </a:pPr>
                  <a:r>
                    <a:rPr lang="ko-KR" altLang="en-US" sz="1000" dirty="0" smtClean="0">
                      <a:solidFill>
                        <a:srgbClr val="FBAE27"/>
                      </a:solidFill>
                      <a:latin typeface="HY견고딕" pitchFamily="18" charset="-127"/>
                      <a:ea typeface="HY견고딕" pitchFamily="18" charset="-127"/>
                    </a:rPr>
                    <a:t>목표개선</a:t>
                  </a:r>
                  <a:endParaRPr lang="en-US" altLang="ko-KR" sz="1000" dirty="0" smtClean="0">
                    <a:solidFill>
                      <a:srgbClr val="FBAE27"/>
                    </a:solidFill>
                    <a:latin typeface="HY견고딕" pitchFamily="18" charset="-127"/>
                    <a:ea typeface="HY견고딕" pitchFamily="18" charset="-127"/>
                  </a:endParaRPr>
                </a:p>
                <a:p>
                  <a:pPr algn="ctr">
                    <a:defRPr/>
                  </a:pPr>
                  <a:endParaRPr lang="en-US" altLang="ko-KR" sz="1000" dirty="0" smtClean="0">
                    <a:solidFill>
                      <a:srgbClr val="FBAE27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96" name="그룹 95"/>
              <p:cNvGrpSpPr/>
              <p:nvPr/>
            </p:nvGrpSpPr>
            <p:grpSpPr>
              <a:xfrm>
                <a:off x="2168969" y="2661040"/>
                <a:ext cx="1744487" cy="1327128"/>
                <a:chOff x="2168969" y="2661040"/>
                <a:chExt cx="1744487" cy="1327128"/>
              </a:xfrm>
            </p:grpSpPr>
            <p:sp>
              <p:nvSpPr>
                <p:cNvPr id="155" name="자유형 154"/>
                <p:cNvSpPr/>
                <p:nvPr/>
              </p:nvSpPr>
              <p:spPr>
                <a:xfrm>
                  <a:off x="2308861" y="2661040"/>
                  <a:ext cx="504695" cy="1327128"/>
                </a:xfrm>
                <a:custGeom>
                  <a:avLst/>
                  <a:gdLst>
                    <a:gd name="connsiteX0" fmla="*/ 0 w 547680"/>
                    <a:gd name="connsiteY0" fmla="*/ 0 h 1440161"/>
                    <a:gd name="connsiteX1" fmla="*/ 547680 w 547680"/>
                    <a:gd name="connsiteY1" fmla="*/ 0 h 1440161"/>
                    <a:gd name="connsiteX2" fmla="*/ 547680 w 547680"/>
                    <a:gd name="connsiteY2" fmla="*/ 1440161 h 1440161"/>
                    <a:gd name="connsiteX3" fmla="*/ 0 w 547680"/>
                    <a:gd name="connsiteY3" fmla="*/ 1440161 h 1440161"/>
                    <a:gd name="connsiteX4" fmla="*/ 0 w 547680"/>
                    <a:gd name="connsiteY4" fmla="*/ 0 h 1440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80" h="1440161">
                      <a:moveTo>
                        <a:pt x="0" y="0"/>
                      </a:moveTo>
                      <a:lnTo>
                        <a:pt x="547680" y="0"/>
                      </a:lnTo>
                      <a:lnTo>
                        <a:pt x="547680" y="1440161"/>
                      </a:lnTo>
                      <a:lnTo>
                        <a:pt x="0" y="14401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BA31B"/>
                    </a:gs>
                    <a:gs pos="100000">
                      <a:srgbClr val="FECF38"/>
                    </a:gs>
                  </a:gsLst>
                  <a:lin ang="135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6" name="자유형 155"/>
                <p:cNvSpPr/>
                <p:nvPr/>
              </p:nvSpPr>
              <p:spPr>
                <a:xfrm>
                  <a:off x="2813557" y="2661040"/>
                  <a:ext cx="882111" cy="1327128"/>
                </a:xfrm>
                <a:custGeom>
                  <a:avLst/>
                  <a:gdLst>
                    <a:gd name="connsiteX0" fmla="*/ 0 w 957241"/>
                    <a:gd name="connsiteY0" fmla="*/ 0 h 1440161"/>
                    <a:gd name="connsiteX1" fmla="*/ 957241 w 957241"/>
                    <a:gd name="connsiteY1" fmla="*/ 0 h 1440161"/>
                    <a:gd name="connsiteX2" fmla="*/ 957241 w 957241"/>
                    <a:gd name="connsiteY2" fmla="*/ 1440161 h 1440161"/>
                    <a:gd name="connsiteX3" fmla="*/ 0 w 957241"/>
                    <a:gd name="connsiteY3" fmla="*/ 1440161 h 1440161"/>
                    <a:gd name="connsiteX4" fmla="*/ 0 w 957241"/>
                    <a:gd name="connsiteY4" fmla="*/ 0 h 1440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7241" h="1440161">
                      <a:moveTo>
                        <a:pt x="0" y="0"/>
                      </a:moveTo>
                      <a:lnTo>
                        <a:pt x="957241" y="0"/>
                      </a:lnTo>
                      <a:lnTo>
                        <a:pt x="957241" y="1440161"/>
                      </a:lnTo>
                      <a:lnTo>
                        <a:pt x="0" y="14401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168969" y="3118686"/>
                  <a:ext cx="844935" cy="5829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dirty="0" smtClean="0">
                      <a:solidFill>
                        <a:schemeClr val="bg1"/>
                      </a:solidFill>
                      <a:latin typeface="HY견고딕" pitchFamily="18" charset="-127"/>
                      <a:ea typeface="HY견고딕" pitchFamily="18" charset="-127"/>
                    </a:rPr>
                    <a:t>01</a:t>
                  </a:r>
                  <a:endParaRPr lang="ko-KR" altLang="ko-KR" sz="1600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15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662992" y="2923724"/>
                  <a:ext cx="1250464" cy="6888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000" dirty="0" smtClean="0">
                      <a:solidFill>
                        <a:srgbClr val="FBAE27"/>
                      </a:solidFill>
                      <a:latin typeface="HY견고딕" pitchFamily="18" charset="-127"/>
                      <a:ea typeface="HY견고딕" pitchFamily="18" charset="-127"/>
                    </a:rPr>
                    <a:t>PROCESS</a:t>
                  </a:r>
                </a:p>
                <a:p>
                  <a:pPr algn="ctr">
                    <a:defRPr/>
                  </a:pPr>
                  <a:r>
                    <a:rPr lang="ko-KR" altLang="en-US" sz="1000" dirty="0" smtClean="0">
                      <a:solidFill>
                        <a:srgbClr val="FBAE27"/>
                      </a:solidFill>
                      <a:latin typeface="HY견고딕" pitchFamily="18" charset="-127"/>
                      <a:ea typeface="HY견고딕" pitchFamily="18" charset="-127"/>
                    </a:rPr>
                    <a:t>강화</a:t>
                  </a:r>
                  <a:endParaRPr lang="en-US" altLang="ko-KR" sz="1000" dirty="0" smtClean="0">
                    <a:solidFill>
                      <a:srgbClr val="FBAE27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97" name="그룹 96"/>
              <p:cNvGrpSpPr/>
              <p:nvPr/>
            </p:nvGrpSpPr>
            <p:grpSpPr>
              <a:xfrm>
                <a:off x="5016110" y="4121635"/>
                <a:ext cx="1668689" cy="1772217"/>
                <a:chOff x="5016110" y="4121635"/>
                <a:chExt cx="1668689" cy="1772217"/>
              </a:xfrm>
            </p:grpSpPr>
            <p:sp>
              <p:nvSpPr>
                <p:cNvPr id="151" name="자유형 150"/>
                <p:cNvSpPr/>
                <p:nvPr/>
              </p:nvSpPr>
              <p:spPr>
                <a:xfrm>
                  <a:off x="5477206" y="4121635"/>
                  <a:ext cx="1207593" cy="1772217"/>
                </a:xfrm>
                <a:custGeom>
                  <a:avLst/>
                  <a:gdLst>
                    <a:gd name="connsiteX0" fmla="*/ 920414 w 1310444"/>
                    <a:gd name="connsiteY0" fmla="*/ 0 h 1923158"/>
                    <a:gd name="connsiteX1" fmla="*/ 1310444 w 1310444"/>
                    <a:gd name="connsiteY1" fmla="*/ 0 h 1923158"/>
                    <a:gd name="connsiteX2" fmla="*/ 1302065 w 1310444"/>
                    <a:gd name="connsiteY2" fmla="*/ 165939 h 1923158"/>
                    <a:gd name="connsiteX3" fmla="*/ 266661 w 1310444"/>
                    <a:gd name="connsiteY3" fmla="*/ 1893415 h 1923158"/>
                    <a:gd name="connsiteX4" fmla="*/ 217704 w 1310444"/>
                    <a:gd name="connsiteY4" fmla="*/ 1923158 h 1923158"/>
                    <a:gd name="connsiteX5" fmla="*/ 0 w 1310444"/>
                    <a:gd name="connsiteY5" fmla="*/ 1524882 h 1923158"/>
                    <a:gd name="connsiteX6" fmla="*/ 84596 w 1310444"/>
                    <a:gd name="connsiteY6" fmla="*/ 1473488 h 1923158"/>
                    <a:gd name="connsiteX7" fmla="*/ 916057 w 1310444"/>
                    <a:gd name="connsiteY7" fmla="*/ 86273 h 1923158"/>
                    <a:gd name="connsiteX8" fmla="*/ 920414 w 1310444"/>
                    <a:gd name="connsiteY8" fmla="*/ 0 h 1923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444" h="1923158">
                      <a:moveTo>
                        <a:pt x="920414" y="0"/>
                      </a:moveTo>
                      <a:lnTo>
                        <a:pt x="1310444" y="0"/>
                      </a:lnTo>
                      <a:lnTo>
                        <a:pt x="1302065" y="165939"/>
                      </a:lnTo>
                      <a:cubicBezTo>
                        <a:pt x="1229052" y="884887"/>
                        <a:pt x="835542" y="1509087"/>
                        <a:pt x="266661" y="1893415"/>
                      </a:cubicBezTo>
                      <a:lnTo>
                        <a:pt x="217704" y="1923158"/>
                      </a:lnTo>
                      <a:lnTo>
                        <a:pt x="0" y="1524882"/>
                      </a:lnTo>
                      <a:lnTo>
                        <a:pt x="84596" y="1473488"/>
                      </a:lnTo>
                      <a:cubicBezTo>
                        <a:pt x="541425" y="1164861"/>
                        <a:pt x="857426" y="663609"/>
                        <a:pt x="916057" y="86273"/>
                      </a:cubicBezTo>
                      <a:lnTo>
                        <a:pt x="92041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2000">
                      <a:srgbClr val="3B4F9E"/>
                    </a:gs>
                    <a:gs pos="50000">
                      <a:srgbClr val="635CA8"/>
                    </a:gs>
                    <a:gs pos="100000">
                      <a:srgbClr val="AB74C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2" name="자유형 151"/>
                <p:cNvSpPr/>
                <p:nvPr/>
              </p:nvSpPr>
              <p:spPr>
                <a:xfrm>
                  <a:off x="5016110" y="4121635"/>
                  <a:ext cx="1309272" cy="1405496"/>
                </a:xfrm>
                <a:custGeom>
                  <a:avLst/>
                  <a:gdLst>
                    <a:gd name="connsiteX0" fmla="*/ 307237 w 1420783"/>
                    <a:gd name="connsiteY0" fmla="*/ 0 h 1525203"/>
                    <a:gd name="connsiteX1" fmla="*/ 1420783 w 1420783"/>
                    <a:gd name="connsiteY1" fmla="*/ 0 h 1525203"/>
                    <a:gd name="connsiteX2" fmla="*/ 1416426 w 1420783"/>
                    <a:gd name="connsiteY2" fmla="*/ 86273 h 1525203"/>
                    <a:gd name="connsiteX3" fmla="*/ 584965 w 1420783"/>
                    <a:gd name="connsiteY3" fmla="*/ 1473488 h 1525203"/>
                    <a:gd name="connsiteX4" fmla="*/ 499840 w 1420783"/>
                    <a:gd name="connsiteY4" fmla="*/ 1525203 h 1525203"/>
                    <a:gd name="connsiteX5" fmla="*/ 0 w 1420783"/>
                    <a:gd name="connsiteY5" fmla="*/ 610777 h 1525203"/>
                    <a:gd name="connsiteX6" fmla="*/ 54570 w 1420783"/>
                    <a:gd name="connsiteY6" fmla="*/ 565752 h 1525203"/>
                    <a:gd name="connsiteX7" fmla="*/ 305282 w 1420783"/>
                    <a:gd name="connsiteY7" fmla="*/ 38710 h 1525203"/>
                    <a:gd name="connsiteX8" fmla="*/ 307237 w 1420783"/>
                    <a:gd name="connsiteY8" fmla="*/ 0 h 1525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20783" h="1525203">
                      <a:moveTo>
                        <a:pt x="307237" y="0"/>
                      </a:moveTo>
                      <a:lnTo>
                        <a:pt x="1420783" y="0"/>
                      </a:lnTo>
                      <a:lnTo>
                        <a:pt x="1416426" y="86273"/>
                      </a:lnTo>
                      <a:cubicBezTo>
                        <a:pt x="1357795" y="663609"/>
                        <a:pt x="1041794" y="1164861"/>
                        <a:pt x="584965" y="1473488"/>
                      </a:cubicBezTo>
                      <a:lnTo>
                        <a:pt x="499840" y="1525203"/>
                      </a:lnTo>
                      <a:lnTo>
                        <a:pt x="0" y="610777"/>
                      </a:lnTo>
                      <a:lnTo>
                        <a:pt x="54570" y="565752"/>
                      </a:lnTo>
                      <a:cubicBezTo>
                        <a:pt x="192542" y="427781"/>
                        <a:pt x="284459" y="243754"/>
                        <a:pt x="305282" y="38710"/>
                      </a:cubicBezTo>
                      <a:lnTo>
                        <a:pt x="307237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5761659" y="4827681"/>
                  <a:ext cx="844934" cy="5829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dirty="0" smtClean="0">
                      <a:solidFill>
                        <a:schemeClr val="bg1"/>
                      </a:solidFill>
                      <a:latin typeface="HY견고딕" pitchFamily="18" charset="-127"/>
                      <a:ea typeface="HY견고딕" pitchFamily="18" charset="-127"/>
                    </a:rPr>
                    <a:t>04</a:t>
                  </a:r>
                  <a:endParaRPr lang="ko-KR" altLang="ko-KR" sz="1600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15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5054835" y="4283188"/>
                  <a:ext cx="1239627" cy="6888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ko-KR" altLang="en-US" sz="1000" dirty="0" smtClean="0">
                      <a:solidFill>
                        <a:srgbClr val="7030A0"/>
                      </a:solidFill>
                      <a:latin typeface="HY견고딕" pitchFamily="18" charset="-127"/>
                      <a:ea typeface="HY견고딕" pitchFamily="18" charset="-127"/>
                    </a:rPr>
                    <a:t>직행율 </a:t>
                  </a:r>
                  <a:endParaRPr lang="en-US" altLang="ko-KR" sz="1000" dirty="0" smtClean="0">
                    <a:solidFill>
                      <a:srgbClr val="7030A0"/>
                    </a:solidFill>
                    <a:latin typeface="HY견고딕" pitchFamily="18" charset="-127"/>
                    <a:ea typeface="HY견고딕" pitchFamily="18" charset="-127"/>
                  </a:endParaRPr>
                </a:p>
                <a:p>
                  <a:pPr algn="ctr">
                    <a:defRPr/>
                  </a:pPr>
                  <a:r>
                    <a:rPr lang="en-US" altLang="ko-KR" sz="1000" dirty="0" smtClean="0">
                      <a:solidFill>
                        <a:srgbClr val="7030A0"/>
                      </a:solidFill>
                      <a:latin typeface="HY견고딕" pitchFamily="18" charset="-127"/>
                      <a:ea typeface="HY견고딕" pitchFamily="18" charset="-127"/>
                    </a:rPr>
                    <a:t>92%</a:t>
                  </a:r>
                  <a:r>
                    <a:rPr lang="ko-KR" altLang="en-US" sz="1000" dirty="0" smtClean="0">
                      <a:solidFill>
                        <a:srgbClr val="7030A0"/>
                      </a:solidFill>
                      <a:latin typeface="HY견고딕" pitchFamily="18" charset="-127"/>
                      <a:ea typeface="HY견고딕" pitchFamily="18" charset="-127"/>
                    </a:rPr>
                    <a:t>↑달성 </a:t>
                  </a:r>
                  <a:endParaRPr lang="en-US" altLang="ko-KR" sz="1000" dirty="0" smtClean="0">
                    <a:solidFill>
                      <a:srgbClr val="7030A0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146" name="그룹 145"/>
              <p:cNvGrpSpPr/>
              <p:nvPr/>
            </p:nvGrpSpPr>
            <p:grpSpPr>
              <a:xfrm>
                <a:off x="2312445" y="4121635"/>
                <a:ext cx="1771985" cy="1838719"/>
                <a:chOff x="2312445" y="4121635"/>
                <a:chExt cx="1771985" cy="1838719"/>
              </a:xfrm>
            </p:grpSpPr>
            <p:sp>
              <p:nvSpPr>
                <p:cNvPr id="147" name="자유형 146"/>
                <p:cNvSpPr/>
                <p:nvPr/>
              </p:nvSpPr>
              <p:spPr>
                <a:xfrm>
                  <a:off x="2312445" y="4121635"/>
                  <a:ext cx="1353645" cy="1838719"/>
                </a:xfrm>
                <a:custGeom>
                  <a:avLst/>
                  <a:gdLst>
                    <a:gd name="connsiteX0" fmla="*/ 0 w 1468936"/>
                    <a:gd name="connsiteY0" fmla="*/ 0 h 1995324"/>
                    <a:gd name="connsiteX1" fmla="*/ 549287 w 1468936"/>
                    <a:gd name="connsiteY1" fmla="*/ 0 h 1995324"/>
                    <a:gd name="connsiteX2" fmla="*/ 553643 w 1468936"/>
                    <a:gd name="connsiteY2" fmla="*/ 86273 h 1995324"/>
                    <a:gd name="connsiteX3" fmla="*/ 1385104 w 1468936"/>
                    <a:gd name="connsiteY3" fmla="*/ 1473488 h 1995324"/>
                    <a:gd name="connsiteX4" fmla="*/ 1468936 w 1468936"/>
                    <a:gd name="connsiteY4" fmla="*/ 1524417 h 1995324"/>
                    <a:gd name="connsiteX5" fmla="*/ 1211530 w 1468936"/>
                    <a:gd name="connsiteY5" fmla="*/ 1995324 h 1995324"/>
                    <a:gd name="connsiteX6" fmla="*/ 1043783 w 1468936"/>
                    <a:gd name="connsiteY6" fmla="*/ 1893415 h 1995324"/>
                    <a:gd name="connsiteX7" fmla="*/ 8379 w 1468936"/>
                    <a:gd name="connsiteY7" fmla="*/ 165939 h 1995324"/>
                    <a:gd name="connsiteX8" fmla="*/ 0 w 1468936"/>
                    <a:gd name="connsiteY8" fmla="*/ 0 h 1995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68936" h="1995324">
                      <a:moveTo>
                        <a:pt x="0" y="0"/>
                      </a:moveTo>
                      <a:lnTo>
                        <a:pt x="549287" y="0"/>
                      </a:lnTo>
                      <a:lnTo>
                        <a:pt x="553643" y="86273"/>
                      </a:lnTo>
                      <a:cubicBezTo>
                        <a:pt x="612275" y="663609"/>
                        <a:pt x="928275" y="1164861"/>
                        <a:pt x="1385104" y="1473488"/>
                      </a:cubicBezTo>
                      <a:lnTo>
                        <a:pt x="1468936" y="1524417"/>
                      </a:lnTo>
                      <a:lnTo>
                        <a:pt x="1211530" y="1995324"/>
                      </a:lnTo>
                      <a:lnTo>
                        <a:pt x="1043783" y="1893415"/>
                      </a:lnTo>
                      <a:cubicBezTo>
                        <a:pt x="474902" y="1509087"/>
                        <a:pt x="81393" y="884887"/>
                        <a:pt x="8379" y="16593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4000">
                      <a:srgbClr val="AA2892"/>
                    </a:gs>
                    <a:gs pos="52000">
                      <a:srgbClr val="C7439D"/>
                    </a:gs>
                    <a:gs pos="100000">
                      <a:srgbClr val="ED63A6"/>
                    </a:gs>
                  </a:gsLst>
                  <a:lin ang="8100000" scaled="1"/>
                  <a:tileRect/>
                </a:gra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자유형 147"/>
                <p:cNvSpPr/>
                <p:nvPr/>
              </p:nvSpPr>
              <p:spPr>
                <a:xfrm>
                  <a:off x="2818621" y="4121635"/>
                  <a:ext cx="1265809" cy="1404476"/>
                </a:xfrm>
                <a:custGeom>
                  <a:avLst/>
                  <a:gdLst>
                    <a:gd name="connsiteX0" fmla="*/ 0 w 1373619"/>
                    <a:gd name="connsiteY0" fmla="*/ 0 h 1524096"/>
                    <a:gd name="connsiteX1" fmla="*/ 954289 w 1373619"/>
                    <a:gd name="connsiteY1" fmla="*/ 0 h 1524096"/>
                    <a:gd name="connsiteX2" fmla="*/ 956244 w 1373619"/>
                    <a:gd name="connsiteY2" fmla="*/ 38710 h 1524096"/>
                    <a:gd name="connsiteX3" fmla="*/ 1335912 w 1373619"/>
                    <a:gd name="connsiteY3" fmla="*/ 672151 h 1524096"/>
                    <a:gd name="connsiteX4" fmla="*/ 1373619 w 1373619"/>
                    <a:gd name="connsiteY4" fmla="*/ 692618 h 1524096"/>
                    <a:gd name="connsiteX5" fmla="*/ 919120 w 1373619"/>
                    <a:gd name="connsiteY5" fmla="*/ 1524096 h 1524096"/>
                    <a:gd name="connsiteX6" fmla="*/ 835817 w 1373619"/>
                    <a:gd name="connsiteY6" fmla="*/ 1473488 h 1524096"/>
                    <a:gd name="connsiteX7" fmla="*/ 4356 w 1373619"/>
                    <a:gd name="connsiteY7" fmla="*/ 86273 h 1524096"/>
                    <a:gd name="connsiteX8" fmla="*/ 0 w 1373619"/>
                    <a:gd name="connsiteY8" fmla="*/ 0 h 1524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73619" h="1524096">
                      <a:moveTo>
                        <a:pt x="0" y="0"/>
                      </a:moveTo>
                      <a:lnTo>
                        <a:pt x="954289" y="0"/>
                      </a:lnTo>
                      <a:lnTo>
                        <a:pt x="956244" y="38710"/>
                      </a:lnTo>
                      <a:cubicBezTo>
                        <a:pt x="983017" y="302338"/>
                        <a:pt x="1127311" y="531223"/>
                        <a:pt x="1335912" y="672151"/>
                      </a:cubicBezTo>
                      <a:lnTo>
                        <a:pt x="1373619" y="692618"/>
                      </a:lnTo>
                      <a:lnTo>
                        <a:pt x="919120" y="1524096"/>
                      </a:lnTo>
                      <a:lnTo>
                        <a:pt x="835817" y="1473488"/>
                      </a:lnTo>
                      <a:cubicBezTo>
                        <a:pt x="378988" y="1164861"/>
                        <a:pt x="62988" y="663609"/>
                        <a:pt x="4356" y="8627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  <p:sp>
              <p:nvSpPr>
                <p:cNvPr id="14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443289" y="4827681"/>
                  <a:ext cx="844935" cy="5829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600" dirty="0" smtClean="0">
                      <a:solidFill>
                        <a:schemeClr val="bg1"/>
                      </a:solidFill>
                      <a:latin typeface="HY견고딕" pitchFamily="18" charset="-127"/>
                      <a:ea typeface="HY견고딕" pitchFamily="18" charset="-127"/>
                    </a:rPr>
                    <a:t>02</a:t>
                  </a:r>
                  <a:endParaRPr lang="ko-KR" altLang="ko-KR" sz="1600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15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2833928" y="4385479"/>
                  <a:ext cx="1156141" cy="68888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000" dirty="0" smtClean="0">
                      <a:solidFill>
                        <a:srgbClr val="C33F9B"/>
                      </a:solidFill>
                      <a:latin typeface="HY견고딕" pitchFamily="18" charset="-127"/>
                      <a:ea typeface="HY견고딕" pitchFamily="18" charset="-127"/>
                    </a:rPr>
                    <a:t>SYSTEM</a:t>
                  </a:r>
                </a:p>
                <a:p>
                  <a:pPr algn="ctr">
                    <a:defRPr/>
                  </a:pPr>
                  <a:r>
                    <a:rPr lang="ko-KR" altLang="en-US" sz="1000" dirty="0" smtClean="0">
                      <a:solidFill>
                        <a:srgbClr val="C33F9B"/>
                      </a:solidFill>
                      <a:latin typeface="HY견고딕" pitchFamily="18" charset="-127"/>
                      <a:ea typeface="HY견고딕" pitchFamily="18" charset="-127"/>
                    </a:rPr>
                    <a:t>모니터링 </a:t>
                  </a:r>
                  <a:endParaRPr lang="en-US" altLang="ko-KR" sz="1000" dirty="0" smtClean="0">
                    <a:solidFill>
                      <a:srgbClr val="C33F9B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</p:grpSp>
        <p:grpSp>
          <p:nvGrpSpPr>
            <p:cNvPr id="89" name="그룹 88"/>
            <p:cNvGrpSpPr/>
            <p:nvPr/>
          </p:nvGrpSpPr>
          <p:grpSpPr>
            <a:xfrm>
              <a:off x="1867890" y="4764439"/>
              <a:ext cx="2015761" cy="1592398"/>
              <a:chOff x="3547876" y="4763068"/>
              <a:chExt cx="2015761" cy="1592398"/>
            </a:xfrm>
          </p:grpSpPr>
          <p:sp>
            <p:nvSpPr>
              <p:cNvPr id="90" name="자유형 89"/>
              <p:cNvSpPr/>
              <p:nvPr/>
            </p:nvSpPr>
            <p:spPr>
              <a:xfrm>
                <a:off x="3547876" y="5591151"/>
                <a:ext cx="2015761" cy="649269"/>
              </a:xfrm>
              <a:custGeom>
                <a:avLst/>
                <a:gdLst>
                  <a:gd name="connsiteX0" fmla="*/ 254938 w 2187445"/>
                  <a:gd name="connsiteY0" fmla="*/ 0 h 704568"/>
                  <a:gd name="connsiteX1" fmla="*/ 368588 w 2187445"/>
                  <a:gd name="connsiteY1" fmla="*/ 54748 h 704568"/>
                  <a:gd name="connsiteX2" fmla="*/ 1111350 w 2187445"/>
                  <a:gd name="connsiteY2" fmla="*/ 204705 h 704568"/>
                  <a:gd name="connsiteX3" fmla="*/ 1854112 w 2187445"/>
                  <a:gd name="connsiteY3" fmla="*/ 54748 h 704568"/>
                  <a:gd name="connsiteX4" fmla="*/ 1966956 w 2187445"/>
                  <a:gd name="connsiteY4" fmla="*/ 389 h 704568"/>
                  <a:gd name="connsiteX5" fmla="*/ 2187445 w 2187445"/>
                  <a:gd name="connsiteY5" fmla="*/ 403760 h 704568"/>
                  <a:gd name="connsiteX6" fmla="*/ 2164390 w 2187445"/>
                  <a:gd name="connsiteY6" fmla="*/ 417766 h 704568"/>
                  <a:gd name="connsiteX7" fmla="*/ 1031722 w 2187445"/>
                  <a:gd name="connsiteY7" fmla="*/ 704568 h 704568"/>
                  <a:gd name="connsiteX8" fmla="*/ 106773 w 2187445"/>
                  <a:gd name="connsiteY8" fmla="*/ 517829 h 704568"/>
                  <a:gd name="connsiteX9" fmla="*/ 0 w 2187445"/>
                  <a:gd name="connsiteY9" fmla="*/ 466394 h 704568"/>
                  <a:gd name="connsiteX10" fmla="*/ 254938 w 2187445"/>
                  <a:gd name="connsiteY10" fmla="*/ 0 h 7045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87445" h="704568">
                    <a:moveTo>
                      <a:pt x="254938" y="0"/>
                    </a:moveTo>
                    <a:lnTo>
                      <a:pt x="368588" y="54748"/>
                    </a:lnTo>
                    <a:cubicBezTo>
                      <a:pt x="596883" y="151309"/>
                      <a:pt x="847881" y="204705"/>
                      <a:pt x="1111350" y="204705"/>
                    </a:cubicBezTo>
                    <a:cubicBezTo>
                      <a:pt x="1374819" y="204705"/>
                      <a:pt x="1625817" y="151309"/>
                      <a:pt x="1854112" y="54748"/>
                    </a:cubicBezTo>
                    <a:lnTo>
                      <a:pt x="1966956" y="389"/>
                    </a:lnTo>
                    <a:lnTo>
                      <a:pt x="2187445" y="403760"/>
                    </a:lnTo>
                    <a:lnTo>
                      <a:pt x="2164390" y="417766"/>
                    </a:lnTo>
                    <a:cubicBezTo>
                      <a:pt x="1827690" y="600673"/>
                      <a:pt x="1441839" y="704568"/>
                      <a:pt x="1031722" y="704568"/>
                    </a:cubicBezTo>
                    <a:cubicBezTo>
                      <a:pt x="703629" y="704568"/>
                      <a:pt x="391065" y="638075"/>
                      <a:pt x="106773" y="517829"/>
                    </a:cubicBezTo>
                    <a:lnTo>
                      <a:pt x="0" y="466394"/>
                    </a:lnTo>
                    <a:lnTo>
                      <a:pt x="25493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1798D"/>
                  </a:gs>
                  <a:gs pos="50000">
                    <a:srgbClr val="01B8CA"/>
                  </a:gs>
                  <a:gs pos="100000">
                    <a:srgbClr val="5FD7CC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3782292" y="4763068"/>
                <a:ext cx="1577648" cy="1016722"/>
              </a:xfrm>
              <a:custGeom>
                <a:avLst/>
                <a:gdLst>
                  <a:gd name="connsiteX0" fmla="*/ 1220462 w 1712017"/>
                  <a:gd name="connsiteY0" fmla="*/ 0 h 1103317"/>
                  <a:gd name="connsiteX1" fmla="*/ 1712017 w 1712017"/>
                  <a:gd name="connsiteY1" fmla="*/ 899269 h 1103317"/>
                  <a:gd name="connsiteX2" fmla="*/ 1599731 w 1712017"/>
                  <a:gd name="connsiteY2" fmla="*/ 953360 h 1103317"/>
                  <a:gd name="connsiteX3" fmla="*/ 856969 w 1712017"/>
                  <a:gd name="connsiteY3" fmla="*/ 1103317 h 1103317"/>
                  <a:gd name="connsiteX4" fmla="*/ 114207 w 1712017"/>
                  <a:gd name="connsiteY4" fmla="*/ 953360 h 1103317"/>
                  <a:gd name="connsiteX5" fmla="*/ 0 w 1712017"/>
                  <a:gd name="connsiteY5" fmla="*/ 898344 h 1103317"/>
                  <a:gd name="connsiteX6" fmla="*/ 456534 w 1712017"/>
                  <a:gd name="connsiteY6" fmla="*/ 63144 h 1103317"/>
                  <a:gd name="connsiteX7" fmla="*/ 518230 w 1712017"/>
                  <a:gd name="connsiteY7" fmla="*/ 85725 h 1103317"/>
                  <a:gd name="connsiteX8" fmla="*/ 777341 w 1712017"/>
                  <a:gd name="connsiteY8" fmla="*/ 124899 h 1103317"/>
                  <a:gd name="connsiteX9" fmla="*/ 1116507 w 1712017"/>
                  <a:gd name="connsiteY9" fmla="*/ 56424 h 1103317"/>
                  <a:gd name="connsiteX10" fmla="*/ 1220462 w 1712017"/>
                  <a:gd name="connsiteY10" fmla="*/ 0 h 1103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2017" h="1103317">
                    <a:moveTo>
                      <a:pt x="1220462" y="0"/>
                    </a:moveTo>
                    <a:lnTo>
                      <a:pt x="1712017" y="899269"/>
                    </a:lnTo>
                    <a:lnTo>
                      <a:pt x="1599731" y="953360"/>
                    </a:lnTo>
                    <a:cubicBezTo>
                      <a:pt x="1371436" y="1049921"/>
                      <a:pt x="1120438" y="1103317"/>
                      <a:pt x="856969" y="1103317"/>
                    </a:cubicBezTo>
                    <a:cubicBezTo>
                      <a:pt x="593500" y="1103317"/>
                      <a:pt x="342502" y="1049921"/>
                      <a:pt x="114207" y="953360"/>
                    </a:cubicBezTo>
                    <a:lnTo>
                      <a:pt x="0" y="898344"/>
                    </a:lnTo>
                    <a:lnTo>
                      <a:pt x="456534" y="63144"/>
                    </a:lnTo>
                    <a:lnTo>
                      <a:pt x="518230" y="85725"/>
                    </a:lnTo>
                    <a:cubicBezTo>
                      <a:pt x="600084" y="111184"/>
                      <a:pt x="687111" y="124899"/>
                      <a:pt x="777341" y="124899"/>
                    </a:cubicBezTo>
                    <a:cubicBezTo>
                      <a:pt x="897648" y="124899"/>
                      <a:pt x="1012261" y="100517"/>
                      <a:pt x="1116507" y="56424"/>
                    </a:cubicBezTo>
                    <a:lnTo>
                      <a:pt x="122046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Text Box 8"/>
              <p:cNvSpPr txBox="1">
                <a:spLocks noChangeArrowheads="1"/>
              </p:cNvSpPr>
              <p:nvPr/>
            </p:nvSpPr>
            <p:spPr bwMode="auto">
              <a:xfrm>
                <a:off x="4103799" y="5772561"/>
                <a:ext cx="844934" cy="58290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600" dirty="0" smtClean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rPr>
                  <a:t>03</a:t>
                </a:r>
                <a:endParaRPr lang="ko-KR" altLang="ko-KR" sz="1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93" name="Text Box 8"/>
              <p:cNvSpPr txBox="1">
                <a:spLocks noChangeArrowheads="1"/>
              </p:cNvSpPr>
              <p:nvPr/>
            </p:nvSpPr>
            <p:spPr bwMode="auto">
              <a:xfrm>
                <a:off x="4038849" y="4968624"/>
                <a:ext cx="997195" cy="6888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디버깅 </a:t>
                </a:r>
                <a:endPara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algn="ctr">
                  <a:defRPr/>
                </a:pPr>
                <a:r>
                  <a:rPr lang="ko-KR" alt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간소화</a:t>
                </a:r>
                <a:endPara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grpSp>
        <p:nvGrpSpPr>
          <p:cNvPr id="168" name="그룹 167"/>
          <p:cNvGrpSpPr/>
          <p:nvPr/>
        </p:nvGrpSpPr>
        <p:grpSpPr>
          <a:xfrm>
            <a:off x="462850" y="4016097"/>
            <a:ext cx="1982983" cy="276999"/>
            <a:chOff x="342535" y="807065"/>
            <a:chExt cx="1982983" cy="276999"/>
          </a:xfrm>
        </p:grpSpPr>
        <p:sp>
          <p:nvSpPr>
            <p:cNvPr id="169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8893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개선 방향 단계별 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PLAN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endParaRPr lang="en-US" altLang="ko-KR" sz="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70" name="타원 169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71" name="그룹 170"/>
          <p:cNvGrpSpPr/>
          <p:nvPr/>
        </p:nvGrpSpPr>
        <p:grpSpPr>
          <a:xfrm>
            <a:off x="317299" y="1361756"/>
            <a:ext cx="8505232" cy="1087821"/>
            <a:chOff x="317299" y="1361756"/>
            <a:chExt cx="8505232" cy="1060575"/>
          </a:xfrm>
        </p:grpSpPr>
        <p:sp>
          <p:nvSpPr>
            <p:cNvPr id="172" name="Text Placeholder 20"/>
            <p:cNvSpPr txBox="1">
              <a:spLocks/>
            </p:cNvSpPr>
            <p:nvPr/>
          </p:nvSpPr>
          <p:spPr>
            <a:xfrm>
              <a:off x="1170575" y="1698491"/>
              <a:ext cx="1700862" cy="723840"/>
            </a:xfrm>
            <a:prstGeom prst="rect">
              <a:avLst/>
            </a:prstGeom>
          </p:spPr>
          <p:txBody>
            <a:bodyPr vert="horz" lIns="0" tIns="0" rIns="0" bIns="0" rtlCol="0">
              <a:normAutofit fontScale="92500"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Poppins Light" charset="0"/>
                  <a:cs typeface="Poppins Light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8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Poppins Light" charset="0"/>
                  <a:cs typeface="Poppins Light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Poppins Light" charset="0"/>
                  <a:cs typeface="Poppins Light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Poppins Light" charset="0"/>
                  <a:cs typeface="Poppins Light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Poppins Light" charset="0"/>
                  <a:cs typeface="Poppins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1000" dirty="0" smtClean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Calibri Light" panose="020F0302020204030204"/>
                </a:rPr>
                <a:t>작업 </a:t>
              </a:r>
              <a:r>
                <a:rPr lang="en-US" sz="1000" dirty="0" smtClean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Calibri Light" panose="020F0302020204030204"/>
                </a:rPr>
                <a:t>Process </a:t>
              </a:r>
              <a:r>
                <a:rPr lang="ko-KR" altLang="en-US" sz="1000" dirty="0" smtClean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Calibri Light" panose="020F0302020204030204"/>
                </a:rPr>
                <a:t>미 실행</a:t>
              </a:r>
              <a:r>
                <a:rPr lang="en-US" altLang="ko-KR" sz="1000" dirty="0" smtClean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Calibri Light" panose="020F0302020204030204"/>
                </a:rPr>
                <a:t>- </a:t>
              </a:r>
              <a:r>
                <a:rPr lang="ko-KR" altLang="en-US" sz="1000" dirty="0" smtClean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Calibri Light" panose="020F0302020204030204"/>
                </a:rPr>
                <a:t>집중교육</a:t>
              </a:r>
              <a:endParaRPr lang="en-US" altLang="ko-KR" sz="1000" dirty="0" smtClean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 Light" panose="020F0302020204030204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alibri Light" panose="020F0302020204030204"/>
                </a:rPr>
                <a:t>바코드 오 부착 </a:t>
              </a:r>
              <a:r>
                <a:rPr kumimoji="0" lang="ko-KR" altLang="en-US" sz="1000" b="0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alibri Light" panose="020F0302020204030204"/>
                </a:rPr>
                <a:t> 발생 대책강화</a:t>
              </a:r>
              <a:endParaRPr kumimoji="0" lang="en-US" altLang="ko-KR" sz="10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 Light" panose="020F0302020204030204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lang="ko-KR" altLang="en-US" sz="1000" baseline="0" dirty="0" smtClean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Calibri Light" panose="020F0302020204030204"/>
                </a:rPr>
                <a:t>낙하 자재 임의 사용 금지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 Light" panose="020F0302020204030204"/>
              </a:endParaRPr>
            </a:p>
          </p:txBody>
        </p:sp>
        <p:sp>
          <p:nvSpPr>
            <p:cNvPr id="173" name="Text Placeholder 21"/>
            <p:cNvSpPr txBox="1">
              <a:spLocks/>
            </p:cNvSpPr>
            <p:nvPr/>
          </p:nvSpPr>
          <p:spPr>
            <a:xfrm>
              <a:off x="1170575" y="1361756"/>
              <a:ext cx="1700862" cy="22617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noProof="0" dirty="0" smtClean="0">
                  <a:solidFill>
                    <a:srgbClr val="17406D"/>
                  </a:solidFill>
                </a:rPr>
                <a:t>Missing &amp; </a:t>
              </a:r>
              <a:r>
                <a:rPr lang="ko-KR" altLang="en-US" sz="1400" noProof="0" dirty="0" smtClean="0">
                  <a:solidFill>
                    <a:srgbClr val="17406D"/>
                  </a:solidFill>
                </a:rPr>
                <a:t>사고예방</a:t>
              </a:r>
              <a:endPara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Noto Sans" charset="0"/>
                <a:ea typeface="Noto Sans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Noto Sans" charset="0"/>
                <a:ea typeface="Noto Sans" charset="0"/>
              </a:endParaRPr>
            </a:p>
          </p:txBody>
        </p:sp>
        <p:sp>
          <p:nvSpPr>
            <p:cNvPr id="174" name="Text Placeholder 23"/>
            <p:cNvSpPr txBox="1">
              <a:spLocks/>
            </p:cNvSpPr>
            <p:nvPr/>
          </p:nvSpPr>
          <p:spPr>
            <a:xfrm>
              <a:off x="317299" y="1361756"/>
              <a:ext cx="619361" cy="56901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Poppins" charset="0"/>
                  <a:cs typeface="Poppins" charset="0"/>
                </a:rPr>
                <a:t>01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charset="0"/>
                <a:cs typeface="Poppins" charset="0"/>
              </a:endParaRPr>
            </a:p>
          </p:txBody>
        </p:sp>
        <p:sp>
          <p:nvSpPr>
            <p:cNvPr id="175" name="Text Placeholder 24"/>
            <p:cNvSpPr txBox="1">
              <a:spLocks/>
            </p:cNvSpPr>
            <p:nvPr/>
          </p:nvSpPr>
          <p:spPr>
            <a:xfrm>
              <a:off x="4153617" y="1698491"/>
              <a:ext cx="1700862" cy="723840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Poppins Light" charset="0"/>
                  <a:cs typeface="Poppins Light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8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Poppins Light" charset="0"/>
                  <a:cs typeface="Poppins Light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20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Poppins Light" charset="0"/>
                  <a:cs typeface="Poppins Light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Poppins Light" charset="0"/>
                  <a:cs typeface="Poppins Light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2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Poppins Light" charset="0"/>
                  <a:cs typeface="Poppins Light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000" noProof="0" dirty="0" smtClean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Calibri Light" panose="020F0302020204030204"/>
                </a:rPr>
                <a:t>가성 </a:t>
              </a:r>
              <a:r>
                <a:rPr lang="en-US" altLang="ko-KR" sz="1000" noProof="0" dirty="0" smtClean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Calibri Light" panose="020F0302020204030204"/>
                </a:rPr>
                <a:t>NG </a:t>
              </a:r>
              <a:r>
                <a:rPr lang="ko-KR" altLang="en-US" sz="1000" noProof="0" dirty="0" smtClean="0">
                  <a:solidFill>
                    <a:sysClr val="windowText" lastClr="000000">
                      <a:lumMod val="50000"/>
                      <a:lumOff val="50000"/>
                    </a:sysClr>
                  </a:solidFill>
                  <a:latin typeface="Calibri Light" panose="020F0302020204030204"/>
                </a:rPr>
                <a:t>주 품목별 검토</a:t>
              </a:r>
              <a:endParaRPr lang="en-US" altLang="ko-KR" sz="1000" noProof="0" dirty="0" smtClean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 Light" panose="020F0302020204030204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1200" cap="none" spc="0" normalizeH="0" baseline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alibri Light" panose="020F0302020204030204"/>
                  <a:cs typeface="Poppins Light" charset="0"/>
                </a:rPr>
                <a:t>문자 </a:t>
              </a:r>
              <a:r>
                <a:rPr kumimoji="0" lang="en-US" altLang="ko-KR" sz="1000" b="0" i="0" u="none" strike="noStrike" kern="1200" cap="none" spc="0" normalizeH="0" baseline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alibri Light" panose="020F0302020204030204"/>
                  <a:cs typeface="Poppins Light" charset="0"/>
                </a:rPr>
                <a:t>MARKING </a:t>
              </a:r>
              <a:r>
                <a:rPr kumimoji="0" lang="ko-KR" altLang="en-US" sz="1000" b="0" i="0" u="none" strike="noStrike" kern="1200" cap="none" spc="0" normalizeH="0" baseline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alibri Light" panose="020F0302020204030204"/>
                  <a:cs typeface="Poppins Light" charset="0"/>
                </a:rPr>
                <a:t>부적합 개선</a:t>
              </a:r>
              <a:endParaRPr kumimoji="0" lang="en-US" altLang="ko-KR" sz="1000" b="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 Light" panose="020F0302020204030204"/>
                <a:cs typeface="Poppins Light" charset="0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alibri Light" panose="020F0302020204030204"/>
                  <a:cs typeface="Poppins Light" charset="0"/>
                </a:rPr>
                <a:t>간소화 </a:t>
              </a:r>
              <a:r>
                <a: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alibri Light" panose="020F0302020204030204"/>
                  <a:cs typeface="Poppins Light" charset="0"/>
                </a:rPr>
                <a:t>P/G </a:t>
              </a: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latin typeface="Calibri Light" panose="020F0302020204030204"/>
                  <a:cs typeface="Poppins Light" charset="0"/>
                </a:rPr>
                <a:t>관리 운영 변경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 Light" panose="020F0302020204030204"/>
                <a:cs typeface="Poppins Light" charset="0"/>
              </a:endParaRPr>
            </a:p>
          </p:txBody>
        </p:sp>
        <p:sp>
          <p:nvSpPr>
            <p:cNvPr id="176" name="Text Placeholder 27"/>
            <p:cNvSpPr txBox="1">
              <a:spLocks/>
            </p:cNvSpPr>
            <p:nvPr/>
          </p:nvSpPr>
          <p:spPr>
            <a:xfrm>
              <a:off x="4153617" y="1361756"/>
              <a:ext cx="1700862" cy="22617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 smtClean="0">
                  <a:solidFill>
                    <a:srgbClr val="17406D"/>
                  </a:solidFill>
                </a:rPr>
                <a:t>디버깅 최적화 개선</a:t>
              </a:r>
              <a:endPara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Noto Sans" charset="0"/>
                <a:ea typeface="Noto Sans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Noto Sans" charset="0"/>
                <a:ea typeface="Noto Sans" charset="0"/>
              </a:endParaRPr>
            </a:p>
          </p:txBody>
        </p:sp>
        <p:sp>
          <p:nvSpPr>
            <p:cNvPr id="177" name="Text Placeholder 28"/>
            <p:cNvSpPr txBox="1">
              <a:spLocks/>
            </p:cNvSpPr>
            <p:nvPr/>
          </p:nvSpPr>
          <p:spPr>
            <a:xfrm>
              <a:off x="3300341" y="1361756"/>
              <a:ext cx="619361" cy="56901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smtClean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Poppins" charset="0"/>
                  <a:cs typeface="Poppins" charset="0"/>
                </a:rPr>
                <a:t>02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charset="0"/>
                <a:cs typeface="Poppins" charset="0"/>
              </a:endParaRPr>
            </a:p>
          </p:txBody>
        </p:sp>
        <p:sp>
          <p:nvSpPr>
            <p:cNvPr id="178" name="Text Placeholder 30"/>
            <p:cNvSpPr txBox="1">
              <a:spLocks/>
            </p:cNvSpPr>
            <p:nvPr/>
          </p:nvSpPr>
          <p:spPr>
            <a:xfrm>
              <a:off x="7121669" y="1361756"/>
              <a:ext cx="1700862" cy="22617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b="0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Noto Sans" charset="0"/>
                  <a:ea typeface="Noto Sans" charset="0"/>
                  <a:cs typeface="Noto Sa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 smtClean="0">
                  <a:solidFill>
                    <a:srgbClr val="17406D"/>
                  </a:solidFill>
                </a:rPr>
                <a:t>직행율 ↑ 성인화</a:t>
              </a:r>
              <a:endPara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Noto Sans" charset="0"/>
                <a:ea typeface="Noto Sans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Noto Sans" charset="0"/>
                <a:ea typeface="Noto Sans" charset="0"/>
              </a:endParaRPr>
            </a:p>
          </p:txBody>
        </p:sp>
        <p:sp>
          <p:nvSpPr>
            <p:cNvPr id="179" name="Text Placeholder 31"/>
            <p:cNvSpPr txBox="1">
              <a:spLocks/>
            </p:cNvSpPr>
            <p:nvPr/>
          </p:nvSpPr>
          <p:spPr>
            <a:xfrm>
              <a:off x="6268393" y="1361756"/>
              <a:ext cx="619361" cy="56901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3600" b="1" i="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charset="0"/>
                  <a:ea typeface="Poppins" charset="0"/>
                  <a:cs typeface="Poppins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 smtClean="0">
                  <a:ln>
                    <a:noFill/>
                  </a:ln>
                  <a:solidFill>
                    <a:srgbClr val="17406D"/>
                  </a:solidFill>
                  <a:effectLst/>
                  <a:uLnTx/>
                  <a:uFillTx/>
                  <a:latin typeface="Poppins" charset="0"/>
                  <a:cs typeface="Poppins" charset="0"/>
                </a:rPr>
                <a:t>03</a:t>
              </a: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7406D"/>
                </a:solidFill>
                <a:effectLst/>
                <a:uLnTx/>
                <a:uFillTx/>
                <a:latin typeface="Poppins" charset="0"/>
                <a:cs typeface="Poppins" charset="0"/>
              </a:endParaRPr>
            </a:p>
          </p:txBody>
        </p:sp>
      </p:grpSp>
      <p:graphicFrame>
        <p:nvGraphicFramePr>
          <p:cNvPr id="212" name="차트 2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7904192"/>
              </p:ext>
            </p:extLst>
          </p:nvPr>
        </p:nvGraphicFramePr>
        <p:xfrm>
          <a:off x="432110" y="2564903"/>
          <a:ext cx="2770076" cy="1355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3" name="Text Placeholder 24"/>
          <p:cNvSpPr txBox="1">
            <a:spLocks/>
          </p:cNvSpPr>
          <p:nvPr/>
        </p:nvSpPr>
        <p:spPr>
          <a:xfrm>
            <a:off x="7042185" y="1707143"/>
            <a:ext cx="1700862" cy="742432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000" dirty="0" smtClean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 Light" panose="020F0302020204030204"/>
              </a:rPr>
              <a:t>92%</a:t>
            </a:r>
            <a:r>
              <a:rPr lang="ko-KR" altLang="en-US" sz="1000" dirty="0" smtClean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 Light" panose="020F0302020204030204"/>
              </a:rPr>
              <a:t>↑ 유효성 검증 유지</a:t>
            </a:r>
            <a:endParaRPr lang="en-US" altLang="ko-KR" sz="1000" noProof="0" dirty="0" smtClean="0">
              <a:solidFill>
                <a:sysClr val="windowText" lastClr="000000">
                  <a:lumMod val="50000"/>
                  <a:lumOff val="50000"/>
                </a:sysClr>
              </a:solidFill>
              <a:latin typeface="Calibri Light" panose="020F030202020403020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000" dirty="0" smtClean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 Light" panose="020F0302020204030204"/>
              </a:rPr>
              <a:t>업무 간소화 및 </a:t>
            </a:r>
            <a:r>
              <a:rPr lang="en-US" altLang="ko-KR" sz="1000" dirty="0" smtClean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 Light" panose="020F0302020204030204"/>
              </a:rPr>
              <a:t>RMS </a:t>
            </a:r>
            <a:r>
              <a:rPr lang="ko-KR" altLang="en-US" sz="1000" dirty="0" smtClean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 Light" panose="020F0302020204030204"/>
              </a:rPr>
              <a:t>강화</a:t>
            </a:r>
            <a:endParaRPr kumimoji="0" lang="en-US" altLang="ko-KR" sz="1000" b="0" i="0" u="none" strike="noStrike" kern="1200" cap="none" spc="0" normalizeH="0" baseline="0" dirty="0" smtClean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Calibri Light" panose="020F0302020204030204"/>
              <a:cs typeface="Poppins Light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b="1" dirty="0" smtClean="0">
                <a:solidFill>
                  <a:srgbClr val="0000FF"/>
                </a:solidFill>
                <a:latin typeface="Calibri Light" panose="020F0302020204030204"/>
              </a:rPr>
              <a:t>5</a:t>
            </a:r>
            <a:r>
              <a:rPr lang="ko-KR" altLang="en-US" sz="2800" b="1" dirty="0" smtClean="0">
                <a:solidFill>
                  <a:srgbClr val="0000FF"/>
                </a:solidFill>
                <a:latin typeface="Calibri Light" panose="020F0302020204030204"/>
              </a:rPr>
              <a:t>명 </a:t>
            </a:r>
            <a:r>
              <a:rPr lang="ko-KR" altLang="en-US" sz="1000" dirty="0" smtClean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 Light" panose="020F0302020204030204"/>
              </a:rPr>
              <a:t>성인화 인력 </a:t>
            </a:r>
            <a:r>
              <a:rPr lang="en-US" altLang="ko-KR" sz="1000" dirty="0" smtClean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 Light" panose="020F0302020204030204"/>
              </a:rPr>
              <a:t>33%</a:t>
            </a:r>
            <a:r>
              <a:rPr lang="ko-KR" altLang="en-US" sz="1000" dirty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 Light" panose="020F0302020204030204"/>
              </a:rPr>
              <a:t> </a:t>
            </a:r>
            <a:r>
              <a:rPr lang="ko-KR" altLang="en-US" sz="1000" dirty="0" smtClean="0">
                <a:solidFill>
                  <a:sysClr val="windowText" lastClr="000000">
                    <a:lumMod val="50000"/>
                    <a:lumOff val="50000"/>
                  </a:sysClr>
                </a:solidFill>
                <a:latin typeface="Calibri Light" panose="020F0302020204030204"/>
              </a:rPr>
              <a:t>↓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50000"/>
                  <a:lumOff val="50000"/>
                </a:sysClr>
              </a:solidFill>
              <a:effectLst/>
              <a:uLnTx/>
              <a:uFillTx/>
              <a:latin typeface="Calibri Light" panose="020F0302020204030204"/>
              <a:cs typeface="Poppins Light" charset="0"/>
            </a:endParaRPr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289" y="2780927"/>
            <a:ext cx="2345242" cy="1043239"/>
          </a:xfrm>
          <a:prstGeom prst="rect">
            <a:avLst/>
          </a:prstGeom>
        </p:spPr>
      </p:pic>
      <p:sp>
        <p:nvSpPr>
          <p:cNvPr id="215" name="직사각형 22"/>
          <p:cNvSpPr>
            <a:spLocks noChangeArrowheads="1"/>
          </p:cNvSpPr>
          <p:nvPr/>
        </p:nvSpPr>
        <p:spPr bwMode="auto">
          <a:xfrm>
            <a:off x="1277100" y="2625639"/>
            <a:ext cx="1279637" cy="2400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>
              <a:lnSpc>
                <a:spcPct val="80000"/>
              </a:lnSpc>
              <a:spcAft>
                <a:spcPts val="200"/>
              </a:spcAft>
              <a:defRPr/>
            </a:pPr>
            <a:r>
              <a:rPr lang="ko-KR" altLang="en-US" sz="1200" dirty="0" smtClean="0">
                <a:solidFill>
                  <a:srgbClr val="0F6FC6"/>
                </a:solidFill>
                <a:latin typeface="Noto Sans" charset="0"/>
                <a:ea typeface="Noto Sans" charset="0"/>
                <a:cs typeface="Noto Sans" charset="0"/>
              </a:rPr>
              <a:t>발생 건수 현황</a:t>
            </a:r>
            <a:endParaRPr lang="en-US" altLang="ko" sz="1200" dirty="0">
              <a:solidFill>
                <a:srgbClr val="0F6FC6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6" name="직사각형 22"/>
          <p:cNvSpPr>
            <a:spLocks noChangeArrowheads="1"/>
          </p:cNvSpPr>
          <p:nvPr/>
        </p:nvSpPr>
        <p:spPr bwMode="auto">
          <a:xfrm>
            <a:off x="4037549" y="2578228"/>
            <a:ext cx="1834142" cy="2400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>
              <a:lnSpc>
                <a:spcPct val="80000"/>
              </a:lnSpc>
              <a:spcAft>
                <a:spcPts val="200"/>
              </a:spcAft>
              <a:defRPr/>
            </a:pPr>
            <a:r>
              <a:rPr lang="en-US" altLang="ko" sz="1200" dirty="0" smtClean="0">
                <a:solidFill>
                  <a:srgbClr val="0F6FC6"/>
                </a:solidFill>
                <a:latin typeface="Noto Sans" charset="0"/>
                <a:ea typeface="Noto Sans" charset="0"/>
                <a:cs typeface="Noto Sans" charset="0"/>
              </a:rPr>
              <a:t>WORST </a:t>
            </a:r>
            <a:r>
              <a:rPr lang="ko-KR" altLang="en-US" sz="1200" dirty="0" smtClean="0">
                <a:solidFill>
                  <a:srgbClr val="0F6FC6"/>
                </a:solidFill>
                <a:latin typeface="Noto Sans" charset="0"/>
                <a:ea typeface="Noto Sans" charset="0"/>
                <a:cs typeface="Noto Sans" charset="0"/>
              </a:rPr>
              <a:t>부품 </a:t>
            </a:r>
            <a:r>
              <a:rPr lang="en-US" altLang="ko-KR" sz="1200" dirty="0" smtClean="0">
                <a:solidFill>
                  <a:srgbClr val="0F6FC6"/>
                </a:solidFill>
                <a:latin typeface="Noto Sans" charset="0"/>
                <a:ea typeface="Noto Sans" charset="0"/>
                <a:cs typeface="Noto Sans" charset="0"/>
              </a:rPr>
              <a:t>LIST </a:t>
            </a:r>
            <a:r>
              <a:rPr lang="ko-KR" altLang="en-US" sz="1200" dirty="0" smtClean="0">
                <a:solidFill>
                  <a:srgbClr val="0F6FC6"/>
                </a:solidFill>
                <a:latin typeface="Noto Sans" charset="0"/>
                <a:ea typeface="Noto Sans" charset="0"/>
                <a:cs typeface="Noto Sans" charset="0"/>
              </a:rPr>
              <a:t>관리 </a:t>
            </a:r>
            <a:endParaRPr lang="en-US" altLang="ko" sz="1200" dirty="0">
              <a:solidFill>
                <a:srgbClr val="0F6FC6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sp>
        <p:nvSpPr>
          <p:cNvPr id="217" name="직사각형 22"/>
          <p:cNvSpPr>
            <a:spLocks noChangeArrowheads="1"/>
          </p:cNvSpPr>
          <p:nvPr/>
        </p:nvSpPr>
        <p:spPr bwMode="auto">
          <a:xfrm>
            <a:off x="6608480" y="2578228"/>
            <a:ext cx="2119965" cy="2400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atinLnBrk="0">
              <a:lnSpc>
                <a:spcPct val="80000"/>
              </a:lnSpc>
              <a:spcAft>
                <a:spcPts val="200"/>
              </a:spcAft>
              <a:defRPr/>
            </a:pPr>
            <a:r>
              <a:rPr lang="en-US" altLang="ko-KR" sz="1200" dirty="0" smtClean="0">
                <a:solidFill>
                  <a:srgbClr val="0F6FC6"/>
                </a:solidFill>
                <a:latin typeface="Noto Sans" charset="0"/>
                <a:ea typeface="Noto Sans" charset="0"/>
                <a:cs typeface="Noto Sans" charset="0"/>
              </a:rPr>
              <a:t>RMS </a:t>
            </a:r>
            <a:r>
              <a:rPr lang="ko-KR" altLang="en-US" sz="1200" dirty="0" err="1" smtClean="0">
                <a:solidFill>
                  <a:srgbClr val="0F6FC6"/>
                </a:solidFill>
                <a:latin typeface="Noto Sans" charset="0"/>
                <a:ea typeface="Noto Sans" charset="0"/>
                <a:cs typeface="Noto Sans" charset="0"/>
              </a:rPr>
              <a:t>사내망</a:t>
            </a:r>
            <a:r>
              <a:rPr lang="ko-KR" altLang="en-US" sz="1200" dirty="0" smtClean="0">
                <a:solidFill>
                  <a:srgbClr val="0F6FC6"/>
                </a:solidFill>
                <a:latin typeface="Noto Sans" charset="0"/>
                <a:ea typeface="Noto Sans" charset="0"/>
                <a:cs typeface="Noto Sans" charset="0"/>
              </a:rPr>
              <a:t> 구축 본사 협업 </a:t>
            </a:r>
            <a:endParaRPr lang="en-US" altLang="ko" sz="1200" dirty="0">
              <a:solidFill>
                <a:srgbClr val="0F6FC6"/>
              </a:solidFill>
              <a:latin typeface="Noto Sans" charset="0"/>
              <a:ea typeface="Noto Sans" charset="0"/>
              <a:cs typeface="Noto Sans" charset="0"/>
            </a:endParaRPr>
          </a:p>
        </p:txBody>
      </p:sp>
      <p:pic>
        <p:nvPicPr>
          <p:cNvPr id="218" name="그림 2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7" y="2829141"/>
            <a:ext cx="2520280" cy="977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tx2">
                <a:alpha val="27000"/>
              </a:schemeClr>
            </a:outerShdw>
          </a:effectLst>
        </p:spPr>
      </p:pic>
      <p:graphicFrame>
        <p:nvGraphicFramePr>
          <p:cNvPr id="219" name="다이어그램 218"/>
          <p:cNvGraphicFramePr/>
          <p:nvPr>
            <p:extLst>
              <p:ext uri="{D42A27DB-BD31-4B8C-83A1-F6EECF244321}">
                <p14:modId xmlns:p14="http://schemas.microsoft.com/office/powerpoint/2010/main" val="323726850"/>
              </p:ext>
            </p:extLst>
          </p:nvPr>
        </p:nvGraphicFramePr>
        <p:xfrm>
          <a:off x="3815503" y="3991384"/>
          <a:ext cx="5305507" cy="1761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20" name="그룹 219"/>
          <p:cNvGrpSpPr/>
          <p:nvPr/>
        </p:nvGrpSpPr>
        <p:grpSpPr>
          <a:xfrm>
            <a:off x="4068867" y="3933225"/>
            <a:ext cx="3437139" cy="261039"/>
            <a:chOff x="4193965" y="4266843"/>
            <a:chExt cx="3357958" cy="261039"/>
          </a:xfrm>
        </p:grpSpPr>
        <p:grpSp>
          <p:nvGrpSpPr>
            <p:cNvPr id="221" name="그룹 220"/>
            <p:cNvGrpSpPr/>
            <p:nvPr/>
          </p:nvGrpSpPr>
          <p:grpSpPr>
            <a:xfrm>
              <a:off x="7291828" y="4267787"/>
              <a:ext cx="260095" cy="260095"/>
              <a:chOff x="55296" y="0"/>
              <a:chExt cx="260095" cy="260095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228" name="타원 227"/>
              <p:cNvSpPr/>
              <p:nvPr/>
            </p:nvSpPr>
            <p:spPr>
              <a:xfrm>
                <a:off x="55296" y="0"/>
                <a:ext cx="260095" cy="260095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229" name="타원 4"/>
              <p:cNvSpPr/>
              <p:nvPr/>
            </p:nvSpPr>
            <p:spPr>
              <a:xfrm>
                <a:off x="93386" y="38090"/>
                <a:ext cx="183915" cy="183915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0005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900" b="1" dirty="0"/>
                  <a:t>3</a:t>
                </a:r>
                <a:r>
                  <a:rPr lang="ko-KR" sz="900" b="1" kern="1200" dirty="0" smtClean="0"/>
                  <a:t>월</a:t>
                </a:r>
                <a:endParaRPr lang="ko-KR" sz="900" b="1" kern="1200" dirty="0"/>
              </a:p>
            </p:txBody>
          </p:sp>
        </p:grpSp>
        <p:grpSp>
          <p:nvGrpSpPr>
            <p:cNvPr id="222" name="그룹 221"/>
            <p:cNvGrpSpPr/>
            <p:nvPr/>
          </p:nvGrpSpPr>
          <p:grpSpPr>
            <a:xfrm>
              <a:off x="5741643" y="4267786"/>
              <a:ext cx="260095" cy="260095"/>
              <a:chOff x="55296" y="0"/>
              <a:chExt cx="260095" cy="260095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226" name="타원 225"/>
              <p:cNvSpPr/>
              <p:nvPr/>
            </p:nvSpPr>
            <p:spPr>
              <a:xfrm>
                <a:off x="55296" y="0"/>
                <a:ext cx="260095" cy="260095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227" name="타원 4"/>
              <p:cNvSpPr/>
              <p:nvPr/>
            </p:nvSpPr>
            <p:spPr>
              <a:xfrm>
                <a:off x="93386" y="38090"/>
                <a:ext cx="183915" cy="18391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0005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900" b="1" dirty="0" smtClean="0"/>
                  <a:t>2</a:t>
                </a:r>
                <a:r>
                  <a:rPr lang="ko-KR" sz="900" b="1" kern="1200" dirty="0" smtClean="0"/>
                  <a:t>월</a:t>
                </a:r>
                <a:endParaRPr lang="ko-KR" sz="900" b="1" kern="1200" dirty="0"/>
              </a:p>
            </p:txBody>
          </p:sp>
        </p:grpSp>
        <p:grpSp>
          <p:nvGrpSpPr>
            <p:cNvPr id="223" name="그룹 222"/>
            <p:cNvGrpSpPr/>
            <p:nvPr/>
          </p:nvGrpSpPr>
          <p:grpSpPr>
            <a:xfrm>
              <a:off x="4193965" y="4266843"/>
              <a:ext cx="260095" cy="260095"/>
              <a:chOff x="55296" y="0"/>
              <a:chExt cx="260095" cy="260095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224" name="타원 223"/>
              <p:cNvSpPr/>
              <p:nvPr/>
            </p:nvSpPr>
            <p:spPr>
              <a:xfrm>
                <a:off x="55296" y="0"/>
                <a:ext cx="260095" cy="260095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225" name="타원 4"/>
              <p:cNvSpPr/>
              <p:nvPr/>
            </p:nvSpPr>
            <p:spPr>
              <a:xfrm>
                <a:off x="93386" y="38090"/>
                <a:ext cx="183915" cy="18391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0005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900" b="1" dirty="0"/>
                  <a:t>1</a:t>
                </a:r>
                <a:r>
                  <a:rPr lang="ko-KR" sz="900" b="1" kern="1200" dirty="0" smtClean="0"/>
                  <a:t>월</a:t>
                </a:r>
                <a:endParaRPr lang="ko-KR" sz="900" b="1" kern="1200" dirty="0"/>
              </a:p>
            </p:txBody>
          </p:sp>
        </p:grpSp>
      </p:grpSp>
      <p:grpSp>
        <p:nvGrpSpPr>
          <p:cNvPr id="230" name="그룹 229"/>
          <p:cNvGrpSpPr/>
          <p:nvPr/>
        </p:nvGrpSpPr>
        <p:grpSpPr>
          <a:xfrm>
            <a:off x="4083825" y="4912203"/>
            <a:ext cx="3437139" cy="261039"/>
            <a:chOff x="4193965" y="4266843"/>
            <a:chExt cx="3357958" cy="261039"/>
          </a:xfrm>
        </p:grpSpPr>
        <p:grpSp>
          <p:nvGrpSpPr>
            <p:cNvPr id="231" name="그룹 230"/>
            <p:cNvGrpSpPr/>
            <p:nvPr/>
          </p:nvGrpSpPr>
          <p:grpSpPr>
            <a:xfrm>
              <a:off x="7291828" y="4267787"/>
              <a:ext cx="260095" cy="260095"/>
              <a:chOff x="55296" y="0"/>
              <a:chExt cx="260095" cy="260095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238" name="타원 237"/>
              <p:cNvSpPr/>
              <p:nvPr/>
            </p:nvSpPr>
            <p:spPr>
              <a:xfrm>
                <a:off x="55296" y="0"/>
                <a:ext cx="260095" cy="260095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239" name="타원 4"/>
              <p:cNvSpPr/>
              <p:nvPr/>
            </p:nvSpPr>
            <p:spPr>
              <a:xfrm>
                <a:off x="93386" y="38090"/>
                <a:ext cx="183915" cy="18391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0005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900" b="1" dirty="0" smtClean="0"/>
                  <a:t>6</a:t>
                </a:r>
                <a:r>
                  <a:rPr lang="ko-KR" sz="900" b="1" kern="1200" dirty="0" smtClean="0"/>
                  <a:t>월</a:t>
                </a:r>
                <a:endParaRPr lang="ko-KR" sz="900" b="1" kern="1200" dirty="0"/>
              </a:p>
            </p:txBody>
          </p:sp>
        </p:grpSp>
        <p:grpSp>
          <p:nvGrpSpPr>
            <p:cNvPr id="232" name="그룹 231"/>
            <p:cNvGrpSpPr/>
            <p:nvPr/>
          </p:nvGrpSpPr>
          <p:grpSpPr>
            <a:xfrm>
              <a:off x="5741643" y="4267786"/>
              <a:ext cx="260095" cy="260095"/>
              <a:chOff x="55296" y="0"/>
              <a:chExt cx="260095" cy="260095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236" name="타원 235"/>
              <p:cNvSpPr/>
              <p:nvPr/>
            </p:nvSpPr>
            <p:spPr>
              <a:xfrm>
                <a:off x="55296" y="0"/>
                <a:ext cx="260095" cy="260095"/>
              </a:xfrm>
              <a:prstGeom prst="ellipse">
                <a:avLst/>
              </a:prstGeom>
              <a:solidFill>
                <a:srgbClr val="FFC000">
                  <a:alpha val="50000"/>
                </a:srgbClr>
              </a:solidFill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237" name="타원 4"/>
              <p:cNvSpPr/>
              <p:nvPr/>
            </p:nvSpPr>
            <p:spPr>
              <a:xfrm>
                <a:off x="93386" y="38090"/>
                <a:ext cx="183915" cy="18391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0005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900" b="1" dirty="0"/>
                  <a:t>5</a:t>
                </a:r>
                <a:r>
                  <a:rPr lang="ko-KR" sz="900" b="1" kern="1200" dirty="0" smtClean="0"/>
                  <a:t>월</a:t>
                </a:r>
                <a:endParaRPr lang="ko-KR" sz="900" b="1" kern="1200" dirty="0"/>
              </a:p>
            </p:txBody>
          </p:sp>
        </p:grpSp>
        <p:grpSp>
          <p:nvGrpSpPr>
            <p:cNvPr id="233" name="그룹 232"/>
            <p:cNvGrpSpPr/>
            <p:nvPr/>
          </p:nvGrpSpPr>
          <p:grpSpPr>
            <a:xfrm>
              <a:off x="4193965" y="4266843"/>
              <a:ext cx="260095" cy="260095"/>
              <a:chOff x="55296" y="0"/>
              <a:chExt cx="260095" cy="260095"/>
            </a:xfr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</p:grpSpPr>
          <p:sp>
            <p:nvSpPr>
              <p:cNvPr id="234" name="타원 233"/>
              <p:cNvSpPr/>
              <p:nvPr/>
            </p:nvSpPr>
            <p:spPr>
              <a:xfrm>
                <a:off x="55296" y="0"/>
                <a:ext cx="260095" cy="260095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sp3d contourW="12700" prstMaterial="clear">
                <a:bevelT w="177800" h="254000"/>
                <a:bevelB w="1524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alpha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/>
              </a:fontRef>
            </p:style>
          </p:sp>
          <p:sp>
            <p:nvSpPr>
              <p:cNvPr id="235" name="타원 4"/>
              <p:cNvSpPr/>
              <p:nvPr/>
            </p:nvSpPr>
            <p:spPr>
              <a:xfrm>
                <a:off x="93386" y="38090"/>
                <a:ext cx="183915" cy="183915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lvl="0" algn="ctr" defTabSz="400050" rtl="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900" b="1" dirty="0" smtClean="0"/>
                  <a:t>4</a:t>
                </a:r>
                <a:r>
                  <a:rPr lang="ko-KR" sz="900" b="1" kern="1200" dirty="0" smtClean="0"/>
                  <a:t>월</a:t>
                </a:r>
                <a:endParaRPr lang="ko-KR" sz="900" b="1" kern="1200" dirty="0"/>
              </a:p>
            </p:txBody>
          </p:sp>
        </p:grpSp>
      </p:grpSp>
      <p:sp>
        <p:nvSpPr>
          <p:cNvPr id="240" name="TextBox 239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3913020" y="5816779"/>
            <a:ext cx="1261884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smtClean="0">
                <a:latin typeface="+mj-ea"/>
                <a:ea typeface="+mj-ea"/>
              </a:rPr>
              <a:t>개선 효과 예상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8386092" y="5811875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VND</a:t>
            </a:r>
            <a:endParaRPr lang="ko-KR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242" name="표 2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639471"/>
              </p:ext>
            </p:extLst>
          </p:nvPr>
        </p:nvGraphicFramePr>
        <p:xfrm>
          <a:off x="3919703" y="6060595"/>
          <a:ext cx="4972775" cy="428625"/>
        </p:xfrm>
        <a:graphic>
          <a:graphicData uri="http://schemas.openxmlformats.org/drawingml/2006/table">
            <a:tbl>
              <a:tblPr/>
              <a:tblGrid>
                <a:gridCol w="994555"/>
                <a:gridCol w="994555"/>
                <a:gridCol w="994555"/>
                <a:gridCol w="994555"/>
                <a:gridCol w="994555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효과비용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효과비용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SMD- AOI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38,052,233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228,313,396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8" name="타원 97">
            <a:hlinkClick r:id="rId10" action="ppaction://hlinksldjump"/>
          </p:cNvPr>
          <p:cNvSpPr>
            <a:spLocks noChangeAspect="1"/>
          </p:cNvSpPr>
          <p:nvPr/>
        </p:nvSpPr>
        <p:spPr>
          <a:xfrm>
            <a:off x="8558936" y="4873115"/>
            <a:ext cx="481967" cy="48142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3" name="타원 242">
            <a:hlinkClick r:id="rId11" action="ppaction://hlinksldjump"/>
          </p:cNvPr>
          <p:cNvSpPr>
            <a:spLocks noChangeAspect="1"/>
          </p:cNvSpPr>
          <p:nvPr/>
        </p:nvSpPr>
        <p:spPr>
          <a:xfrm>
            <a:off x="8567772" y="5377888"/>
            <a:ext cx="464294" cy="47389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59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251520" y="250417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1-1.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경영 목표 </a:t>
            </a:r>
            <a:r>
              <a:rPr lang="en-US" altLang="ko-KR" sz="2400" b="1" dirty="0" smtClean="0">
                <a:latin typeface="+mn-ea"/>
              </a:rPr>
              <a:t>/ </a:t>
            </a:r>
            <a:r>
              <a:rPr lang="ko-KR" altLang="en-US" sz="2400" b="1" dirty="0" smtClean="0">
                <a:latin typeface="+mn-ea"/>
              </a:rPr>
              <a:t>실적</a:t>
            </a:r>
            <a:endParaRPr lang="en-US" altLang="ko-KR" sz="2400" b="1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73413"/>
              </p:ext>
            </p:extLst>
          </p:nvPr>
        </p:nvGraphicFramePr>
        <p:xfrm>
          <a:off x="265672" y="786304"/>
          <a:ext cx="8626808" cy="56166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33920"/>
                <a:gridCol w="864096"/>
                <a:gridCol w="1080120"/>
                <a:gridCol w="448815"/>
                <a:gridCol w="703313"/>
                <a:gridCol w="792088"/>
                <a:gridCol w="720080"/>
                <a:gridCol w="648072"/>
                <a:gridCol w="2736304"/>
              </a:tblGrid>
              <a:tr h="3123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경영</a:t>
                      </a:r>
                      <a:endParaRPr lang="en-US" altLang="ko-KR" sz="1200" b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목표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  <a:latin typeface="+mn-ea"/>
                          <a:ea typeface="+mn-ea"/>
                        </a:rPr>
                        <a:t>23</a:t>
                      </a:r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년도 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목표 比 실적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달성율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2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경영목표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실행목표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실행실적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279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가공비율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5.3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4.9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4.9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총 임율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1,882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1,763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1,789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99%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점당</a:t>
                      </a:r>
                      <a:endParaRPr lang="en-US" altLang="ko-KR" sz="1200" b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Axial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25.1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25.3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99%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Radial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30.5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30.8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99%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SMD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재고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원자재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10.0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14.3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70%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원자재 재고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..  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고객사 </a:t>
                      </a:r>
                      <a:r>
                        <a:rPr lang="ko-KR" altLang="en-US" sz="105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주차별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납품계획 변동</a:t>
                      </a:r>
                      <a:endParaRPr lang="en-US" altLang="ko-KR" sz="105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..  TA200/TA800/TA50 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계획 감소</a:t>
                      </a:r>
                      <a:endParaRPr lang="en-US" altLang="ko-KR" sz="105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..  T2510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승인 지연 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확보재고 증가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fontAlgn="ctr"/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완제품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.. 14.1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(22Y 12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대비 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6.8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재고 감소</a:t>
                      </a:r>
                      <a:endParaRPr lang="en-US" altLang="ko-KR" sz="105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fontAlgn="ctr"/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.. TA845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장기 보유 재고 처리 완료 </a:t>
                      </a:r>
                      <a:endParaRPr lang="en-US" altLang="ko-KR" sz="105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effectLst/>
                          <a:latin typeface="+mn-ea"/>
                          <a:ea typeface="+mn-ea"/>
                        </a:rPr>
                        <a:t>Main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라인 재공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3.0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3.3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91%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자동화 라인 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재공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2.5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2.5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2.4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완제품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4.0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4.0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6.8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59%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3327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품질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MQIS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등록건수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65%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-.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TA845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재작업 후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Solder Residue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이슈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총 공정 불량율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5,836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5,836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5,574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원자재 불량율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639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639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734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87%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-. Case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불량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/Trans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불량 비중 높음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7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COPQ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COPQ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금액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백만원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241.2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241.2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165.0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준법경영 평가점수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93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93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통합경영진단 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100%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45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자동화 경쟁력 향상 </a:t>
            </a:r>
            <a:r>
              <a:rPr lang="en-US" altLang="ko-KR" b="1" dirty="0" smtClean="0">
                <a:latin typeface="+mn-ea"/>
              </a:rPr>
              <a:t>_ MES/EMI DATA </a:t>
            </a:r>
            <a:r>
              <a:rPr lang="ko-KR" altLang="en-US" b="1" dirty="0" smtClean="0">
                <a:latin typeface="+mn-ea"/>
              </a:rPr>
              <a:t>정합성 강화</a:t>
            </a:r>
            <a:endParaRPr lang="en-US" altLang="ko-KR" b="1" dirty="0">
              <a:latin typeface="+mn-ea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251520" y="1183747"/>
            <a:ext cx="8568952" cy="5197581"/>
            <a:chOff x="1003720" y="1183747"/>
            <a:chExt cx="7178205" cy="5197581"/>
          </a:xfrm>
        </p:grpSpPr>
        <p:sp>
          <p:nvSpPr>
            <p:cNvPr id="90" name="AutoShape 3"/>
            <p:cNvSpPr>
              <a:spLocks noChangeArrowheads="1"/>
            </p:cNvSpPr>
            <p:nvPr/>
          </p:nvSpPr>
          <p:spPr bwMode="auto">
            <a:xfrm>
              <a:off x="1016819" y="2029625"/>
              <a:ext cx="7148513" cy="4351703"/>
            </a:xfrm>
            <a:prstGeom prst="roundRect">
              <a:avLst>
                <a:gd name="adj" fmla="val 4329"/>
              </a:avLst>
            </a:prstGeom>
            <a:gradFill>
              <a:gsLst>
                <a:gs pos="0">
                  <a:schemeClr val="bg1"/>
                </a:gs>
                <a:gs pos="95000">
                  <a:schemeClr val="bg1">
                    <a:alpha val="45000"/>
                  </a:schemeClr>
                </a:gs>
              </a:gsLst>
              <a:lin ang="18900000" scaled="1"/>
            </a:gradFill>
            <a:ln w="952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3350" h="25400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91" name="Rectangle 5"/>
            <p:cNvSpPr>
              <a:spLocks noChangeArrowheads="1"/>
            </p:cNvSpPr>
            <p:nvPr/>
          </p:nvSpPr>
          <p:spPr bwMode="auto">
            <a:xfrm>
              <a:off x="1235894" y="4870517"/>
              <a:ext cx="6711950" cy="1438803"/>
            </a:xfrm>
            <a:prstGeom prst="snip1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rgbClr val="454545"/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>
                <a:rot lat="0" lon="0" rev="3600000"/>
              </a:lightRig>
            </a:scene3d>
            <a:sp3d prstMaterial="metal">
              <a:bevelT w="2540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92" name="AutoShape 6"/>
            <p:cNvSpPr>
              <a:spLocks noChangeArrowheads="1"/>
            </p:cNvSpPr>
            <p:nvPr/>
          </p:nvSpPr>
          <p:spPr bwMode="auto">
            <a:xfrm>
              <a:off x="1003720" y="1183747"/>
              <a:ext cx="7178205" cy="790235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alpha val="44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solidFill>
                  <a:prstClr val="white"/>
                </a:solidFill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1474439" y="1198764"/>
              <a:ext cx="6069272" cy="4571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1034083" y="1196752"/>
              <a:ext cx="7121594" cy="504056"/>
            </a:xfrm>
            <a:prstGeom prst="roundRect">
              <a:avLst>
                <a:gd name="adj" fmla="val 24226"/>
              </a:avLst>
            </a:prstGeom>
            <a:gradFill flip="none" rotWithShape="1">
              <a:gsLst>
                <a:gs pos="0">
                  <a:schemeClr val="bg1">
                    <a:alpha val="80000"/>
                  </a:schemeClr>
                </a:gs>
                <a:gs pos="12000">
                  <a:schemeClr val="bg1">
                    <a:alpha val="50000"/>
                  </a:schemeClr>
                </a:gs>
                <a:gs pos="35000">
                  <a:schemeClr val="bg1">
                    <a:alpha val="15000"/>
                  </a:schemeClr>
                </a:gs>
                <a:gs pos="6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AutoShape 6"/>
            <p:cNvSpPr>
              <a:spLocks noChangeArrowheads="1"/>
            </p:cNvSpPr>
            <p:nvPr/>
          </p:nvSpPr>
          <p:spPr bwMode="auto">
            <a:xfrm>
              <a:off x="1197150" y="1606718"/>
              <a:ext cx="676612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fontAlgn="base"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ko-KR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kumimoji="1"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KPI DATA </a:t>
              </a:r>
              <a:r>
                <a:rPr kumimoji="1"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정합성 </a:t>
              </a:r>
              <a:r>
                <a:rPr kumimoji="1"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100% </a:t>
              </a:r>
              <a:r>
                <a:rPr kumimoji="1"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목표 신뢰도 검증 </a:t>
              </a:r>
              <a:endPara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4" name="AutoShape 6"/>
            <p:cNvSpPr>
              <a:spLocks noChangeArrowheads="1"/>
            </p:cNvSpPr>
            <p:nvPr/>
          </p:nvSpPr>
          <p:spPr bwMode="auto">
            <a:xfrm>
              <a:off x="1197149" y="1253902"/>
              <a:ext cx="676181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en-US" altLang="ko-KR" dirty="0" smtClean="0">
                  <a:solidFill>
                    <a:srgbClr val="2D0909"/>
                  </a:solidFill>
                  <a:latin typeface="HY견고딕" pitchFamily="18" charset="-127"/>
                  <a:ea typeface="HY견고딕" pitchFamily="18" charset="-127"/>
                </a:rPr>
                <a:t>Manual </a:t>
              </a:r>
              <a:r>
                <a:rPr kumimoji="1" lang="ko-KR" altLang="en-US" dirty="0" smtClean="0">
                  <a:solidFill>
                    <a:srgbClr val="2D0909"/>
                  </a:solidFill>
                  <a:latin typeface="HY견고딕" pitchFamily="18" charset="-127"/>
                  <a:ea typeface="HY견고딕" pitchFamily="18" charset="-127"/>
                </a:rPr>
                <a:t>수기작성 → </a:t>
              </a:r>
              <a:r>
                <a:rPr kumimoji="1" lang="en-US" altLang="ko-KR" dirty="0" smtClean="0">
                  <a:solidFill>
                    <a:srgbClr val="2D0909"/>
                  </a:solidFill>
                  <a:latin typeface="HY견고딕" pitchFamily="18" charset="-127"/>
                  <a:ea typeface="HY견고딕" pitchFamily="18" charset="-127"/>
                </a:rPr>
                <a:t>MES / EMI SYSTEM DATA </a:t>
              </a:r>
              <a:r>
                <a:rPr kumimoji="1" lang="ko-KR" altLang="en-US" dirty="0" smtClean="0">
                  <a:solidFill>
                    <a:srgbClr val="2D0909"/>
                  </a:solidFill>
                  <a:latin typeface="HY견고딕" pitchFamily="18" charset="-127"/>
                  <a:ea typeface="HY견고딕" pitchFamily="18" charset="-127"/>
                </a:rPr>
                <a:t>활용 개선</a:t>
              </a:r>
              <a:endParaRPr kumimoji="1" lang="ko-KR" altLang="ko-KR" dirty="0" smtClean="0">
                <a:solidFill>
                  <a:srgbClr val="2D0909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481500" y="4741908"/>
              <a:ext cx="6193016" cy="1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7" name="Rectangle 5"/>
            <p:cNvSpPr>
              <a:spLocks noChangeArrowheads="1"/>
            </p:cNvSpPr>
            <p:nvPr/>
          </p:nvSpPr>
          <p:spPr bwMode="auto">
            <a:xfrm>
              <a:off x="1341165" y="4938396"/>
              <a:ext cx="6480720" cy="1298915"/>
            </a:xfrm>
            <a:prstGeom prst="snip1Rect">
              <a:avLst/>
            </a:prstGeom>
            <a:gradFill>
              <a:gsLst>
                <a:gs pos="35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blurRad="8763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grpSp>
          <p:nvGrpSpPr>
            <p:cNvPr id="129" name="그룹 255"/>
            <p:cNvGrpSpPr/>
            <p:nvPr/>
          </p:nvGrpSpPr>
          <p:grpSpPr>
            <a:xfrm rot="2852198">
              <a:off x="7347403" y="4458527"/>
              <a:ext cx="628168" cy="657597"/>
              <a:chOff x="612710" y="2412947"/>
              <a:chExt cx="1748526" cy="1748526"/>
            </a:xfrm>
          </p:grpSpPr>
          <p:sp>
            <p:nvSpPr>
              <p:cNvPr id="130" name="타원 129"/>
              <p:cNvSpPr/>
              <p:nvPr/>
            </p:nvSpPr>
            <p:spPr>
              <a:xfrm rot="5400000">
                <a:off x="612710" y="3217762"/>
                <a:ext cx="1748526" cy="1388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1" name="타원 130"/>
              <p:cNvSpPr/>
              <p:nvPr/>
            </p:nvSpPr>
            <p:spPr>
              <a:xfrm>
                <a:off x="612710" y="3206186"/>
                <a:ext cx="1748526" cy="13889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32" name="자유형 131"/>
          <p:cNvSpPr/>
          <p:nvPr/>
        </p:nvSpPr>
        <p:spPr>
          <a:xfrm>
            <a:off x="4929522" y="3009896"/>
            <a:ext cx="1474023" cy="192698"/>
          </a:xfrm>
          <a:custGeom>
            <a:avLst/>
            <a:gdLst>
              <a:gd name="connsiteX0" fmla="*/ 0 w 1474023"/>
              <a:gd name="connsiteY0" fmla="*/ 0 h 192698"/>
              <a:gd name="connsiteX1" fmla="*/ 1474023 w 1474023"/>
              <a:gd name="connsiteY1" fmla="*/ 0 h 192698"/>
              <a:gd name="connsiteX2" fmla="*/ 1474023 w 1474023"/>
              <a:gd name="connsiteY2" fmla="*/ 192698 h 192698"/>
              <a:gd name="connsiteX3" fmla="*/ 0 w 1474023"/>
              <a:gd name="connsiteY3" fmla="*/ 192698 h 192698"/>
              <a:gd name="connsiteX4" fmla="*/ 0 w 1474023"/>
              <a:gd name="connsiteY4" fmla="*/ 0 h 1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4023" h="192698">
                <a:moveTo>
                  <a:pt x="0" y="0"/>
                </a:moveTo>
                <a:lnTo>
                  <a:pt x="1474023" y="0"/>
                </a:lnTo>
                <a:lnTo>
                  <a:pt x="1474023" y="192698"/>
                </a:lnTo>
                <a:lnTo>
                  <a:pt x="0" y="19269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lvl="0" algn="ctr" defTabSz="266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600" kern="1200"/>
          </a:p>
        </p:txBody>
      </p:sp>
      <p:sp>
        <p:nvSpPr>
          <p:cNvPr id="133" name="자유형 132"/>
          <p:cNvSpPr/>
          <p:nvPr/>
        </p:nvSpPr>
        <p:spPr>
          <a:xfrm>
            <a:off x="6774811" y="3009896"/>
            <a:ext cx="1474023" cy="192698"/>
          </a:xfrm>
          <a:custGeom>
            <a:avLst/>
            <a:gdLst>
              <a:gd name="connsiteX0" fmla="*/ 0 w 1474023"/>
              <a:gd name="connsiteY0" fmla="*/ 0 h 192698"/>
              <a:gd name="connsiteX1" fmla="*/ 1474023 w 1474023"/>
              <a:gd name="connsiteY1" fmla="*/ 0 h 192698"/>
              <a:gd name="connsiteX2" fmla="*/ 1474023 w 1474023"/>
              <a:gd name="connsiteY2" fmla="*/ 192698 h 192698"/>
              <a:gd name="connsiteX3" fmla="*/ 0 w 1474023"/>
              <a:gd name="connsiteY3" fmla="*/ 192698 h 192698"/>
              <a:gd name="connsiteX4" fmla="*/ 0 w 1474023"/>
              <a:gd name="connsiteY4" fmla="*/ 0 h 1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4023" h="192698">
                <a:moveTo>
                  <a:pt x="0" y="0"/>
                </a:moveTo>
                <a:lnTo>
                  <a:pt x="1474023" y="0"/>
                </a:lnTo>
                <a:lnTo>
                  <a:pt x="1474023" y="192698"/>
                </a:lnTo>
                <a:lnTo>
                  <a:pt x="0" y="19269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lvl="0" algn="ctr" defTabSz="266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600" kern="1200"/>
          </a:p>
        </p:txBody>
      </p:sp>
      <p:sp>
        <p:nvSpPr>
          <p:cNvPr id="134" name="자유형 133"/>
          <p:cNvSpPr/>
          <p:nvPr/>
        </p:nvSpPr>
        <p:spPr>
          <a:xfrm>
            <a:off x="5852166" y="5100504"/>
            <a:ext cx="1474023" cy="192698"/>
          </a:xfrm>
          <a:custGeom>
            <a:avLst/>
            <a:gdLst>
              <a:gd name="connsiteX0" fmla="*/ 0 w 1474023"/>
              <a:gd name="connsiteY0" fmla="*/ 0 h 192698"/>
              <a:gd name="connsiteX1" fmla="*/ 1474023 w 1474023"/>
              <a:gd name="connsiteY1" fmla="*/ 0 h 192698"/>
              <a:gd name="connsiteX2" fmla="*/ 1474023 w 1474023"/>
              <a:gd name="connsiteY2" fmla="*/ 192698 h 192698"/>
              <a:gd name="connsiteX3" fmla="*/ 0 w 1474023"/>
              <a:gd name="connsiteY3" fmla="*/ 192698 h 192698"/>
              <a:gd name="connsiteX4" fmla="*/ 0 w 1474023"/>
              <a:gd name="connsiteY4" fmla="*/ 0 h 19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4023" h="192698">
                <a:moveTo>
                  <a:pt x="0" y="0"/>
                </a:moveTo>
                <a:lnTo>
                  <a:pt x="1474023" y="0"/>
                </a:lnTo>
                <a:lnTo>
                  <a:pt x="1474023" y="192698"/>
                </a:lnTo>
                <a:lnTo>
                  <a:pt x="0" y="19269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860" tIns="22860" rIns="22860" bIns="22860" numCol="1" spcCol="1270" anchor="ctr" anchorCtr="0">
            <a:noAutofit/>
          </a:bodyPr>
          <a:lstStyle/>
          <a:p>
            <a:pPr lvl="0" algn="ctr" defTabSz="266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600" kern="1200"/>
          </a:p>
        </p:txBody>
      </p:sp>
      <p:grpSp>
        <p:nvGrpSpPr>
          <p:cNvPr id="135" name="그룹 134"/>
          <p:cNvGrpSpPr/>
          <p:nvPr/>
        </p:nvGrpSpPr>
        <p:grpSpPr>
          <a:xfrm>
            <a:off x="506456" y="2229815"/>
            <a:ext cx="3889988" cy="2545448"/>
            <a:chOff x="4847632" y="1680384"/>
            <a:chExt cx="3483091" cy="3982701"/>
          </a:xfrm>
        </p:grpSpPr>
        <p:sp>
          <p:nvSpPr>
            <p:cNvPr id="136" name="직사각형 135"/>
            <p:cNvSpPr/>
            <p:nvPr/>
          </p:nvSpPr>
          <p:spPr>
            <a:xfrm>
              <a:off x="4847632" y="1680384"/>
              <a:ext cx="1637803" cy="1926828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7" name="직사각형 136"/>
            <p:cNvSpPr/>
            <p:nvPr/>
          </p:nvSpPr>
          <p:spPr>
            <a:xfrm>
              <a:off x="4929522" y="1757458"/>
              <a:ext cx="1474023" cy="1396731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8" name="자유형 137"/>
            <p:cNvSpPr/>
            <p:nvPr/>
          </p:nvSpPr>
          <p:spPr>
            <a:xfrm>
              <a:off x="4929522" y="3202594"/>
              <a:ext cx="1474023" cy="327545"/>
            </a:xfrm>
            <a:custGeom>
              <a:avLst/>
              <a:gdLst>
                <a:gd name="connsiteX0" fmla="*/ 0 w 1474023"/>
                <a:gd name="connsiteY0" fmla="*/ 0 h 327545"/>
                <a:gd name="connsiteX1" fmla="*/ 1474023 w 1474023"/>
                <a:gd name="connsiteY1" fmla="*/ 0 h 327545"/>
                <a:gd name="connsiteX2" fmla="*/ 1474023 w 1474023"/>
                <a:gd name="connsiteY2" fmla="*/ 327545 h 327545"/>
                <a:gd name="connsiteX3" fmla="*/ 0 w 1474023"/>
                <a:gd name="connsiteY3" fmla="*/ 327545 h 327545"/>
                <a:gd name="connsiteX4" fmla="*/ 0 w 1474023"/>
                <a:gd name="connsiteY4" fmla="*/ 0 h 32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4023" h="327545">
                  <a:moveTo>
                    <a:pt x="0" y="0"/>
                  </a:moveTo>
                  <a:lnTo>
                    <a:pt x="1474023" y="0"/>
                  </a:lnTo>
                  <a:lnTo>
                    <a:pt x="1474023" y="327545"/>
                  </a:lnTo>
                  <a:lnTo>
                    <a:pt x="0" y="3275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100" dirty="0" smtClean="0"/>
                <a:t>작업자 일보 작성 </a:t>
              </a:r>
              <a:endParaRPr lang="ko-KR" altLang="en-US" sz="1100" kern="1200" dirty="0"/>
            </a:p>
          </p:txBody>
        </p:sp>
        <p:sp>
          <p:nvSpPr>
            <p:cNvPr id="139" name="직사각형 138"/>
            <p:cNvSpPr/>
            <p:nvPr/>
          </p:nvSpPr>
          <p:spPr>
            <a:xfrm>
              <a:off x="6692920" y="1680384"/>
              <a:ext cx="1637803" cy="1926828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0" name="직사각형 139"/>
            <p:cNvSpPr/>
            <p:nvPr/>
          </p:nvSpPr>
          <p:spPr>
            <a:xfrm>
              <a:off x="6774811" y="1757456"/>
              <a:ext cx="1474023" cy="140827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2" name="자유형 141"/>
            <p:cNvSpPr/>
            <p:nvPr/>
          </p:nvSpPr>
          <p:spPr>
            <a:xfrm>
              <a:off x="6774811" y="3202594"/>
              <a:ext cx="1474023" cy="327545"/>
            </a:xfrm>
            <a:custGeom>
              <a:avLst/>
              <a:gdLst>
                <a:gd name="connsiteX0" fmla="*/ 0 w 1474023"/>
                <a:gd name="connsiteY0" fmla="*/ 0 h 327545"/>
                <a:gd name="connsiteX1" fmla="*/ 1474023 w 1474023"/>
                <a:gd name="connsiteY1" fmla="*/ 0 h 327545"/>
                <a:gd name="connsiteX2" fmla="*/ 1474023 w 1474023"/>
                <a:gd name="connsiteY2" fmla="*/ 327545 h 327545"/>
                <a:gd name="connsiteX3" fmla="*/ 0 w 1474023"/>
                <a:gd name="connsiteY3" fmla="*/ 327545 h 327545"/>
                <a:gd name="connsiteX4" fmla="*/ 0 w 1474023"/>
                <a:gd name="connsiteY4" fmla="*/ 0 h 32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4023" h="327545">
                  <a:moveTo>
                    <a:pt x="0" y="0"/>
                  </a:moveTo>
                  <a:lnTo>
                    <a:pt x="1474023" y="0"/>
                  </a:lnTo>
                  <a:lnTo>
                    <a:pt x="1474023" y="327545"/>
                  </a:lnTo>
                  <a:lnTo>
                    <a:pt x="0" y="32754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lvl="0" algn="ctr" defTabSz="4889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100" dirty="0" smtClean="0"/>
                <a:t>EMI </a:t>
              </a:r>
              <a:r>
                <a:rPr lang="ko-KR" altLang="en-US" sz="1100" dirty="0" smtClean="0"/>
                <a:t>가동효율</a:t>
              </a:r>
              <a:r>
                <a:rPr lang="en-US" altLang="ko-KR" sz="1100" dirty="0" smtClean="0"/>
                <a:t>&amp;</a:t>
              </a:r>
              <a:r>
                <a:rPr lang="ko-KR" altLang="en-US" sz="1100" dirty="0" smtClean="0"/>
                <a:t>유실</a:t>
              </a:r>
              <a:endParaRPr lang="ko-KR" altLang="en-US" sz="1100" kern="1200" dirty="0"/>
            </a:p>
          </p:txBody>
        </p:sp>
        <p:grpSp>
          <p:nvGrpSpPr>
            <p:cNvPr id="143" name="그룹 142"/>
            <p:cNvGrpSpPr/>
            <p:nvPr/>
          </p:nvGrpSpPr>
          <p:grpSpPr>
            <a:xfrm>
              <a:off x="4847632" y="3728927"/>
              <a:ext cx="1637803" cy="1926828"/>
              <a:chOff x="4847632" y="3728927"/>
              <a:chExt cx="1637803" cy="1926828"/>
            </a:xfrm>
          </p:grpSpPr>
          <p:sp>
            <p:nvSpPr>
              <p:cNvPr id="151" name="직사각형 150"/>
              <p:cNvSpPr/>
              <p:nvPr/>
            </p:nvSpPr>
            <p:spPr>
              <a:xfrm>
                <a:off x="4847632" y="3728927"/>
                <a:ext cx="1637803" cy="1926828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2" name="직사각형 151"/>
              <p:cNvSpPr/>
              <p:nvPr/>
            </p:nvSpPr>
            <p:spPr>
              <a:xfrm>
                <a:off x="4923199" y="3848066"/>
                <a:ext cx="1474023" cy="140759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53" name="자유형 152"/>
              <p:cNvSpPr/>
              <p:nvPr/>
            </p:nvSpPr>
            <p:spPr>
              <a:xfrm>
                <a:off x="4923199" y="5293202"/>
                <a:ext cx="1474023" cy="327545"/>
              </a:xfrm>
              <a:custGeom>
                <a:avLst/>
                <a:gdLst>
                  <a:gd name="connsiteX0" fmla="*/ 0 w 1474023"/>
                  <a:gd name="connsiteY0" fmla="*/ 0 h 327545"/>
                  <a:gd name="connsiteX1" fmla="*/ 1474023 w 1474023"/>
                  <a:gd name="connsiteY1" fmla="*/ 0 h 327545"/>
                  <a:gd name="connsiteX2" fmla="*/ 1474023 w 1474023"/>
                  <a:gd name="connsiteY2" fmla="*/ 327545 h 327545"/>
                  <a:gd name="connsiteX3" fmla="*/ 0 w 1474023"/>
                  <a:gd name="connsiteY3" fmla="*/ 327545 h 327545"/>
                  <a:gd name="connsiteX4" fmla="*/ 0 w 1474023"/>
                  <a:gd name="connsiteY4" fmla="*/ 0 h 32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4023" h="327545">
                    <a:moveTo>
                      <a:pt x="0" y="0"/>
                    </a:moveTo>
                    <a:lnTo>
                      <a:pt x="1474023" y="0"/>
                    </a:lnTo>
                    <a:lnTo>
                      <a:pt x="1474023" y="327545"/>
                    </a:lnTo>
                    <a:lnTo>
                      <a:pt x="0" y="32754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100" dirty="0" smtClean="0"/>
                  <a:t>EXCEL </a:t>
                </a:r>
                <a:r>
                  <a:rPr lang="ko-KR" altLang="en-US" sz="1100" dirty="0" smtClean="0"/>
                  <a:t>입력</a:t>
                </a:r>
                <a:endParaRPr lang="ko-KR" altLang="en-US" sz="1100" kern="1200" dirty="0"/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>
              <a:off x="6689170" y="3736257"/>
              <a:ext cx="1637803" cy="1926828"/>
              <a:chOff x="4847632" y="3728927"/>
              <a:chExt cx="1637803" cy="1926828"/>
            </a:xfrm>
          </p:grpSpPr>
          <p:sp>
            <p:nvSpPr>
              <p:cNvPr id="147" name="직사각형 146"/>
              <p:cNvSpPr/>
              <p:nvPr/>
            </p:nvSpPr>
            <p:spPr>
              <a:xfrm>
                <a:off x="4847632" y="3728927"/>
                <a:ext cx="1637803" cy="1926828"/>
              </a:xfrm>
              <a:prstGeom prst="rect">
                <a:avLst/>
              </a:prstGeom>
            </p:spPr>
            <p:style>
              <a:lnRef idx="1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8" name="직사각형 147"/>
              <p:cNvSpPr/>
              <p:nvPr/>
            </p:nvSpPr>
            <p:spPr>
              <a:xfrm>
                <a:off x="4923199" y="3848066"/>
                <a:ext cx="1474023" cy="1400263"/>
              </a:xfrm>
              <a:prstGeom prst="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9" name="자유형 148"/>
              <p:cNvSpPr/>
              <p:nvPr/>
            </p:nvSpPr>
            <p:spPr>
              <a:xfrm>
                <a:off x="4923199" y="5293202"/>
                <a:ext cx="1474023" cy="327545"/>
              </a:xfrm>
              <a:custGeom>
                <a:avLst/>
                <a:gdLst>
                  <a:gd name="connsiteX0" fmla="*/ 0 w 1474023"/>
                  <a:gd name="connsiteY0" fmla="*/ 0 h 327545"/>
                  <a:gd name="connsiteX1" fmla="*/ 1474023 w 1474023"/>
                  <a:gd name="connsiteY1" fmla="*/ 0 h 327545"/>
                  <a:gd name="connsiteX2" fmla="*/ 1474023 w 1474023"/>
                  <a:gd name="connsiteY2" fmla="*/ 327545 h 327545"/>
                  <a:gd name="connsiteX3" fmla="*/ 0 w 1474023"/>
                  <a:gd name="connsiteY3" fmla="*/ 327545 h 327545"/>
                  <a:gd name="connsiteX4" fmla="*/ 0 w 1474023"/>
                  <a:gd name="connsiteY4" fmla="*/ 0 h 327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4023" h="327545">
                    <a:moveTo>
                      <a:pt x="0" y="0"/>
                    </a:moveTo>
                    <a:lnTo>
                      <a:pt x="1474023" y="0"/>
                    </a:lnTo>
                    <a:lnTo>
                      <a:pt x="1474023" y="327545"/>
                    </a:lnTo>
                    <a:lnTo>
                      <a:pt x="0" y="327545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1910" tIns="41910" rIns="41910" bIns="41910" numCol="1" spcCol="1270" anchor="ctr" anchorCtr="0">
                <a:noAutofit/>
              </a:bodyPr>
              <a:lstStyle/>
              <a:p>
                <a:pPr lvl="0" algn="ctr" defTabSz="48895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ko-KR" sz="1100" dirty="0" smtClean="0"/>
                  <a:t>EMI KPI </a:t>
                </a:r>
                <a:r>
                  <a:rPr lang="ko-KR" altLang="en-US" sz="1100" dirty="0" smtClean="0"/>
                  <a:t>실적</a:t>
                </a:r>
                <a:r>
                  <a:rPr lang="en-US" altLang="ko-KR" sz="1100" dirty="0" smtClean="0"/>
                  <a:t>DATA</a:t>
                </a:r>
                <a:endParaRPr lang="ko-KR" altLang="en-US" sz="1100" kern="1200" dirty="0"/>
              </a:p>
            </p:txBody>
          </p:sp>
        </p:grpSp>
      </p:grpSp>
      <p:pic>
        <p:nvPicPr>
          <p:cNvPr id="154" name="그림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64" y="2293683"/>
            <a:ext cx="1591714" cy="844038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03" y="3637588"/>
            <a:ext cx="1591714" cy="852034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276" y="3662560"/>
            <a:ext cx="1633712" cy="824798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197" y="2301256"/>
            <a:ext cx="1603541" cy="839860"/>
          </a:xfrm>
          <a:prstGeom prst="rect">
            <a:avLst/>
          </a:prstGeom>
        </p:spPr>
      </p:pic>
      <p:pic>
        <p:nvPicPr>
          <p:cNvPr id="159" name="Picture 5" descr="E:\PNG\화살표\화살살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502411" y="3174730"/>
            <a:ext cx="1800200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grpSp>
        <p:nvGrpSpPr>
          <p:cNvPr id="160" name="그룹 159"/>
          <p:cNvGrpSpPr/>
          <p:nvPr/>
        </p:nvGrpSpPr>
        <p:grpSpPr>
          <a:xfrm>
            <a:off x="4618760" y="2071220"/>
            <a:ext cx="3935555" cy="785459"/>
            <a:chOff x="0" y="1905041"/>
            <a:chExt cx="2989391" cy="929678"/>
          </a:xfrm>
        </p:grpSpPr>
        <p:sp>
          <p:nvSpPr>
            <p:cNvPr id="161" name="직사각형 160"/>
            <p:cNvSpPr/>
            <p:nvPr/>
          </p:nvSpPr>
          <p:spPr bwMode="auto">
            <a:xfrm>
              <a:off x="0" y="2167334"/>
              <a:ext cx="2989391" cy="66738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9CE1"/>
              </a:solidFill>
              <a:prstDash val="solid"/>
            </a:ln>
            <a:effectLst/>
          </p:spPr>
          <p:txBody>
            <a:bodyPr wrap="square" rIns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228600" marR="0" lvl="2" indent="-228600" defTabSz="89535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ea"/>
                <a:buAutoNum type="circleNumDbPlain"/>
                <a:tabLst/>
                <a:defRPr/>
              </a:pP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유실시간 및 계획유실 자동 등록 중복 오류 발생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228600" lvl="2" indent="-228600" defTabSz="895350" latinLnBrk="0">
                <a:lnSpc>
                  <a:spcPct val="150000"/>
                </a:lnSpc>
                <a:buSzPct val="100000"/>
                <a:buFont typeface="+mj-ea"/>
                <a:buAutoNum type="circleNumDbPlain"/>
                <a:defRPr/>
              </a:pPr>
              <a:r>
                <a:rPr lang="en-US" altLang="ko-KR" sz="1000" kern="0" dirty="0">
                  <a:solidFill>
                    <a:srgbClr val="0D0D0D"/>
                  </a:solidFill>
                  <a:latin typeface="맑은 고딕" pitchFamily="50" charset="-127"/>
                </a:rPr>
                <a:t>JUMPER </a:t>
              </a:r>
              <a:r>
                <a:rPr lang="ko-KR" altLang="en-US" sz="1000" kern="0" dirty="0">
                  <a:solidFill>
                    <a:srgbClr val="0D0D0D"/>
                  </a:solidFill>
                  <a:latin typeface="맑은 고딕" pitchFamily="50" charset="-127"/>
                </a:rPr>
                <a:t>부자재 </a:t>
              </a:r>
              <a:r>
                <a:rPr lang="en-US" altLang="ko-KR" sz="1000" kern="0" dirty="0">
                  <a:solidFill>
                    <a:srgbClr val="0D0D0D"/>
                  </a:solidFill>
                  <a:latin typeface="맑은 고딕" pitchFamily="50" charset="-127"/>
                </a:rPr>
                <a:t>EMI </a:t>
              </a:r>
              <a:r>
                <a:rPr lang="ko-KR" altLang="en-US" sz="1000" kern="0" dirty="0">
                  <a:solidFill>
                    <a:srgbClr val="0D0D0D"/>
                  </a:solidFill>
                  <a:latin typeface="맑은 고딕" pitchFamily="50" charset="-127"/>
                </a:rPr>
                <a:t>점수등록 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</a:rPr>
                <a:t>오류 </a:t>
              </a:r>
              <a:endParaRPr lang="en-US" altLang="ko-KR" sz="1000" kern="0" dirty="0">
                <a:solidFill>
                  <a:srgbClr val="0D0D0D"/>
                </a:solidFill>
                <a:latin typeface="맑은 고딕" pitchFamily="50" charset="-127"/>
              </a:endParaRPr>
            </a:p>
          </p:txBody>
        </p:sp>
        <p:sp>
          <p:nvSpPr>
            <p:cNvPr id="162" name="Text Box 5"/>
            <p:cNvSpPr txBox="1">
              <a:spLocks noChangeArrowheads="1"/>
            </p:cNvSpPr>
            <p:nvPr/>
          </p:nvSpPr>
          <p:spPr bwMode="gray">
            <a:xfrm>
              <a:off x="0" y="1905041"/>
              <a:ext cx="2989391" cy="221749"/>
            </a:xfrm>
            <a:prstGeom prst="roundRect">
              <a:avLst>
                <a:gd name="adj" fmla="val 8334"/>
              </a:avLst>
            </a:prstGeom>
            <a:solidFill>
              <a:schemeClr val="bg1">
                <a:lumMod val="65000"/>
                <a:alpha val="80000"/>
              </a:schemeClr>
            </a:solidFill>
            <a:ln w="6350" cap="flat" cmpd="sng" algn="ctr">
              <a:solidFill>
                <a:srgbClr val="1696C8"/>
              </a:solidFill>
              <a:prstDash val="solid"/>
            </a:ln>
            <a:effectLst/>
          </p:spPr>
          <p:txBody>
            <a:bodyPr wrap="square" tIns="46800" bIns="4680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D09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▣ </a:t>
              </a:r>
              <a:r>
                <a:rPr lang="en-US" altLang="ko-KR" b="1" kern="0" dirty="0" smtClean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SYSTEM </a:t>
              </a:r>
              <a:r>
                <a:rPr lang="ko-KR" altLang="en-US" b="1" kern="0" dirty="0" smtClean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개선항목 </a:t>
              </a:r>
              <a:r>
                <a:rPr lang="en-US" altLang="ko-KR" b="1" kern="0" dirty="0" smtClean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- </a:t>
              </a:r>
              <a:r>
                <a:rPr lang="ko-KR" altLang="en-US" b="1" kern="0" dirty="0" smtClean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본사협업</a:t>
              </a:r>
              <a:endPara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3" name="그룹 162"/>
          <p:cNvGrpSpPr/>
          <p:nvPr/>
        </p:nvGrpSpPr>
        <p:grpSpPr>
          <a:xfrm>
            <a:off x="4618759" y="2897964"/>
            <a:ext cx="3935555" cy="988690"/>
            <a:chOff x="0" y="1905040"/>
            <a:chExt cx="2989391" cy="1170225"/>
          </a:xfrm>
        </p:grpSpPr>
        <p:sp>
          <p:nvSpPr>
            <p:cNvPr id="164" name="직사각형 163"/>
            <p:cNvSpPr/>
            <p:nvPr/>
          </p:nvSpPr>
          <p:spPr bwMode="auto">
            <a:xfrm>
              <a:off x="0" y="2196586"/>
              <a:ext cx="2989391" cy="878679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9CE1"/>
              </a:solidFill>
              <a:prstDash val="solid"/>
            </a:ln>
            <a:effectLst/>
          </p:spPr>
          <p:txBody>
            <a:bodyPr wrap="square" rIns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228600" marR="0" lvl="2" indent="-228600" defTabSz="89535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ea"/>
                <a:buAutoNum type="circleNumDbPlain"/>
                <a:tabLst/>
                <a:defRPr/>
              </a:pPr>
              <a:r>
                <a:rPr lang="ko-KR" altLang="en-US" sz="1000" kern="0" dirty="0" err="1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비가동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LINE MES 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클라이언트 </a:t>
              </a:r>
              <a:r>
                <a:rPr lang="en-US" altLang="ko-KR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OFF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– 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계획유실 </a:t>
              </a:r>
              <a:r>
                <a:rPr lang="ko-KR" altLang="en-US" sz="1000" kern="0" dirty="0" err="1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미집계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 개선</a:t>
              </a:r>
              <a:endParaRPr lang="en-US" altLang="ko-KR" sz="10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marL="228600" marR="0" lvl="2" indent="-228600" defTabSz="89535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ea"/>
                <a:buAutoNum type="circleNumDbPlain"/>
                <a:tabLst/>
                <a:defRPr/>
              </a:pPr>
              <a:r>
                <a:rPr lang="en-US" altLang="ko-KR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LINE 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현장 </a:t>
              </a:r>
              <a:r>
                <a:rPr lang="en-US" altLang="ko-KR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MES 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유실등록 처리 미흡 </a:t>
              </a:r>
              <a:r>
                <a:rPr lang="en-US" altLang="ko-KR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–</a:t>
              </a:r>
              <a:r>
                <a:rPr lang="ko-KR" altLang="en-US" sz="1000" kern="0" dirty="0" err="1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알람기능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P/G 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추가</a:t>
              </a:r>
              <a:endParaRPr kumimoji="0" lang="en-US" altLang="ko-KR" sz="1000" b="0" i="0" u="none" strike="noStrike" kern="0" cap="none" spc="0" normalizeH="0" noProof="0" dirty="0" smtClean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228600" marR="0" lvl="2" indent="-228600" defTabSz="89535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+mj-ea"/>
                <a:buAutoNum type="circleNumDbPlain"/>
                <a:tabLst/>
                <a:defRPr/>
              </a:pPr>
              <a:r>
                <a:rPr lang="en-US" altLang="ko-KR" sz="1000" kern="0" noProof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MODEL C/T 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등록 </a:t>
              </a:r>
              <a:r>
                <a:rPr lang="en-US" altLang="ko-KR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MES 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누락 </a:t>
              </a:r>
              <a:r>
                <a:rPr lang="en-US" altLang="ko-KR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– 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담당자 일별 </a:t>
              </a:r>
              <a:r>
                <a:rPr lang="en-US" altLang="ko-KR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CHECK</a:t>
              </a:r>
              <a:r>
                <a:rPr lang="ko-KR" altLang="en-US" sz="1000" kern="0" dirty="0" smtClean="0">
                  <a:solidFill>
                    <a:srgbClr val="0D0D0D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endPara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5" name="Text Box 5"/>
            <p:cNvSpPr txBox="1">
              <a:spLocks noChangeArrowheads="1"/>
            </p:cNvSpPr>
            <p:nvPr/>
          </p:nvSpPr>
          <p:spPr bwMode="gray">
            <a:xfrm>
              <a:off x="0" y="1905040"/>
              <a:ext cx="2989391" cy="238118"/>
            </a:xfrm>
            <a:prstGeom prst="roundRect">
              <a:avLst>
                <a:gd name="adj" fmla="val 8334"/>
              </a:avLst>
            </a:prstGeom>
            <a:solidFill>
              <a:schemeClr val="bg1">
                <a:lumMod val="65000"/>
                <a:alpha val="80000"/>
              </a:schemeClr>
            </a:solidFill>
            <a:ln w="6350" cap="flat" cmpd="sng" algn="ctr">
              <a:solidFill>
                <a:srgbClr val="1696C8"/>
              </a:solidFill>
              <a:prstDash val="solid"/>
            </a:ln>
            <a:effectLst/>
          </p:spPr>
          <p:txBody>
            <a:bodyPr wrap="square" tIns="46800" bIns="4680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D09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▣ 현장 개선 관리 항목 </a:t>
              </a:r>
              <a:endPara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4618800" y="3995051"/>
            <a:ext cx="3935555" cy="772072"/>
            <a:chOff x="0" y="1905041"/>
            <a:chExt cx="2989391" cy="929678"/>
          </a:xfrm>
        </p:grpSpPr>
        <p:sp>
          <p:nvSpPr>
            <p:cNvPr id="167" name="직사각형 166"/>
            <p:cNvSpPr/>
            <p:nvPr/>
          </p:nvSpPr>
          <p:spPr bwMode="auto">
            <a:xfrm>
              <a:off x="0" y="2167334"/>
              <a:ext cx="2989391" cy="66738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9CE1"/>
              </a:solidFill>
              <a:prstDash val="solid"/>
            </a:ln>
            <a:effectLst/>
          </p:spPr>
          <p:txBody>
            <a:bodyPr wrap="square" rIns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228600" marR="0" lvl="2" indent="-228600" defTabSz="89535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ü"/>
                <a:tabLst/>
                <a:defRPr/>
              </a:pPr>
              <a:endParaRPr lang="en-US" altLang="ko-KR" sz="1000" kern="0" dirty="0">
                <a:solidFill>
                  <a:srgbClr val="0D0D0D"/>
                </a:solidFill>
                <a:latin typeface="맑은 고딕" pitchFamily="50" charset="-127"/>
              </a:endParaRPr>
            </a:p>
          </p:txBody>
        </p:sp>
        <p:sp>
          <p:nvSpPr>
            <p:cNvPr id="168" name="Text Box 5"/>
            <p:cNvSpPr txBox="1">
              <a:spLocks noChangeArrowheads="1"/>
            </p:cNvSpPr>
            <p:nvPr/>
          </p:nvSpPr>
          <p:spPr bwMode="gray">
            <a:xfrm>
              <a:off x="0" y="1905041"/>
              <a:ext cx="2989391" cy="221749"/>
            </a:xfrm>
            <a:prstGeom prst="roundRect">
              <a:avLst>
                <a:gd name="adj" fmla="val 8334"/>
              </a:avLst>
            </a:prstGeom>
            <a:solidFill>
              <a:schemeClr val="bg1">
                <a:lumMod val="65000"/>
                <a:alpha val="80000"/>
              </a:schemeClr>
            </a:solidFill>
            <a:ln w="6350" cap="flat" cmpd="sng" algn="ctr">
              <a:solidFill>
                <a:srgbClr val="1696C8"/>
              </a:solidFill>
              <a:prstDash val="solid"/>
            </a:ln>
            <a:effectLst/>
          </p:spPr>
          <p:txBody>
            <a:bodyPr wrap="square" tIns="46800" bIns="4680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D09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▣ </a:t>
              </a:r>
              <a:r>
                <a:rPr lang="en-US" altLang="ko-KR" b="1" kern="0" dirty="0" smtClean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MES </a:t>
              </a:r>
              <a:r>
                <a:rPr lang="ko-KR" altLang="en-US" b="1" kern="0" dirty="0" smtClean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고도화 과제 유지관리</a:t>
              </a:r>
              <a:endPara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69" name="그림 1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0544" y="4242850"/>
            <a:ext cx="2055118" cy="480363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6664582" y="4296864"/>
            <a:ext cx="1774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 smtClean="0"/>
              <a:t>23</a:t>
            </a:r>
            <a:r>
              <a:rPr lang="ko-KR" altLang="en-US" sz="1000" dirty="0" smtClean="0"/>
              <a:t>년 체계구축 실행  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 smtClean="0"/>
              <a:t>24</a:t>
            </a:r>
            <a:r>
              <a:rPr lang="ko-KR" altLang="en-US" sz="1000" dirty="0" smtClean="0"/>
              <a:t>년 </a:t>
            </a:r>
            <a:r>
              <a:rPr lang="en-US" altLang="ko-KR" sz="1000" dirty="0" smtClean="0"/>
              <a:t>DATA </a:t>
            </a:r>
            <a:r>
              <a:rPr lang="ko-KR" altLang="en-US" sz="1000" dirty="0" smtClean="0"/>
              <a:t>신뢰성 확보</a:t>
            </a:r>
            <a:endParaRPr lang="ko-KR" altLang="en-US" sz="1000" dirty="0"/>
          </a:p>
        </p:txBody>
      </p:sp>
      <p:grpSp>
        <p:nvGrpSpPr>
          <p:cNvPr id="171" name="그룹 170"/>
          <p:cNvGrpSpPr/>
          <p:nvPr/>
        </p:nvGrpSpPr>
        <p:grpSpPr>
          <a:xfrm>
            <a:off x="603719" y="1997316"/>
            <a:ext cx="3998726" cy="276999"/>
            <a:chOff x="342535" y="807065"/>
            <a:chExt cx="3998726" cy="276999"/>
          </a:xfrm>
        </p:grpSpPr>
        <p:sp>
          <p:nvSpPr>
            <p:cNvPr id="172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3905043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Manual 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업무 삭제 자동집계 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SYSTEM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관리 개선 방향 </a:t>
              </a:r>
              <a:endParaRPr lang="en-US" altLang="ko-KR" sz="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73" name="타원 172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74" name="그룹 173"/>
          <p:cNvGrpSpPr/>
          <p:nvPr/>
        </p:nvGrpSpPr>
        <p:grpSpPr>
          <a:xfrm>
            <a:off x="706967" y="5007457"/>
            <a:ext cx="7622859" cy="1334172"/>
            <a:chOff x="1014922" y="2461466"/>
            <a:chExt cx="8677317" cy="4195054"/>
          </a:xfrm>
        </p:grpSpPr>
        <p:sp>
          <p:nvSpPr>
            <p:cNvPr id="175" name="오른쪽 화살표 14"/>
            <p:cNvSpPr/>
            <p:nvPr/>
          </p:nvSpPr>
          <p:spPr>
            <a:xfrm>
              <a:off x="1014922" y="3211067"/>
              <a:ext cx="6346024" cy="415774"/>
            </a:xfrm>
            <a:prstGeom prst="rightArrow">
              <a:avLst>
                <a:gd name="adj1" fmla="val 72222"/>
                <a:gd name="adj2" fmla="val 7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192" name="그룹 191"/>
            <p:cNvGrpSpPr/>
            <p:nvPr/>
          </p:nvGrpSpPr>
          <p:grpSpPr>
            <a:xfrm>
              <a:off x="7726260" y="2461466"/>
              <a:ext cx="1883746" cy="1883746"/>
              <a:chOff x="7726260" y="2626101"/>
              <a:chExt cx="1883746" cy="1883746"/>
            </a:xfrm>
          </p:grpSpPr>
          <p:sp>
            <p:nvSpPr>
              <p:cNvPr id="240" name="타원 239"/>
              <p:cNvSpPr/>
              <p:nvPr/>
            </p:nvSpPr>
            <p:spPr>
              <a:xfrm>
                <a:off x="7726260" y="2626101"/>
                <a:ext cx="1883746" cy="1883746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41" name="타원 240"/>
              <p:cNvSpPr/>
              <p:nvPr/>
            </p:nvSpPr>
            <p:spPr>
              <a:xfrm>
                <a:off x="7834390" y="2734231"/>
                <a:ext cx="1667486" cy="16674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7851281" y="4713218"/>
              <a:ext cx="1840958" cy="1912094"/>
              <a:chOff x="7836252" y="5245178"/>
              <a:chExt cx="1840958" cy="1912094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7862514" y="5245178"/>
                <a:ext cx="1771973" cy="870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accent6"/>
                    </a:solidFill>
                    <a:latin typeface="맑은 고딕" pitchFamily="50" charset="-127"/>
                    <a:ea typeface="맑은 고딕" pitchFamily="50" charset="-127"/>
                  </a:rPr>
                  <a:t>DATA 100% </a:t>
                </a:r>
                <a:r>
                  <a:rPr lang="ko-KR" altLang="en-US" sz="1200" b="1" dirty="0" smtClean="0">
                    <a:solidFill>
                      <a:schemeClr val="accent6"/>
                    </a:solidFill>
                    <a:latin typeface="맑은 고딕" pitchFamily="50" charset="-127"/>
                    <a:ea typeface="맑은 고딕" pitchFamily="50" charset="-127"/>
                  </a:rPr>
                  <a:t>정합성</a:t>
                </a:r>
                <a:endParaRPr lang="ko-KR" altLang="en-US" sz="1200" b="1" dirty="0">
                  <a:solidFill>
                    <a:schemeClr val="accent6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39" name="직사각형 238"/>
              <p:cNvSpPr/>
              <p:nvPr/>
            </p:nvSpPr>
            <p:spPr>
              <a:xfrm>
                <a:off x="7836252" y="5899500"/>
                <a:ext cx="1840958" cy="12577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0" rIns="36000" bIns="72000" rtlCol="0" anchor="t" anchorCtr="0"/>
              <a:lstStyle/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FMB </a:t>
                </a: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모니터링 활용 개시</a:t>
                </a: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94" name="그룹 193"/>
            <p:cNvGrpSpPr/>
            <p:nvPr/>
          </p:nvGrpSpPr>
          <p:grpSpPr>
            <a:xfrm>
              <a:off x="1124056" y="4554389"/>
              <a:ext cx="5209091" cy="2102131"/>
              <a:chOff x="1124056" y="4626397"/>
              <a:chExt cx="5209091" cy="2102131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1141906" y="5441208"/>
                <a:ext cx="1635314" cy="12577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0" rIns="36000" bIns="72000" rtlCol="0" anchor="t" anchorCtr="0"/>
              <a:lstStyle/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DATA </a:t>
                </a: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점검 개선활동</a:t>
                </a: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1192172" y="4785226"/>
                <a:ext cx="1673655" cy="870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7395D8"/>
                    </a:solidFill>
                    <a:latin typeface="맑은 고딕" pitchFamily="50" charset="-127"/>
                    <a:ea typeface="맑은 고딕" pitchFamily="50" charset="-127"/>
                  </a:rPr>
                  <a:t>종합 생산실적관리</a:t>
                </a:r>
                <a:endParaRPr lang="ko-KR" altLang="en-US" sz="1200" b="1" dirty="0">
                  <a:solidFill>
                    <a:srgbClr val="7395D8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98" name="직선 연결선 197"/>
              <p:cNvCxnSpPr/>
              <p:nvPr/>
            </p:nvCxnSpPr>
            <p:spPr>
              <a:xfrm>
                <a:off x="1124056" y="4626397"/>
                <a:ext cx="0" cy="12938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직사각형 198"/>
              <p:cNvSpPr/>
              <p:nvPr/>
            </p:nvSpPr>
            <p:spPr>
              <a:xfrm>
                <a:off x="2887263" y="5470755"/>
                <a:ext cx="1635314" cy="12577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0" rIns="36000" bIns="72000" rtlCol="0" anchor="t" anchorCtr="0"/>
              <a:lstStyle/>
              <a:p>
                <a:pPr marL="85725" lvl="0" indent="-8572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유실 </a:t>
                </a:r>
                <a:r>
                  <a:rPr kumimoji="1" lang="ko-KR" altLang="en-US" sz="9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팝업창</a:t>
                </a: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발생시 </a:t>
                </a:r>
                <a:r>
                  <a:rPr kumimoji="1" lang="ko-KR" altLang="en-US" sz="9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알람</a:t>
                </a: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5725" lvl="0" indent="-8572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2944182" y="4785226"/>
                <a:ext cx="1290241" cy="870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rgbClr val="7395D8"/>
                    </a:solidFill>
                    <a:latin typeface="맑은 고딕" pitchFamily="50" charset="-127"/>
                    <a:ea typeface="맑은 고딕" pitchFamily="50" charset="-127"/>
                  </a:rPr>
                  <a:t>SYSTEM </a:t>
                </a:r>
                <a:r>
                  <a:rPr lang="ko-KR" altLang="en-US" sz="1200" b="1" dirty="0" smtClean="0">
                    <a:solidFill>
                      <a:srgbClr val="7395D8"/>
                    </a:solidFill>
                    <a:latin typeface="맑은 고딕" pitchFamily="50" charset="-127"/>
                    <a:ea typeface="맑은 고딕" pitchFamily="50" charset="-127"/>
                  </a:rPr>
                  <a:t>개선</a:t>
                </a:r>
                <a:endParaRPr lang="ko-KR" altLang="en-US" sz="1200" b="1" dirty="0">
                  <a:solidFill>
                    <a:srgbClr val="7395D8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34" name="직선 연결선 233"/>
              <p:cNvCxnSpPr/>
              <p:nvPr/>
            </p:nvCxnSpPr>
            <p:spPr>
              <a:xfrm>
                <a:off x="2871302" y="4626397"/>
                <a:ext cx="0" cy="12938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직사각형 234"/>
              <p:cNvSpPr/>
              <p:nvPr/>
            </p:nvSpPr>
            <p:spPr>
              <a:xfrm>
                <a:off x="4697833" y="5441208"/>
                <a:ext cx="1635314" cy="12577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0" rIns="36000" bIns="72000" rtlCol="0" anchor="t" anchorCtr="0"/>
              <a:lstStyle/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MES </a:t>
                </a: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유실처리 교육 관리</a:t>
                </a: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4727660" y="4784405"/>
                <a:ext cx="1385346" cy="870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7395D8"/>
                    </a:solidFill>
                    <a:latin typeface="맑은 고딕" pitchFamily="50" charset="-127"/>
                    <a:ea typeface="맑은 고딕" pitchFamily="50" charset="-127"/>
                  </a:rPr>
                  <a:t>현장 관리 개선</a:t>
                </a:r>
                <a:endParaRPr lang="ko-KR" altLang="en-US" sz="1200" b="1" dirty="0">
                  <a:solidFill>
                    <a:srgbClr val="7395D8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37" name="직선 연결선 236"/>
              <p:cNvCxnSpPr/>
              <p:nvPr/>
            </p:nvCxnSpPr>
            <p:spPr>
              <a:xfrm>
                <a:off x="4653396" y="4626397"/>
                <a:ext cx="0" cy="12938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5" name="직선 연결선 194"/>
            <p:cNvCxnSpPr/>
            <p:nvPr/>
          </p:nvCxnSpPr>
          <p:spPr>
            <a:xfrm>
              <a:off x="7826085" y="4549770"/>
              <a:ext cx="0" cy="129385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직사각형 241"/>
          <p:cNvSpPr/>
          <p:nvPr/>
        </p:nvSpPr>
        <p:spPr>
          <a:xfrm>
            <a:off x="857593" y="5014326"/>
            <a:ext cx="1397519" cy="61485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  <a:alpha val="6980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43" name="그림 2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723" y="5070256"/>
            <a:ext cx="1295094" cy="532806"/>
          </a:xfrm>
          <a:prstGeom prst="rect">
            <a:avLst/>
          </a:prstGeom>
        </p:spPr>
      </p:pic>
      <p:sp>
        <p:nvSpPr>
          <p:cNvPr id="244" name="직사각형 243"/>
          <p:cNvSpPr/>
          <p:nvPr/>
        </p:nvSpPr>
        <p:spPr>
          <a:xfrm>
            <a:off x="2414597" y="5009595"/>
            <a:ext cx="1397519" cy="61485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  <a:alpha val="6980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5" name="직사각형 244"/>
          <p:cNvSpPr/>
          <p:nvPr/>
        </p:nvSpPr>
        <p:spPr>
          <a:xfrm>
            <a:off x="4013264" y="5013825"/>
            <a:ext cx="1397519" cy="614858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>
                <a:lumMod val="75000"/>
                <a:alpha val="69804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46" name="그룹 245"/>
          <p:cNvGrpSpPr/>
          <p:nvPr/>
        </p:nvGrpSpPr>
        <p:grpSpPr>
          <a:xfrm>
            <a:off x="2471337" y="5067868"/>
            <a:ext cx="1282302" cy="498210"/>
            <a:chOff x="5095194" y="362666"/>
            <a:chExt cx="1169236" cy="1043590"/>
          </a:xfrm>
        </p:grpSpPr>
        <p:pic>
          <p:nvPicPr>
            <p:cNvPr id="247" name="그림 2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95194" y="362666"/>
              <a:ext cx="1169236" cy="1043590"/>
            </a:xfrm>
            <a:prstGeom prst="rect">
              <a:avLst/>
            </a:prstGeom>
          </p:spPr>
        </p:pic>
        <p:pic>
          <p:nvPicPr>
            <p:cNvPr id="248" name="그림 2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4601" y="663421"/>
              <a:ext cx="331648" cy="242693"/>
            </a:xfrm>
            <a:prstGeom prst="rect">
              <a:avLst/>
            </a:prstGeom>
          </p:spPr>
        </p:pic>
      </p:grpSp>
      <p:grpSp>
        <p:nvGrpSpPr>
          <p:cNvPr id="249" name="그룹 248"/>
          <p:cNvGrpSpPr/>
          <p:nvPr/>
        </p:nvGrpSpPr>
        <p:grpSpPr>
          <a:xfrm>
            <a:off x="4360049" y="5147480"/>
            <a:ext cx="655710" cy="311797"/>
            <a:chOff x="903204" y="4073433"/>
            <a:chExt cx="655710" cy="311797"/>
          </a:xfrm>
        </p:grpSpPr>
        <p:sp>
          <p:nvSpPr>
            <p:cNvPr id="250" name="Freeform 5"/>
            <p:cNvSpPr>
              <a:spLocks noEditPoints="1"/>
            </p:cNvSpPr>
            <p:nvPr/>
          </p:nvSpPr>
          <p:spPr bwMode="auto">
            <a:xfrm>
              <a:off x="1002494" y="4073433"/>
              <a:ext cx="209737" cy="123009"/>
            </a:xfrm>
            <a:custGeom>
              <a:avLst/>
              <a:gdLst>
                <a:gd name="T0" fmla="*/ 375 w 752"/>
                <a:gd name="T1" fmla="*/ 748 h 748"/>
                <a:gd name="T2" fmla="*/ 451 w 752"/>
                <a:gd name="T3" fmla="*/ 740 h 748"/>
                <a:gd name="T4" fmla="*/ 521 w 752"/>
                <a:gd name="T5" fmla="*/ 718 h 748"/>
                <a:gd name="T6" fmla="*/ 585 w 752"/>
                <a:gd name="T7" fmla="*/ 685 h 748"/>
                <a:gd name="T8" fmla="*/ 641 w 752"/>
                <a:gd name="T9" fmla="*/ 639 h 748"/>
                <a:gd name="T10" fmla="*/ 687 w 752"/>
                <a:gd name="T11" fmla="*/ 583 h 748"/>
                <a:gd name="T12" fmla="*/ 721 w 752"/>
                <a:gd name="T13" fmla="*/ 519 h 748"/>
                <a:gd name="T14" fmla="*/ 744 w 752"/>
                <a:gd name="T15" fmla="*/ 449 h 748"/>
                <a:gd name="T16" fmla="*/ 752 w 752"/>
                <a:gd name="T17" fmla="*/ 375 h 748"/>
                <a:gd name="T18" fmla="*/ 750 w 752"/>
                <a:gd name="T19" fmla="*/ 335 h 748"/>
                <a:gd name="T20" fmla="*/ 735 w 752"/>
                <a:gd name="T21" fmla="*/ 263 h 748"/>
                <a:gd name="T22" fmla="*/ 705 w 752"/>
                <a:gd name="T23" fmla="*/ 196 h 748"/>
                <a:gd name="T24" fmla="*/ 665 w 752"/>
                <a:gd name="T25" fmla="*/ 136 h 748"/>
                <a:gd name="T26" fmla="*/ 615 w 752"/>
                <a:gd name="T27" fmla="*/ 86 h 748"/>
                <a:gd name="T28" fmla="*/ 555 w 752"/>
                <a:gd name="T29" fmla="*/ 46 h 748"/>
                <a:gd name="T30" fmla="*/ 487 w 752"/>
                <a:gd name="T31" fmla="*/ 16 h 748"/>
                <a:gd name="T32" fmla="*/ 415 w 752"/>
                <a:gd name="T33" fmla="*/ 2 h 748"/>
                <a:gd name="T34" fmla="*/ 375 w 752"/>
                <a:gd name="T35" fmla="*/ 0 h 748"/>
                <a:gd name="T36" fmla="*/ 301 w 752"/>
                <a:gd name="T37" fmla="*/ 8 h 748"/>
                <a:gd name="T38" fmla="*/ 229 w 752"/>
                <a:gd name="T39" fmla="*/ 30 h 748"/>
                <a:gd name="T40" fmla="*/ 167 w 752"/>
                <a:gd name="T41" fmla="*/ 64 h 748"/>
                <a:gd name="T42" fmla="*/ 111 w 752"/>
                <a:gd name="T43" fmla="*/ 110 h 748"/>
                <a:gd name="T44" fmla="*/ 65 w 752"/>
                <a:gd name="T45" fmla="*/ 166 h 748"/>
                <a:gd name="T46" fmla="*/ 31 w 752"/>
                <a:gd name="T47" fmla="*/ 230 h 748"/>
                <a:gd name="T48" fmla="*/ 8 w 752"/>
                <a:gd name="T49" fmla="*/ 299 h 748"/>
                <a:gd name="T50" fmla="*/ 0 w 752"/>
                <a:gd name="T51" fmla="*/ 375 h 748"/>
                <a:gd name="T52" fmla="*/ 2 w 752"/>
                <a:gd name="T53" fmla="*/ 413 h 748"/>
                <a:gd name="T54" fmla="*/ 17 w 752"/>
                <a:gd name="T55" fmla="*/ 485 h 748"/>
                <a:gd name="T56" fmla="*/ 47 w 752"/>
                <a:gd name="T57" fmla="*/ 553 h 748"/>
                <a:gd name="T58" fmla="*/ 87 w 752"/>
                <a:gd name="T59" fmla="*/ 613 h 748"/>
                <a:gd name="T60" fmla="*/ 137 w 752"/>
                <a:gd name="T61" fmla="*/ 663 h 748"/>
                <a:gd name="T62" fmla="*/ 197 w 752"/>
                <a:gd name="T63" fmla="*/ 703 h 748"/>
                <a:gd name="T64" fmla="*/ 265 w 752"/>
                <a:gd name="T65" fmla="*/ 732 h 748"/>
                <a:gd name="T66" fmla="*/ 337 w 752"/>
                <a:gd name="T67" fmla="*/ 746 h 748"/>
                <a:gd name="T68" fmla="*/ 375 w 752"/>
                <a:gd name="T69" fmla="*/ 748 h 748"/>
                <a:gd name="T70" fmla="*/ 375 w 752"/>
                <a:gd name="T71" fmla="*/ 748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52" h="748">
                  <a:moveTo>
                    <a:pt x="375" y="748"/>
                  </a:moveTo>
                  <a:lnTo>
                    <a:pt x="375" y="748"/>
                  </a:lnTo>
                  <a:lnTo>
                    <a:pt x="415" y="746"/>
                  </a:lnTo>
                  <a:lnTo>
                    <a:pt x="451" y="740"/>
                  </a:lnTo>
                  <a:lnTo>
                    <a:pt x="487" y="732"/>
                  </a:lnTo>
                  <a:lnTo>
                    <a:pt x="521" y="718"/>
                  </a:lnTo>
                  <a:lnTo>
                    <a:pt x="555" y="703"/>
                  </a:lnTo>
                  <a:lnTo>
                    <a:pt x="585" y="685"/>
                  </a:lnTo>
                  <a:lnTo>
                    <a:pt x="615" y="663"/>
                  </a:lnTo>
                  <a:lnTo>
                    <a:pt x="641" y="639"/>
                  </a:lnTo>
                  <a:lnTo>
                    <a:pt x="665" y="613"/>
                  </a:lnTo>
                  <a:lnTo>
                    <a:pt x="687" y="583"/>
                  </a:lnTo>
                  <a:lnTo>
                    <a:pt x="705" y="553"/>
                  </a:lnTo>
                  <a:lnTo>
                    <a:pt x="721" y="519"/>
                  </a:lnTo>
                  <a:lnTo>
                    <a:pt x="735" y="485"/>
                  </a:lnTo>
                  <a:lnTo>
                    <a:pt x="744" y="449"/>
                  </a:lnTo>
                  <a:lnTo>
                    <a:pt x="750" y="413"/>
                  </a:lnTo>
                  <a:lnTo>
                    <a:pt x="752" y="375"/>
                  </a:lnTo>
                  <a:lnTo>
                    <a:pt x="752" y="375"/>
                  </a:lnTo>
                  <a:lnTo>
                    <a:pt x="750" y="335"/>
                  </a:lnTo>
                  <a:lnTo>
                    <a:pt x="744" y="299"/>
                  </a:lnTo>
                  <a:lnTo>
                    <a:pt x="735" y="263"/>
                  </a:lnTo>
                  <a:lnTo>
                    <a:pt x="721" y="230"/>
                  </a:lnTo>
                  <a:lnTo>
                    <a:pt x="705" y="196"/>
                  </a:lnTo>
                  <a:lnTo>
                    <a:pt x="687" y="166"/>
                  </a:lnTo>
                  <a:lnTo>
                    <a:pt x="665" y="136"/>
                  </a:lnTo>
                  <a:lnTo>
                    <a:pt x="641" y="110"/>
                  </a:lnTo>
                  <a:lnTo>
                    <a:pt x="615" y="86"/>
                  </a:lnTo>
                  <a:lnTo>
                    <a:pt x="585" y="64"/>
                  </a:lnTo>
                  <a:lnTo>
                    <a:pt x="555" y="46"/>
                  </a:lnTo>
                  <a:lnTo>
                    <a:pt x="521" y="30"/>
                  </a:lnTo>
                  <a:lnTo>
                    <a:pt x="487" y="16"/>
                  </a:lnTo>
                  <a:lnTo>
                    <a:pt x="451" y="8"/>
                  </a:lnTo>
                  <a:lnTo>
                    <a:pt x="415" y="2"/>
                  </a:lnTo>
                  <a:lnTo>
                    <a:pt x="375" y="0"/>
                  </a:lnTo>
                  <a:lnTo>
                    <a:pt x="375" y="0"/>
                  </a:lnTo>
                  <a:lnTo>
                    <a:pt x="337" y="2"/>
                  </a:lnTo>
                  <a:lnTo>
                    <a:pt x="301" y="8"/>
                  </a:lnTo>
                  <a:lnTo>
                    <a:pt x="265" y="16"/>
                  </a:lnTo>
                  <a:lnTo>
                    <a:pt x="229" y="30"/>
                  </a:lnTo>
                  <a:lnTo>
                    <a:pt x="197" y="46"/>
                  </a:lnTo>
                  <a:lnTo>
                    <a:pt x="167" y="64"/>
                  </a:lnTo>
                  <a:lnTo>
                    <a:pt x="137" y="86"/>
                  </a:lnTo>
                  <a:lnTo>
                    <a:pt x="111" y="110"/>
                  </a:lnTo>
                  <a:lnTo>
                    <a:pt x="87" y="136"/>
                  </a:lnTo>
                  <a:lnTo>
                    <a:pt x="65" y="166"/>
                  </a:lnTo>
                  <a:lnTo>
                    <a:pt x="47" y="196"/>
                  </a:lnTo>
                  <a:lnTo>
                    <a:pt x="31" y="230"/>
                  </a:lnTo>
                  <a:lnTo>
                    <a:pt x="17" y="263"/>
                  </a:lnTo>
                  <a:lnTo>
                    <a:pt x="8" y="299"/>
                  </a:lnTo>
                  <a:lnTo>
                    <a:pt x="2" y="335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2" y="413"/>
                  </a:lnTo>
                  <a:lnTo>
                    <a:pt x="8" y="449"/>
                  </a:lnTo>
                  <a:lnTo>
                    <a:pt x="17" y="485"/>
                  </a:lnTo>
                  <a:lnTo>
                    <a:pt x="31" y="519"/>
                  </a:lnTo>
                  <a:lnTo>
                    <a:pt x="47" y="553"/>
                  </a:lnTo>
                  <a:lnTo>
                    <a:pt x="65" y="583"/>
                  </a:lnTo>
                  <a:lnTo>
                    <a:pt x="87" y="613"/>
                  </a:lnTo>
                  <a:lnTo>
                    <a:pt x="111" y="639"/>
                  </a:lnTo>
                  <a:lnTo>
                    <a:pt x="137" y="663"/>
                  </a:lnTo>
                  <a:lnTo>
                    <a:pt x="167" y="685"/>
                  </a:lnTo>
                  <a:lnTo>
                    <a:pt x="197" y="703"/>
                  </a:lnTo>
                  <a:lnTo>
                    <a:pt x="229" y="718"/>
                  </a:lnTo>
                  <a:lnTo>
                    <a:pt x="265" y="732"/>
                  </a:lnTo>
                  <a:lnTo>
                    <a:pt x="301" y="740"/>
                  </a:lnTo>
                  <a:lnTo>
                    <a:pt x="337" y="746"/>
                  </a:lnTo>
                  <a:lnTo>
                    <a:pt x="375" y="748"/>
                  </a:lnTo>
                  <a:lnTo>
                    <a:pt x="375" y="748"/>
                  </a:lnTo>
                  <a:close/>
                  <a:moveTo>
                    <a:pt x="375" y="748"/>
                  </a:moveTo>
                  <a:lnTo>
                    <a:pt x="375" y="748"/>
                  </a:lnTo>
                  <a:close/>
                </a:path>
              </a:pathLst>
            </a:custGeom>
            <a:solidFill>
              <a:srgbClr val="739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1" name="Freeform 8"/>
            <p:cNvSpPr>
              <a:spLocks noEditPoints="1"/>
            </p:cNvSpPr>
            <p:nvPr/>
          </p:nvSpPr>
          <p:spPr bwMode="auto">
            <a:xfrm>
              <a:off x="903204" y="4220780"/>
              <a:ext cx="408317" cy="164450"/>
            </a:xfrm>
            <a:custGeom>
              <a:avLst/>
              <a:gdLst>
                <a:gd name="T0" fmla="*/ 1236 w 1464"/>
                <a:gd name="T1" fmla="*/ 34 h 1000"/>
                <a:gd name="T2" fmla="*/ 1236 w 1464"/>
                <a:gd name="T3" fmla="*/ 34 h 1000"/>
                <a:gd name="T4" fmla="*/ 1118 w 1464"/>
                <a:gd name="T5" fmla="*/ 12 h 1000"/>
                <a:gd name="T6" fmla="*/ 1037 w 1464"/>
                <a:gd name="T7" fmla="*/ 0 h 1000"/>
                <a:gd name="T8" fmla="*/ 1023 w 1464"/>
                <a:gd name="T9" fmla="*/ 0 h 1000"/>
                <a:gd name="T10" fmla="*/ 1001 w 1464"/>
                <a:gd name="T11" fmla="*/ 10 h 1000"/>
                <a:gd name="T12" fmla="*/ 995 w 1464"/>
                <a:gd name="T13" fmla="*/ 22 h 1000"/>
                <a:gd name="T14" fmla="*/ 771 w 1464"/>
                <a:gd name="T15" fmla="*/ 637 h 1000"/>
                <a:gd name="T16" fmla="*/ 755 w 1464"/>
                <a:gd name="T17" fmla="*/ 659 h 1000"/>
                <a:gd name="T18" fmla="*/ 731 w 1464"/>
                <a:gd name="T19" fmla="*/ 665 h 1000"/>
                <a:gd name="T20" fmla="*/ 709 w 1464"/>
                <a:gd name="T21" fmla="*/ 659 h 1000"/>
                <a:gd name="T22" fmla="*/ 693 w 1464"/>
                <a:gd name="T23" fmla="*/ 637 h 1000"/>
                <a:gd name="T24" fmla="*/ 469 w 1464"/>
                <a:gd name="T25" fmla="*/ 22 h 1000"/>
                <a:gd name="T26" fmla="*/ 457 w 1464"/>
                <a:gd name="T27" fmla="*/ 6 h 1000"/>
                <a:gd name="T28" fmla="*/ 437 w 1464"/>
                <a:gd name="T29" fmla="*/ 0 h 1000"/>
                <a:gd name="T30" fmla="*/ 350 w 1464"/>
                <a:gd name="T31" fmla="*/ 12 h 1000"/>
                <a:gd name="T32" fmla="*/ 228 w 1464"/>
                <a:gd name="T33" fmla="*/ 34 h 1000"/>
                <a:gd name="T34" fmla="*/ 202 w 1464"/>
                <a:gd name="T35" fmla="*/ 42 h 1000"/>
                <a:gd name="T36" fmla="*/ 156 w 1464"/>
                <a:gd name="T37" fmla="*/ 64 h 1000"/>
                <a:gd name="T38" fmla="*/ 114 w 1464"/>
                <a:gd name="T39" fmla="*/ 94 h 1000"/>
                <a:gd name="T40" fmla="*/ 78 w 1464"/>
                <a:gd name="T41" fmla="*/ 130 h 1000"/>
                <a:gd name="T42" fmla="*/ 48 w 1464"/>
                <a:gd name="T43" fmla="*/ 172 h 1000"/>
                <a:gd name="T44" fmla="*/ 24 w 1464"/>
                <a:gd name="T45" fmla="*/ 220 h 1000"/>
                <a:gd name="T46" fmla="*/ 10 w 1464"/>
                <a:gd name="T47" fmla="*/ 270 h 1000"/>
                <a:gd name="T48" fmla="*/ 2 w 1464"/>
                <a:gd name="T49" fmla="*/ 321 h 1000"/>
                <a:gd name="T50" fmla="*/ 0 w 1464"/>
                <a:gd name="T51" fmla="*/ 862 h 1000"/>
                <a:gd name="T52" fmla="*/ 0 w 1464"/>
                <a:gd name="T53" fmla="*/ 876 h 1000"/>
                <a:gd name="T54" fmla="*/ 6 w 1464"/>
                <a:gd name="T55" fmla="*/ 902 h 1000"/>
                <a:gd name="T56" fmla="*/ 16 w 1464"/>
                <a:gd name="T57" fmla="*/ 928 h 1000"/>
                <a:gd name="T58" fmla="*/ 32 w 1464"/>
                <a:gd name="T59" fmla="*/ 950 h 1000"/>
                <a:gd name="T60" fmla="*/ 50 w 1464"/>
                <a:gd name="T61" fmla="*/ 968 h 1000"/>
                <a:gd name="T62" fmla="*/ 72 w 1464"/>
                <a:gd name="T63" fmla="*/ 984 h 1000"/>
                <a:gd name="T64" fmla="*/ 98 w 1464"/>
                <a:gd name="T65" fmla="*/ 994 h 1000"/>
                <a:gd name="T66" fmla="*/ 126 w 1464"/>
                <a:gd name="T67" fmla="*/ 1000 h 1000"/>
                <a:gd name="T68" fmla="*/ 1324 w 1464"/>
                <a:gd name="T69" fmla="*/ 1000 h 1000"/>
                <a:gd name="T70" fmla="*/ 1338 w 1464"/>
                <a:gd name="T71" fmla="*/ 1000 h 1000"/>
                <a:gd name="T72" fmla="*/ 1366 w 1464"/>
                <a:gd name="T73" fmla="*/ 994 h 1000"/>
                <a:gd name="T74" fmla="*/ 1390 w 1464"/>
                <a:gd name="T75" fmla="*/ 984 h 1000"/>
                <a:gd name="T76" fmla="*/ 1412 w 1464"/>
                <a:gd name="T77" fmla="*/ 968 h 1000"/>
                <a:gd name="T78" fmla="*/ 1432 w 1464"/>
                <a:gd name="T79" fmla="*/ 950 h 1000"/>
                <a:gd name="T80" fmla="*/ 1446 w 1464"/>
                <a:gd name="T81" fmla="*/ 928 h 1000"/>
                <a:gd name="T82" fmla="*/ 1458 w 1464"/>
                <a:gd name="T83" fmla="*/ 902 h 1000"/>
                <a:gd name="T84" fmla="*/ 1462 w 1464"/>
                <a:gd name="T85" fmla="*/ 876 h 1000"/>
                <a:gd name="T86" fmla="*/ 1464 w 1464"/>
                <a:gd name="T87" fmla="*/ 347 h 1000"/>
                <a:gd name="T88" fmla="*/ 1462 w 1464"/>
                <a:gd name="T89" fmla="*/ 321 h 1000"/>
                <a:gd name="T90" fmla="*/ 1454 w 1464"/>
                <a:gd name="T91" fmla="*/ 270 h 1000"/>
                <a:gd name="T92" fmla="*/ 1438 w 1464"/>
                <a:gd name="T93" fmla="*/ 220 h 1000"/>
                <a:gd name="T94" fmla="*/ 1414 w 1464"/>
                <a:gd name="T95" fmla="*/ 176 h 1000"/>
                <a:gd name="T96" fmla="*/ 1384 w 1464"/>
                <a:gd name="T97" fmla="*/ 134 h 1000"/>
                <a:gd name="T98" fmla="*/ 1348 w 1464"/>
                <a:gd name="T99" fmla="*/ 98 h 1000"/>
                <a:gd name="T100" fmla="*/ 1308 w 1464"/>
                <a:gd name="T101" fmla="*/ 68 h 1000"/>
                <a:gd name="T102" fmla="*/ 1262 w 1464"/>
                <a:gd name="T103" fmla="*/ 44 h 1000"/>
                <a:gd name="T104" fmla="*/ 1236 w 1464"/>
                <a:gd name="T105" fmla="*/ 34 h 1000"/>
                <a:gd name="T106" fmla="*/ 1236 w 1464"/>
                <a:gd name="T107" fmla="*/ 34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4" h="1000">
                  <a:moveTo>
                    <a:pt x="1236" y="34"/>
                  </a:moveTo>
                  <a:lnTo>
                    <a:pt x="1236" y="34"/>
                  </a:lnTo>
                  <a:lnTo>
                    <a:pt x="1236" y="34"/>
                  </a:lnTo>
                  <a:lnTo>
                    <a:pt x="1236" y="34"/>
                  </a:lnTo>
                  <a:lnTo>
                    <a:pt x="1184" y="24"/>
                  </a:lnTo>
                  <a:lnTo>
                    <a:pt x="1118" y="12"/>
                  </a:lnTo>
                  <a:lnTo>
                    <a:pt x="1037" y="0"/>
                  </a:lnTo>
                  <a:lnTo>
                    <a:pt x="1037" y="0"/>
                  </a:lnTo>
                  <a:lnTo>
                    <a:pt x="1029" y="0"/>
                  </a:lnTo>
                  <a:lnTo>
                    <a:pt x="1023" y="0"/>
                  </a:lnTo>
                  <a:lnTo>
                    <a:pt x="1011" y="2"/>
                  </a:lnTo>
                  <a:lnTo>
                    <a:pt x="1001" y="10"/>
                  </a:lnTo>
                  <a:lnTo>
                    <a:pt x="997" y="16"/>
                  </a:lnTo>
                  <a:lnTo>
                    <a:pt x="995" y="22"/>
                  </a:lnTo>
                  <a:lnTo>
                    <a:pt x="771" y="637"/>
                  </a:lnTo>
                  <a:lnTo>
                    <a:pt x="771" y="637"/>
                  </a:lnTo>
                  <a:lnTo>
                    <a:pt x="763" y="649"/>
                  </a:lnTo>
                  <a:lnTo>
                    <a:pt x="755" y="659"/>
                  </a:lnTo>
                  <a:lnTo>
                    <a:pt x="743" y="663"/>
                  </a:lnTo>
                  <a:lnTo>
                    <a:pt x="731" y="665"/>
                  </a:lnTo>
                  <a:lnTo>
                    <a:pt x="721" y="663"/>
                  </a:lnTo>
                  <a:lnTo>
                    <a:pt x="709" y="659"/>
                  </a:lnTo>
                  <a:lnTo>
                    <a:pt x="701" y="649"/>
                  </a:lnTo>
                  <a:lnTo>
                    <a:pt x="693" y="637"/>
                  </a:lnTo>
                  <a:lnTo>
                    <a:pt x="469" y="22"/>
                  </a:lnTo>
                  <a:lnTo>
                    <a:pt x="469" y="22"/>
                  </a:lnTo>
                  <a:lnTo>
                    <a:pt x="463" y="12"/>
                  </a:lnTo>
                  <a:lnTo>
                    <a:pt x="457" y="6"/>
                  </a:lnTo>
                  <a:lnTo>
                    <a:pt x="447" y="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350" y="12"/>
                  </a:lnTo>
                  <a:lnTo>
                    <a:pt x="282" y="22"/>
                  </a:lnTo>
                  <a:lnTo>
                    <a:pt x="228" y="34"/>
                  </a:lnTo>
                  <a:lnTo>
                    <a:pt x="228" y="34"/>
                  </a:lnTo>
                  <a:lnTo>
                    <a:pt x="202" y="42"/>
                  </a:lnTo>
                  <a:lnTo>
                    <a:pt x="178" y="52"/>
                  </a:lnTo>
                  <a:lnTo>
                    <a:pt x="156" y="64"/>
                  </a:lnTo>
                  <a:lnTo>
                    <a:pt x="134" y="78"/>
                  </a:lnTo>
                  <a:lnTo>
                    <a:pt x="114" y="94"/>
                  </a:lnTo>
                  <a:lnTo>
                    <a:pt x="94" y="112"/>
                  </a:lnTo>
                  <a:lnTo>
                    <a:pt x="78" y="130"/>
                  </a:lnTo>
                  <a:lnTo>
                    <a:pt x="62" y="150"/>
                  </a:lnTo>
                  <a:lnTo>
                    <a:pt x="48" y="172"/>
                  </a:lnTo>
                  <a:lnTo>
                    <a:pt x="36" y="196"/>
                  </a:lnTo>
                  <a:lnTo>
                    <a:pt x="24" y="220"/>
                  </a:lnTo>
                  <a:lnTo>
                    <a:pt x="16" y="244"/>
                  </a:lnTo>
                  <a:lnTo>
                    <a:pt x="10" y="270"/>
                  </a:lnTo>
                  <a:lnTo>
                    <a:pt x="4" y="295"/>
                  </a:lnTo>
                  <a:lnTo>
                    <a:pt x="2" y="321"/>
                  </a:lnTo>
                  <a:lnTo>
                    <a:pt x="0" y="349"/>
                  </a:lnTo>
                  <a:lnTo>
                    <a:pt x="0" y="862"/>
                  </a:lnTo>
                  <a:lnTo>
                    <a:pt x="0" y="862"/>
                  </a:lnTo>
                  <a:lnTo>
                    <a:pt x="0" y="876"/>
                  </a:lnTo>
                  <a:lnTo>
                    <a:pt x="2" y="890"/>
                  </a:lnTo>
                  <a:lnTo>
                    <a:pt x="6" y="902"/>
                  </a:lnTo>
                  <a:lnTo>
                    <a:pt x="10" y="916"/>
                  </a:lnTo>
                  <a:lnTo>
                    <a:pt x="16" y="928"/>
                  </a:lnTo>
                  <a:lnTo>
                    <a:pt x="24" y="940"/>
                  </a:lnTo>
                  <a:lnTo>
                    <a:pt x="32" y="950"/>
                  </a:lnTo>
                  <a:lnTo>
                    <a:pt x="40" y="960"/>
                  </a:lnTo>
                  <a:lnTo>
                    <a:pt x="50" y="968"/>
                  </a:lnTo>
                  <a:lnTo>
                    <a:pt x="62" y="976"/>
                  </a:lnTo>
                  <a:lnTo>
                    <a:pt x="72" y="984"/>
                  </a:lnTo>
                  <a:lnTo>
                    <a:pt x="86" y="990"/>
                  </a:lnTo>
                  <a:lnTo>
                    <a:pt x="98" y="994"/>
                  </a:lnTo>
                  <a:lnTo>
                    <a:pt x="112" y="998"/>
                  </a:lnTo>
                  <a:lnTo>
                    <a:pt x="126" y="1000"/>
                  </a:lnTo>
                  <a:lnTo>
                    <a:pt x="140" y="1000"/>
                  </a:lnTo>
                  <a:lnTo>
                    <a:pt x="1324" y="1000"/>
                  </a:lnTo>
                  <a:lnTo>
                    <a:pt x="1324" y="1000"/>
                  </a:lnTo>
                  <a:lnTo>
                    <a:pt x="1338" y="1000"/>
                  </a:lnTo>
                  <a:lnTo>
                    <a:pt x="1352" y="998"/>
                  </a:lnTo>
                  <a:lnTo>
                    <a:pt x="1366" y="994"/>
                  </a:lnTo>
                  <a:lnTo>
                    <a:pt x="1378" y="990"/>
                  </a:lnTo>
                  <a:lnTo>
                    <a:pt x="1390" y="984"/>
                  </a:lnTo>
                  <a:lnTo>
                    <a:pt x="1402" y="976"/>
                  </a:lnTo>
                  <a:lnTo>
                    <a:pt x="1412" y="968"/>
                  </a:lnTo>
                  <a:lnTo>
                    <a:pt x="1422" y="960"/>
                  </a:lnTo>
                  <a:lnTo>
                    <a:pt x="1432" y="950"/>
                  </a:lnTo>
                  <a:lnTo>
                    <a:pt x="1440" y="940"/>
                  </a:lnTo>
                  <a:lnTo>
                    <a:pt x="1446" y="928"/>
                  </a:lnTo>
                  <a:lnTo>
                    <a:pt x="1452" y="916"/>
                  </a:lnTo>
                  <a:lnTo>
                    <a:pt x="1458" y="902"/>
                  </a:lnTo>
                  <a:lnTo>
                    <a:pt x="1460" y="890"/>
                  </a:lnTo>
                  <a:lnTo>
                    <a:pt x="1462" y="876"/>
                  </a:lnTo>
                  <a:lnTo>
                    <a:pt x="1464" y="862"/>
                  </a:lnTo>
                  <a:lnTo>
                    <a:pt x="1464" y="347"/>
                  </a:lnTo>
                  <a:lnTo>
                    <a:pt x="1464" y="347"/>
                  </a:lnTo>
                  <a:lnTo>
                    <a:pt x="1462" y="321"/>
                  </a:lnTo>
                  <a:lnTo>
                    <a:pt x="1460" y="295"/>
                  </a:lnTo>
                  <a:lnTo>
                    <a:pt x="1454" y="270"/>
                  </a:lnTo>
                  <a:lnTo>
                    <a:pt x="1448" y="244"/>
                  </a:lnTo>
                  <a:lnTo>
                    <a:pt x="1438" y="220"/>
                  </a:lnTo>
                  <a:lnTo>
                    <a:pt x="1428" y="198"/>
                  </a:lnTo>
                  <a:lnTo>
                    <a:pt x="1414" y="176"/>
                  </a:lnTo>
                  <a:lnTo>
                    <a:pt x="1400" y="154"/>
                  </a:lnTo>
                  <a:lnTo>
                    <a:pt x="1384" y="134"/>
                  </a:lnTo>
                  <a:lnTo>
                    <a:pt x="1368" y="116"/>
                  </a:lnTo>
                  <a:lnTo>
                    <a:pt x="1348" y="98"/>
                  </a:lnTo>
                  <a:lnTo>
                    <a:pt x="1328" y="82"/>
                  </a:lnTo>
                  <a:lnTo>
                    <a:pt x="1308" y="68"/>
                  </a:lnTo>
                  <a:lnTo>
                    <a:pt x="1284" y="54"/>
                  </a:lnTo>
                  <a:lnTo>
                    <a:pt x="1262" y="44"/>
                  </a:lnTo>
                  <a:lnTo>
                    <a:pt x="1236" y="34"/>
                  </a:lnTo>
                  <a:lnTo>
                    <a:pt x="1236" y="34"/>
                  </a:lnTo>
                  <a:close/>
                  <a:moveTo>
                    <a:pt x="1236" y="34"/>
                  </a:moveTo>
                  <a:lnTo>
                    <a:pt x="1236" y="34"/>
                  </a:lnTo>
                  <a:close/>
                </a:path>
              </a:pathLst>
            </a:custGeom>
            <a:solidFill>
              <a:srgbClr val="739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2" name="Freeform 5"/>
            <p:cNvSpPr>
              <a:spLocks noEditPoints="1"/>
            </p:cNvSpPr>
            <p:nvPr/>
          </p:nvSpPr>
          <p:spPr bwMode="auto">
            <a:xfrm>
              <a:off x="1342287" y="4120045"/>
              <a:ext cx="147024" cy="86229"/>
            </a:xfrm>
            <a:custGeom>
              <a:avLst/>
              <a:gdLst>
                <a:gd name="T0" fmla="*/ 375 w 752"/>
                <a:gd name="T1" fmla="*/ 748 h 748"/>
                <a:gd name="T2" fmla="*/ 451 w 752"/>
                <a:gd name="T3" fmla="*/ 740 h 748"/>
                <a:gd name="T4" fmla="*/ 521 w 752"/>
                <a:gd name="T5" fmla="*/ 718 h 748"/>
                <a:gd name="T6" fmla="*/ 585 w 752"/>
                <a:gd name="T7" fmla="*/ 685 h 748"/>
                <a:gd name="T8" fmla="*/ 641 w 752"/>
                <a:gd name="T9" fmla="*/ 639 h 748"/>
                <a:gd name="T10" fmla="*/ 687 w 752"/>
                <a:gd name="T11" fmla="*/ 583 h 748"/>
                <a:gd name="T12" fmla="*/ 721 w 752"/>
                <a:gd name="T13" fmla="*/ 519 h 748"/>
                <a:gd name="T14" fmla="*/ 744 w 752"/>
                <a:gd name="T15" fmla="*/ 449 h 748"/>
                <a:gd name="T16" fmla="*/ 752 w 752"/>
                <a:gd name="T17" fmla="*/ 375 h 748"/>
                <a:gd name="T18" fmla="*/ 750 w 752"/>
                <a:gd name="T19" fmla="*/ 335 h 748"/>
                <a:gd name="T20" fmla="*/ 735 w 752"/>
                <a:gd name="T21" fmla="*/ 263 h 748"/>
                <a:gd name="T22" fmla="*/ 705 w 752"/>
                <a:gd name="T23" fmla="*/ 196 h 748"/>
                <a:gd name="T24" fmla="*/ 665 w 752"/>
                <a:gd name="T25" fmla="*/ 136 h 748"/>
                <a:gd name="T26" fmla="*/ 615 w 752"/>
                <a:gd name="T27" fmla="*/ 86 h 748"/>
                <a:gd name="T28" fmla="*/ 555 w 752"/>
                <a:gd name="T29" fmla="*/ 46 h 748"/>
                <a:gd name="T30" fmla="*/ 487 w 752"/>
                <a:gd name="T31" fmla="*/ 16 h 748"/>
                <a:gd name="T32" fmla="*/ 415 w 752"/>
                <a:gd name="T33" fmla="*/ 2 h 748"/>
                <a:gd name="T34" fmla="*/ 375 w 752"/>
                <a:gd name="T35" fmla="*/ 0 h 748"/>
                <a:gd name="T36" fmla="*/ 301 w 752"/>
                <a:gd name="T37" fmla="*/ 8 h 748"/>
                <a:gd name="T38" fmla="*/ 229 w 752"/>
                <a:gd name="T39" fmla="*/ 30 h 748"/>
                <a:gd name="T40" fmla="*/ 167 w 752"/>
                <a:gd name="T41" fmla="*/ 64 h 748"/>
                <a:gd name="T42" fmla="*/ 111 w 752"/>
                <a:gd name="T43" fmla="*/ 110 h 748"/>
                <a:gd name="T44" fmla="*/ 65 w 752"/>
                <a:gd name="T45" fmla="*/ 166 h 748"/>
                <a:gd name="T46" fmla="*/ 31 w 752"/>
                <a:gd name="T47" fmla="*/ 230 h 748"/>
                <a:gd name="T48" fmla="*/ 8 w 752"/>
                <a:gd name="T49" fmla="*/ 299 h 748"/>
                <a:gd name="T50" fmla="*/ 0 w 752"/>
                <a:gd name="T51" fmla="*/ 375 h 748"/>
                <a:gd name="T52" fmla="*/ 2 w 752"/>
                <a:gd name="T53" fmla="*/ 413 h 748"/>
                <a:gd name="T54" fmla="*/ 17 w 752"/>
                <a:gd name="T55" fmla="*/ 485 h 748"/>
                <a:gd name="T56" fmla="*/ 47 w 752"/>
                <a:gd name="T57" fmla="*/ 553 h 748"/>
                <a:gd name="T58" fmla="*/ 87 w 752"/>
                <a:gd name="T59" fmla="*/ 613 h 748"/>
                <a:gd name="T60" fmla="*/ 137 w 752"/>
                <a:gd name="T61" fmla="*/ 663 h 748"/>
                <a:gd name="T62" fmla="*/ 197 w 752"/>
                <a:gd name="T63" fmla="*/ 703 h 748"/>
                <a:gd name="T64" fmla="*/ 265 w 752"/>
                <a:gd name="T65" fmla="*/ 732 h 748"/>
                <a:gd name="T66" fmla="*/ 337 w 752"/>
                <a:gd name="T67" fmla="*/ 746 h 748"/>
                <a:gd name="T68" fmla="*/ 375 w 752"/>
                <a:gd name="T69" fmla="*/ 748 h 748"/>
                <a:gd name="T70" fmla="*/ 375 w 752"/>
                <a:gd name="T71" fmla="*/ 748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52" h="748">
                  <a:moveTo>
                    <a:pt x="375" y="748"/>
                  </a:moveTo>
                  <a:lnTo>
                    <a:pt x="375" y="748"/>
                  </a:lnTo>
                  <a:lnTo>
                    <a:pt x="415" y="746"/>
                  </a:lnTo>
                  <a:lnTo>
                    <a:pt x="451" y="740"/>
                  </a:lnTo>
                  <a:lnTo>
                    <a:pt x="487" y="732"/>
                  </a:lnTo>
                  <a:lnTo>
                    <a:pt x="521" y="718"/>
                  </a:lnTo>
                  <a:lnTo>
                    <a:pt x="555" y="703"/>
                  </a:lnTo>
                  <a:lnTo>
                    <a:pt x="585" y="685"/>
                  </a:lnTo>
                  <a:lnTo>
                    <a:pt x="615" y="663"/>
                  </a:lnTo>
                  <a:lnTo>
                    <a:pt x="641" y="639"/>
                  </a:lnTo>
                  <a:lnTo>
                    <a:pt x="665" y="613"/>
                  </a:lnTo>
                  <a:lnTo>
                    <a:pt x="687" y="583"/>
                  </a:lnTo>
                  <a:lnTo>
                    <a:pt x="705" y="553"/>
                  </a:lnTo>
                  <a:lnTo>
                    <a:pt x="721" y="519"/>
                  </a:lnTo>
                  <a:lnTo>
                    <a:pt x="735" y="485"/>
                  </a:lnTo>
                  <a:lnTo>
                    <a:pt x="744" y="449"/>
                  </a:lnTo>
                  <a:lnTo>
                    <a:pt x="750" y="413"/>
                  </a:lnTo>
                  <a:lnTo>
                    <a:pt x="752" y="375"/>
                  </a:lnTo>
                  <a:lnTo>
                    <a:pt x="752" y="375"/>
                  </a:lnTo>
                  <a:lnTo>
                    <a:pt x="750" y="335"/>
                  </a:lnTo>
                  <a:lnTo>
                    <a:pt x="744" y="299"/>
                  </a:lnTo>
                  <a:lnTo>
                    <a:pt x="735" y="263"/>
                  </a:lnTo>
                  <a:lnTo>
                    <a:pt x="721" y="230"/>
                  </a:lnTo>
                  <a:lnTo>
                    <a:pt x="705" y="196"/>
                  </a:lnTo>
                  <a:lnTo>
                    <a:pt x="687" y="166"/>
                  </a:lnTo>
                  <a:lnTo>
                    <a:pt x="665" y="136"/>
                  </a:lnTo>
                  <a:lnTo>
                    <a:pt x="641" y="110"/>
                  </a:lnTo>
                  <a:lnTo>
                    <a:pt x="615" y="86"/>
                  </a:lnTo>
                  <a:lnTo>
                    <a:pt x="585" y="64"/>
                  </a:lnTo>
                  <a:lnTo>
                    <a:pt x="555" y="46"/>
                  </a:lnTo>
                  <a:lnTo>
                    <a:pt x="521" y="30"/>
                  </a:lnTo>
                  <a:lnTo>
                    <a:pt x="487" y="16"/>
                  </a:lnTo>
                  <a:lnTo>
                    <a:pt x="451" y="8"/>
                  </a:lnTo>
                  <a:lnTo>
                    <a:pt x="415" y="2"/>
                  </a:lnTo>
                  <a:lnTo>
                    <a:pt x="375" y="0"/>
                  </a:lnTo>
                  <a:lnTo>
                    <a:pt x="375" y="0"/>
                  </a:lnTo>
                  <a:lnTo>
                    <a:pt x="337" y="2"/>
                  </a:lnTo>
                  <a:lnTo>
                    <a:pt x="301" y="8"/>
                  </a:lnTo>
                  <a:lnTo>
                    <a:pt x="265" y="16"/>
                  </a:lnTo>
                  <a:lnTo>
                    <a:pt x="229" y="30"/>
                  </a:lnTo>
                  <a:lnTo>
                    <a:pt x="197" y="46"/>
                  </a:lnTo>
                  <a:lnTo>
                    <a:pt x="167" y="64"/>
                  </a:lnTo>
                  <a:lnTo>
                    <a:pt x="137" y="86"/>
                  </a:lnTo>
                  <a:lnTo>
                    <a:pt x="111" y="110"/>
                  </a:lnTo>
                  <a:lnTo>
                    <a:pt x="87" y="136"/>
                  </a:lnTo>
                  <a:lnTo>
                    <a:pt x="65" y="166"/>
                  </a:lnTo>
                  <a:lnTo>
                    <a:pt x="47" y="196"/>
                  </a:lnTo>
                  <a:lnTo>
                    <a:pt x="31" y="230"/>
                  </a:lnTo>
                  <a:lnTo>
                    <a:pt x="17" y="263"/>
                  </a:lnTo>
                  <a:lnTo>
                    <a:pt x="8" y="299"/>
                  </a:lnTo>
                  <a:lnTo>
                    <a:pt x="2" y="335"/>
                  </a:lnTo>
                  <a:lnTo>
                    <a:pt x="0" y="375"/>
                  </a:lnTo>
                  <a:lnTo>
                    <a:pt x="0" y="375"/>
                  </a:lnTo>
                  <a:lnTo>
                    <a:pt x="2" y="413"/>
                  </a:lnTo>
                  <a:lnTo>
                    <a:pt x="8" y="449"/>
                  </a:lnTo>
                  <a:lnTo>
                    <a:pt x="17" y="485"/>
                  </a:lnTo>
                  <a:lnTo>
                    <a:pt x="31" y="519"/>
                  </a:lnTo>
                  <a:lnTo>
                    <a:pt x="47" y="553"/>
                  </a:lnTo>
                  <a:lnTo>
                    <a:pt x="65" y="583"/>
                  </a:lnTo>
                  <a:lnTo>
                    <a:pt x="87" y="613"/>
                  </a:lnTo>
                  <a:lnTo>
                    <a:pt x="111" y="639"/>
                  </a:lnTo>
                  <a:lnTo>
                    <a:pt x="137" y="663"/>
                  </a:lnTo>
                  <a:lnTo>
                    <a:pt x="167" y="685"/>
                  </a:lnTo>
                  <a:lnTo>
                    <a:pt x="197" y="703"/>
                  </a:lnTo>
                  <a:lnTo>
                    <a:pt x="229" y="718"/>
                  </a:lnTo>
                  <a:lnTo>
                    <a:pt x="265" y="732"/>
                  </a:lnTo>
                  <a:lnTo>
                    <a:pt x="301" y="740"/>
                  </a:lnTo>
                  <a:lnTo>
                    <a:pt x="337" y="746"/>
                  </a:lnTo>
                  <a:lnTo>
                    <a:pt x="375" y="748"/>
                  </a:lnTo>
                  <a:lnTo>
                    <a:pt x="375" y="748"/>
                  </a:lnTo>
                  <a:close/>
                  <a:moveTo>
                    <a:pt x="375" y="748"/>
                  </a:moveTo>
                  <a:lnTo>
                    <a:pt x="375" y="748"/>
                  </a:lnTo>
                  <a:close/>
                </a:path>
              </a:pathLst>
            </a:custGeom>
            <a:solidFill>
              <a:srgbClr val="739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3" name="Freeform 8"/>
            <p:cNvSpPr>
              <a:spLocks noEditPoints="1"/>
            </p:cNvSpPr>
            <p:nvPr/>
          </p:nvSpPr>
          <p:spPr bwMode="auto">
            <a:xfrm>
              <a:off x="1272686" y="4223330"/>
              <a:ext cx="286228" cy="115279"/>
            </a:xfrm>
            <a:custGeom>
              <a:avLst/>
              <a:gdLst>
                <a:gd name="T0" fmla="*/ 1236 w 1464"/>
                <a:gd name="T1" fmla="*/ 34 h 1000"/>
                <a:gd name="T2" fmla="*/ 1236 w 1464"/>
                <a:gd name="T3" fmla="*/ 34 h 1000"/>
                <a:gd name="T4" fmla="*/ 1118 w 1464"/>
                <a:gd name="T5" fmla="*/ 12 h 1000"/>
                <a:gd name="T6" fmla="*/ 1037 w 1464"/>
                <a:gd name="T7" fmla="*/ 0 h 1000"/>
                <a:gd name="T8" fmla="*/ 1023 w 1464"/>
                <a:gd name="T9" fmla="*/ 0 h 1000"/>
                <a:gd name="T10" fmla="*/ 1001 w 1464"/>
                <a:gd name="T11" fmla="*/ 10 h 1000"/>
                <a:gd name="T12" fmla="*/ 995 w 1464"/>
                <a:gd name="T13" fmla="*/ 22 h 1000"/>
                <a:gd name="T14" fmla="*/ 771 w 1464"/>
                <a:gd name="T15" fmla="*/ 637 h 1000"/>
                <a:gd name="T16" fmla="*/ 755 w 1464"/>
                <a:gd name="T17" fmla="*/ 659 h 1000"/>
                <a:gd name="T18" fmla="*/ 731 w 1464"/>
                <a:gd name="T19" fmla="*/ 665 h 1000"/>
                <a:gd name="T20" fmla="*/ 709 w 1464"/>
                <a:gd name="T21" fmla="*/ 659 h 1000"/>
                <a:gd name="T22" fmla="*/ 693 w 1464"/>
                <a:gd name="T23" fmla="*/ 637 h 1000"/>
                <a:gd name="T24" fmla="*/ 469 w 1464"/>
                <a:gd name="T25" fmla="*/ 22 h 1000"/>
                <a:gd name="T26" fmla="*/ 457 w 1464"/>
                <a:gd name="T27" fmla="*/ 6 h 1000"/>
                <a:gd name="T28" fmla="*/ 437 w 1464"/>
                <a:gd name="T29" fmla="*/ 0 h 1000"/>
                <a:gd name="T30" fmla="*/ 350 w 1464"/>
                <a:gd name="T31" fmla="*/ 12 h 1000"/>
                <a:gd name="T32" fmla="*/ 228 w 1464"/>
                <a:gd name="T33" fmla="*/ 34 h 1000"/>
                <a:gd name="T34" fmla="*/ 202 w 1464"/>
                <a:gd name="T35" fmla="*/ 42 h 1000"/>
                <a:gd name="T36" fmla="*/ 156 w 1464"/>
                <a:gd name="T37" fmla="*/ 64 h 1000"/>
                <a:gd name="T38" fmla="*/ 114 w 1464"/>
                <a:gd name="T39" fmla="*/ 94 h 1000"/>
                <a:gd name="T40" fmla="*/ 78 w 1464"/>
                <a:gd name="T41" fmla="*/ 130 h 1000"/>
                <a:gd name="T42" fmla="*/ 48 w 1464"/>
                <a:gd name="T43" fmla="*/ 172 h 1000"/>
                <a:gd name="T44" fmla="*/ 24 w 1464"/>
                <a:gd name="T45" fmla="*/ 220 h 1000"/>
                <a:gd name="T46" fmla="*/ 10 w 1464"/>
                <a:gd name="T47" fmla="*/ 270 h 1000"/>
                <a:gd name="T48" fmla="*/ 2 w 1464"/>
                <a:gd name="T49" fmla="*/ 321 h 1000"/>
                <a:gd name="T50" fmla="*/ 0 w 1464"/>
                <a:gd name="T51" fmla="*/ 862 h 1000"/>
                <a:gd name="T52" fmla="*/ 0 w 1464"/>
                <a:gd name="T53" fmla="*/ 876 h 1000"/>
                <a:gd name="T54" fmla="*/ 6 w 1464"/>
                <a:gd name="T55" fmla="*/ 902 h 1000"/>
                <a:gd name="T56" fmla="*/ 16 w 1464"/>
                <a:gd name="T57" fmla="*/ 928 h 1000"/>
                <a:gd name="T58" fmla="*/ 32 w 1464"/>
                <a:gd name="T59" fmla="*/ 950 h 1000"/>
                <a:gd name="T60" fmla="*/ 50 w 1464"/>
                <a:gd name="T61" fmla="*/ 968 h 1000"/>
                <a:gd name="T62" fmla="*/ 72 w 1464"/>
                <a:gd name="T63" fmla="*/ 984 h 1000"/>
                <a:gd name="T64" fmla="*/ 98 w 1464"/>
                <a:gd name="T65" fmla="*/ 994 h 1000"/>
                <a:gd name="T66" fmla="*/ 126 w 1464"/>
                <a:gd name="T67" fmla="*/ 1000 h 1000"/>
                <a:gd name="T68" fmla="*/ 1324 w 1464"/>
                <a:gd name="T69" fmla="*/ 1000 h 1000"/>
                <a:gd name="T70" fmla="*/ 1338 w 1464"/>
                <a:gd name="T71" fmla="*/ 1000 h 1000"/>
                <a:gd name="T72" fmla="*/ 1366 w 1464"/>
                <a:gd name="T73" fmla="*/ 994 h 1000"/>
                <a:gd name="T74" fmla="*/ 1390 w 1464"/>
                <a:gd name="T75" fmla="*/ 984 h 1000"/>
                <a:gd name="T76" fmla="*/ 1412 w 1464"/>
                <a:gd name="T77" fmla="*/ 968 h 1000"/>
                <a:gd name="T78" fmla="*/ 1432 w 1464"/>
                <a:gd name="T79" fmla="*/ 950 h 1000"/>
                <a:gd name="T80" fmla="*/ 1446 w 1464"/>
                <a:gd name="T81" fmla="*/ 928 h 1000"/>
                <a:gd name="T82" fmla="*/ 1458 w 1464"/>
                <a:gd name="T83" fmla="*/ 902 h 1000"/>
                <a:gd name="T84" fmla="*/ 1462 w 1464"/>
                <a:gd name="T85" fmla="*/ 876 h 1000"/>
                <a:gd name="T86" fmla="*/ 1464 w 1464"/>
                <a:gd name="T87" fmla="*/ 347 h 1000"/>
                <a:gd name="T88" fmla="*/ 1462 w 1464"/>
                <a:gd name="T89" fmla="*/ 321 h 1000"/>
                <a:gd name="T90" fmla="*/ 1454 w 1464"/>
                <a:gd name="T91" fmla="*/ 270 h 1000"/>
                <a:gd name="T92" fmla="*/ 1438 w 1464"/>
                <a:gd name="T93" fmla="*/ 220 h 1000"/>
                <a:gd name="T94" fmla="*/ 1414 w 1464"/>
                <a:gd name="T95" fmla="*/ 176 h 1000"/>
                <a:gd name="T96" fmla="*/ 1384 w 1464"/>
                <a:gd name="T97" fmla="*/ 134 h 1000"/>
                <a:gd name="T98" fmla="*/ 1348 w 1464"/>
                <a:gd name="T99" fmla="*/ 98 h 1000"/>
                <a:gd name="T100" fmla="*/ 1308 w 1464"/>
                <a:gd name="T101" fmla="*/ 68 h 1000"/>
                <a:gd name="T102" fmla="*/ 1262 w 1464"/>
                <a:gd name="T103" fmla="*/ 44 h 1000"/>
                <a:gd name="T104" fmla="*/ 1236 w 1464"/>
                <a:gd name="T105" fmla="*/ 34 h 1000"/>
                <a:gd name="T106" fmla="*/ 1236 w 1464"/>
                <a:gd name="T107" fmla="*/ 34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64" h="1000">
                  <a:moveTo>
                    <a:pt x="1236" y="34"/>
                  </a:moveTo>
                  <a:lnTo>
                    <a:pt x="1236" y="34"/>
                  </a:lnTo>
                  <a:lnTo>
                    <a:pt x="1236" y="34"/>
                  </a:lnTo>
                  <a:lnTo>
                    <a:pt x="1236" y="34"/>
                  </a:lnTo>
                  <a:lnTo>
                    <a:pt x="1184" y="24"/>
                  </a:lnTo>
                  <a:lnTo>
                    <a:pt x="1118" y="12"/>
                  </a:lnTo>
                  <a:lnTo>
                    <a:pt x="1037" y="0"/>
                  </a:lnTo>
                  <a:lnTo>
                    <a:pt x="1037" y="0"/>
                  </a:lnTo>
                  <a:lnTo>
                    <a:pt x="1029" y="0"/>
                  </a:lnTo>
                  <a:lnTo>
                    <a:pt x="1023" y="0"/>
                  </a:lnTo>
                  <a:lnTo>
                    <a:pt x="1011" y="2"/>
                  </a:lnTo>
                  <a:lnTo>
                    <a:pt x="1001" y="10"/>
                  </a:lnTo>
                  <a:lnTo>
                    <a:pt x="997" y="16"/>
                  </a:lnTo>
                  <a:lnTo>
                    <a:pt x="995" y="22"/>
                  </a:lnTo>
                  <a:lnTo>
                    <a:pt x="771" y="637"/>
                  </a:lnTo>
                  <a:lnTo>
                    <a:pt x="771" y="637"/>
                  </a:lnTo>
                  <a:lnTo>
                    <a:pt x="763" y="649"/>
                  </a:lnTo>
                  <a:lnTo>
                    <a:pt x="755" y="659"/>
                  </a:lnTo>
                  <a:lnTo>
                    <a:pt x="743" y="663"/>
                  </a:lnTo>
                  <a:lnTo>
                    <a:pt x="731" y="665"/>
                  </a:lnTo>
                  <a:lnTo>
                    <a:pt x="721" y="663"/>
                  </a:lnTo>
                  <a:lnTo>
                    <a:pt x="709" y="659"/>
                  </a:lnTo>
                  <a:lnTo>
                    <a:pt x="701" y="649"/>
                  </a:lnTo>
                  <a:lnTo>
                    <a:pt x="693" y="637"/>
                  </a:lnTo>
                  <a:lnTo>
                    <a:pt x="469" y="22"/>
                  </a:lnTo>
                  <a:lnTo>
                    <a:pt x="469" y="22"/>
                  </a:lnTo>
                  <a:lnTo>
                    <a:pt x="463" y="12"/>
                  </a:lnTo>
                  <a:lnTo>
                    <a:pt x="457" y="6"/>
                  </a:lnTo>
                  <a:lnTo>
                    <a:pt x="447" y="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350" y="12"/>
                  </a:lnTo>
                  <a:lnTo>
                    <a:pt x="282" y="22"/>
                  </a:lnTo>
                  <a:lnTo>
                    <a:pt x="228" y="34"/>
                  </a:lnTo>
                  <a:lnTo>
                    <a:pt x="228" y="34"/>
                  </a:lnTo>
                  <a:lnTo>
                    <a:pt x="202" y="42"/>
                  </a:lnTo>
                  <a:lnTo>
                    <a:pt x="178" y="52"/>
                  </a:lnTo>
                  <a:lnTo>
                    <a:pt x="156" y="64"/>
                  </a:lnTo>
                  <a:lnTo>
                    <a:pt x="134" y="78"/>
                  </a:lnTo>
                  <a:lnTo>
                    <a:pt x="114" y="94"/>
                  </a:lnTo>
                  <a:lnTo>
                    <a:pt x="94" y="112"/>
                  </a:lnTo>
                  <a:lnTo>
                    <a:pt x="78" y="130"/>
                  </a:lnTo>
                  <a:lnTo>
                    <a:pt x="62" y="150"/>
                  </a:lnTo>
                  <a:lnTo>
                    <a:pt x="48" y="172"/>
                  </a:lnTo>
                  <a:lnTo>
                    <a:pt x="36" y="196"/>
                  </a:lnTo>
                  <a:lnTo>
                    <a:pt x="24" y="220"/>
                  </a:lnTo>
                  <a:lnTo>
                    <a:pt x="16" y="244"/>
                  </a:lnTo>
                  <a:lnTo>
                    <a:pt x="10" y="270"/>
                  </a:lnTo>
                  <a:lnTo>
                    <a:pt x="4" y="295"/>
                  </a:lnTo>
                  <a:lnTo>
                    <a:pt x="2" y="321"/>
                  </a:lnTo>
                  <a:lnTo>
                    <a:pt x="0" y="349"/>
                  </a:lnTo>
                  <a:lnTo>
                    <a:pt x="0" y="862"/>
                  </a:lnTo>
                  <a:lnTo>
                    <a:pt x="0" y="862"/>
                  </a:lnTo>
                  <a:lnTo>
                    <a:pt x="0" y="876"/>
                  </a:lnTo>
                  <a:lnTo>
                    <a:pt x="2" y="890"/>
                  </a:lnTo>
                  <a:lnTo>
                    <a:pt x="6" y="902"/>
                  </a:lnTo>
                  <a:lnTo>
                    <a:pt x="10" y="916"/>
                  </a:lnTo>
                  <a:lnTo>
                    <a:pt x="16" y="928"/>
                  </a:lnTo>
                  <a:lnTo>
                    <a:pt x="24" y="940"/>
                  </a:lnTo>
                  <a:lnTo>
                    <a:pt x="32" y="950"/>
                  </a:lnTo>
                  <a:lnTo>
                    <a:pt x="40" y="960"/>
                  </a:lnTo>
                  <a:lnTo>
                    <a:pt x="50" y="968"/>
                  </a:lnTo>
                  <a:lnTo>
                    <a:pt x="62" y="976"/>
                  </a:lnTo>
                  <a:lnTo>
                    <a:pt x="72" y="984"/>
                  </a:lnTo>
                  <a:lnTo>
                    <a:pt x="86" y="990"/>
                  </a:lnTo>
                  <a:lnTo>
                    <a:pt x="98" y="994"/>
                  </a:lnTo>
                  <a:lnTo>
                    <a:pt x="112" y="998"/>
                  </a:lnTo>
                  <a:lnTo>
                    <a:pt x="126" y="1000"/>
                  </a:lnTo>
                  <a:lnTo>
                    <a:pt x="140" y="1000"/>
                  </a:lnTo>
                  <a:lnTo>
                    <a:pt x="1324" y="1000"/>
                  </a:lnTo>
                  <a:lnTo>
                    <a:pt x="1324" y="1000"/>
                  </a:lnTo>
                  <a:lnTo>
                    <a:pt x="1338" y="1000"/>
                  </a:lnTo>
                  <a:lnTo>
                    <a:pt x="1352" y="998"/>
                  </a:lnTo>
                  <a:lnTo>
                    <a:pt x="1366" y="994"/>
                  </a:lnTo>
                  <a:lnTo>
                    <a:pt x="1378" y="990"/>
                  </a:lnTo>
                  <a:lnTo>
                    <a:pt x="1390" y="984"/>
                  </a:lnTo>
                  <a:lnTo>
                    <a:pt x="1402" y="976"/>
                  </a:lnTo>
                  <a:lnTo>
                    <a:pt x="1412" y="968"/>
                  </a:lnTo>
                  <a:lnTo>
                    <a:pt x="1422" y="960"/>
                  </a:lnTo>
                  <a:lnTo>
                    <a:pt x="1432" y="950"/>
                  </a:lnTo>
                  <a:lnTo>
                    <a:pt x="1440" y="940"/>
                  </a:lnTo>
                  <a:lnTo>
                    <a:pt x="1446" y="928"/>
                  </a:lnTo>
                  <a:lnTo>
                    <a:pt x="1452" y="916"/>
                  </a:lnTo>
                  <a:lnTo>
                    <a:pt x="1458" y="902"/>
                  </a:lnTo>
                  <a:lnTo>
                    <a:pt x="1460" y="890"/>
                  </a:lnTo>
                  <a:lnTo>
                    <a:pt x="1462" y="876"/>
                  </a:lnTo>
                  <a:lnTo>
                    <a:pt x="1464" y="862"/>
                  </a:lnTo>
                  <a:lnTo>
                    <a:pt x="1464" y="347"/>
                  </a:lnTo>
                  <a:lnTo>
                    <a:pt x="1464" y="347"/>
                  </a:lnTo>
                  <a:lnTo>
                    <a:pt x="1462" y="321"/>
                  </a:lnTo>
                  <a:lnTo>
                    <a:pt x="1460" y="295"/>
                  </a:lnTo>
                  <a:lnTo>
                    <a:pt x="1454" y="270"/>
                  </a:lnTo>
                  <a:lnTo>
                    <a:pt x="1448" y="244"/>
                  </a:lnTo>
                  <a:lnTo>
                    <a:pt x="1438" y="220"/>
                  </a:lnTo>
                  <a:lnTo>
                    <a:pt x="1428" y="198"/>
                  </a:lnTo>
                  <a:lnTo>
                    <a:pt x="1414" y="176"/>
                  </a:lnTo>
                  <a:lnTo>
                    <a:pt x="1400" y="154"/>
                  </a:lnTo>
                  <a:lnTo>
                    <a:pt x="1384" y="134"/>
                  </a:lnTo>
                  <a:lnTo>
                    <a:pt x="1368" y="116"/>
                  </a:lnTo>
                  <a:lnTo>
                    <a:pt x="1348" y="98"/>
                  </a:lnTo>
                  <a:lnTo>
                    <a:pt x="1328" y="82"/>
                  </a:lnTo>
                  <a:lnTo>
                    <a:pt x="1308" y="68"/>
                  </a:lnTo>
                  <a:lnTo>
                    <a:pt x="1284" y="54"/>
                  </a:lnTo>
                  <a:lnTo>
                    <a:pt x="1262" y="44"/>
                  </a:lnTo>
                  <a:lnTo>
                    <a:pt x="1236" y="34"/>
                  </a:lnTo>
                  <a:lnTo>
                    <a:pt x="1236" y="34"/>
                  </a:lnTo>
                  <a:close/>
                  <a:moveTo>
                    <a:pt x="1236" y="34"/>
                  </a:moveTo>
                  <a:lnTo>
                    <a:pt x="1236" y="34"/>
                  </a:lnTo>
                  <a:close/>
                </a:path>
              </a:pathLst>
            </a:custGeom>
            <a:solidFill>
              <a:srgbClr val="7395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54" name="Picture 8" descr="problem_detection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414" y="5116516"/>
            <a:ext cx="773980" cy="386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5" name="TextBox 254"/>
          <p:cNvSpPr txBox="1"/>
          <p:nvPr/>
        </p:nvSpPr>
        <p:spPr>
          <a:xfrm>
            <a:off x="2481654" y="5343396"/>
            <a:ext cx="734496" cy="215444"/>
          </a:xfrm>
          <a:prstGeom prst="rect">
            <a:avLst/>
          </a:prstGeom>
          <a:solidFill>
            <a:schemeClr val="bg1">
              <a:lumMod val="95000"/>
              <a:alpha val="82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800" smtClean="0">
                <a:solidFill>
                  <a:srgbClr val="FF0000"/>
                </a:solidFill>
              </a:rPr>
              <a:t>스피커 설치</a:t>
            </a:r>
            <a:endParaRPr lang="ko-KR" altLang="en-US" sz="800">
              <a:solidFill>
                <a:srgbClr val="FF0000"/>
              </a:solidFill>
            </a:endParaRPr>
          </a:p>
        </p:txBody>
      </p:sp>
      <p:sp>
        <p:nvSpPr>
          <p:cNvPr id="87" name="타원 86">
            <a:hlinkClick r:id="rId12" action="ppaction://hlinksldjump"/>
          </p:cNvPr>
          <p:cNvSpPr>
            <a:spLocks noChangeAspect="1"/>
          </p:cNvSpPr>
          <p:nvPr/>
        </p:nvSpPr>
        <p:spPr>
          <a:xfrm>
            <a:off x="8438081" y="6049837"/>
            <a:ext cx="492767" cy="50295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74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45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자동화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 smtClean="0">
                <a:latin typeface="+mn-ea"/>
              </a:rPr>
              <a:t>공정 별 </a:t>
            </a:r>
            <a:r>
              <a:rPr lang="en-US" altLang="ko-KR" b="1" dirty="0" smtClean="0">
                <a:latin typeface="+mn-ea"/>
              </a:rPr>
              <a:t>FEEDER </a:t>
            </a:r>
            <a:r>
              <a:rPr lang="ko-KR" altLang="en-US" b="1" dirty="0" smtClean="0">
                <a:latin typeface="+mn-ea"/>
              </a:rPr>
              <a:t>관리 유실개선</a:t>
            </a:r>
            <a:endParaRPr lang="en-US" altLang="ko-KR" b="1" dirty="0">
              <a:latin typeface="+mn-ea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80135"/>
            <a:ext cx="8663335" cy="1488408"/>
          </a:xfrm>
          <a:prstGeom prst="rect">
            <a:avLst/>
          </a:prstGeom>
        </p:spPr>
      </p:pic>
      <p:grpSp>
        <p:nvGrpSpPr>
          <p:cNvPr id="59" name="그룹 58"/>
          <p:cNvGrpSpPr/>
          <p:nvPr/>
        </p:nvGrpSpPr>
        <p:grpSpPr>
          <a:xfrm>
            <a:off x="569361" y="1068297"/>
            <a:ext cx="2814300" cy="276999"/>
            <a:chOff x="342535" y="807065"/>
            <a:chExt cx="2814300" cy="276999"/>
          </a:xfrm>
        </p:grpSpPr>
        <p:sp>
          <p:nvSpPr>
            <p:cNvPr id="60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272061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유실 발생의 증가 기준 및 원인 개선 </a:t>
              </a:r>
              <a:endParaRPr lang="en-US" altLang="ko-KR" sz="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61" name="타원 60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51520" y="3010930"/>
            <a:ext cx="4007793" cy="2458269"/>
            <a:chOff x="251520" y="2996952"/>
            <a:chExt cx="4007793" cy="2458269"/>
          </a:xfrm>
        </p:grpSpPr>
        <p:graphicFrame>
          <p:nvGraphicFramePr>
            <p:cNvPr id="63" name="차트 6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6144165"/>
                </p:ext>
              </p:extLst>
            </p:nvPr>
          </p:nvGraphicFramePr>
          <p:xfrm>
            <a:off x="251520" y="2996952"/>
            <a:ext cx="4007793" cy="24582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4" name="모서리가 둥근 직사각형 63"/>
            <p:cNvSpPr/>
            <p:nvPr/>
          </p:nvSpPr>
          <p:spPr>
            <a:xfrm>
              <a:off x="467545" y="3356992"/>
              <a:ext cx="2814730" cy="1428646"/>
            </a:xfrm>
            <a:prstGeom prst="roundRect">
              <a:avLst/>
            </a:prstGeom>
            <a:noFill/>
            <a:ln w="22225">
              <a:prstDash val="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433692" y="3499714"/>
              <a:ext cx="18485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기종교체 이후 </a:t>
              </a:r>
              <a:r>
                <a:rPr lang="en-US" altLang="ko-KR" sz="1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C/T </a:t>
              </a:r>
              <a:r>
                <a:rPr lang="ko-KR" altLang="en-US" sz="1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평균 증가</a:t>
              </a:r>
              <a:endPara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ko-KR" altLang="en-US" sz="1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원인 개선 활동</a:t>
              </a:r>
              <a:endParaRPr lang="ko-KR" altLang="en-US" sz="1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66" name="텍스트 개체 틀 1"/>
          <p:cNvSpPr txBox="1">
            <a:spLocks/>
          </p:cNvSpPr>
          <p:nvPr/>
        </p:nvSpPr>
        <p:spPr bwMode="auto">
          <a:xfrm>
            <a:off x="306545" y="2797105"/>
            <a:ext cx="748558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9pPr>
          </a:lstStyle>
          <a:p>
            <a:pPr marL="171450" indent="-17145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</a:t>
            </a:r>
            <a:r>
              <a:rPr kumimoji="0" lang="en-US" altLang="ko-KR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TOTAL</a:t>
            </a: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유실 분포 </a:t>
            </a:r>
            <a:r>
              <a:rPr kumimoji="0" lang="en-US" altLang="ko-KR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기종변경 이후 순간유실 및 설비유실</a:t>
            </a:r>
            <a:r>
              <a:rPr kumimoji="0" lang="en-US" altLang="ko-KR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조정시간</a:t>
            </a:r>
            <a:r>
              <a:rPr kumimoji="0" lang="en-US" altLang="ko-KR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 개선 활동</a:t>
            </a:r>
            <a:endParaRPr kumimoji="0" lang="ko-KR" altLang="en-US" sz="1100" b="1" dirty="0">
              <a:solidFill>
                <a:srgbClr val="0F0FC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33692" y="4873928"/>
            <a:ext cx="13163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T2510 MODEL </a:t>
            </a:r>
            <a:r>
              <a:rPr lang="ko-KR" altLang="en-US" sz="1000" dirty="0" smtClean="0"/>
              <a:t>기준</a:t>
            </a:r>
            <a:endParaRPr lang="ko-KR" alt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305788" y="5319459"/>
            <a:ext cx="418095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 smtClean="0"/>
              <a:t>SMD,IMT </a:t>
            </a:r>
            <a:r>
              <a:rPr lang="ko-KR" altLang="en-US" sz="1200" b="1" dirty="0" smtClean="0"/>
              <a:t>공통 </a:t>
            </a:r>
            <a:r>
              <a:rPr lang="en-US" altLang="ko-KR" sz="1200" b="1" dirty="0" smtClean="0"/>
              <a:t>FEEDER </a:t>
            </a:r>
            <a:r>
              <a:rPr lang="ko-KR" altLang="en-US" sz="1200" b="1" dirty="0" smtClean="0"/>
              <a:t>부분 중점 관리 개선 필요</a:t>
            </a:r>
            <a:endParaRPr lang="en-US" altLang="ko-KR" sz="1200" b="1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solidFill>
                  <a:schemeClr val="accent1"/>
                </a:solidFill>
              </a:rPr>
              <a:t>기종 교체 후 가장 많이 변화된 부분으로 </a:t>
            </a:r>
            <a:r>
              <a:rPr lang="en-US" altLang="ko-KR" sz="1000" dirty="0" smtClean="0">
                <a:solidFill>
                  <a:schemeClr val="accent1"/>
                </a:solidFill>
              </a:rPr>
              <a:t>MISS </a:t>
            </a:r>
            <a:r>
              <a:rPr lang="ko-KR" altLang="en-US" sz="1000" dirty="0" smtClean="0">
                <a:solidFill>
                  <a:schemeClr val="accent1"/>
                </a:solidFill>
              </a:rPr>
              <a:t>발생 최소화 개선 </a:t>
            </a:r>
            <a:r>
              <a:rPr lang="en-US" altLang="ko-KR" sz="1000" dirty="0" smtClean="0">
                <a:solidFill>
                  <a:schemeClr val="accent1"/>
                </a:solidFill>
              </a:rPr>
              <a:t> </a:t>
            </a:r>
            <a:r>
              <a:rPr lang="ko-KR" altLang="en-US" sz="1000" dirty="0" smtClean="0">
                <a:solidFill>
                  <a:schemeClr val="accent1"/>
                </a:solidFill>
              </a:rPr>
              <a:t> </a:t>
            </a:r>
            <a:endParaRPr lang="en-US" altLang="ko-KR" sz="1000" dirty="0" smtClean="0">
              <a:solidFill>
                <a:schemeClr val="accent1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 flipV="1">
            <a:off x="251520" y="5947541"/>
            <a:ext cx="8651260" cy="1723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3305782"/>
            <a:ext cx="4546804" cy="1942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1" name="그룹 70"/>
          <p:cNvGrpSpPr/>
          <p:nvPr/>
        </p:nvGrpSpPr>
        <p:grpSpPr>
          <a:xfrm>
            <a:off x="5076056" y="3044105"/>
            <a:ext cx="3261538" cy="276999"/>
            <a:chOff x="342535" y="807065"/>
            <a:chExt cx="3261538" cy="276999"/>
          </a:xfrm>
        </p:grpSpPr>
        <p:sp>
          <p:nvSpPr>
            <p:cNvPr id="72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316785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FEEDER 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주요 관리 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POINT 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선정 개선 진행 </a:t>
              </a:r>
              <a:endParaRPr lang="en-US" altLang="ko-KR" sz="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73" name="타원 72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4355976" y="5411326"/>
            <a:ext cx="4546804" cy="423066"/>
            <a:chOff x="4355977" y="5611596"/>
            <a:chExt cx="4546804" cy="423066"/>
          </a:xfrm>
        </p:grpSpPr>
        <p:grpSp>
          <p:nvGrpSpPr>
            <p:cNvPr id="75" name="그룹 74"/>
            <p:cNvGrpSpPr/>
            <p:nvPr/>
          </p:nvGrpSpPr>
          <p:grpSpPr>
            <a:xfrm>
              <a:off x="4355977" y="5611596"/>
              <a:ext cx="4546804" cy="423066"/>
              <a:chOff x="1180527" y="12467"/>
              <a:chExt cx="4484869" cy="337130"/>
            </a:xfrm>
          </p:grpSpPr>
          <p:sp>
            <p:nvSpPr>
              <p:cNvPr id="79" name="AutoShape 1405"/>
              <p:cNvSpPr>
                <a:spLocks noChangeArrowheads="1"/>
              </p:cNvSpPr>
              <p:nvPr/>
            </p:nvSpPr>
            <p:spPr bwMode="auto">
              <a:xfrm>
                <a:off x="1180527" y="20308"/>
                <a:ext cx="947406" cy="321448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18288" rIns="27432" bIns="18288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r>
                  <a:rPr lang="en-US" altLang="ko-KR" sz="900" b="1" dirty="0" smtClean="0">
                    <a:solidFill>
                      <a:srgbClr val="000000"/>
                    </a:solidFill>
                    <a:latin typeface="+mn-ea"/>
                  </a:rPr>
                  <a:t>FEEDER </a:t>
                </a: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유동</a:t>
                </a:r>
                <a:endParaRPr lang="en-US" altLang="ko-KR" sz="900" b="1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rtl="1">
                  <a:defRPr sz="1000"/>
                </a:pP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틀어짐 현상 점검</a:t>
                </a:r>
                <a:endParaRPr lang="en-US" altLang="ko-KR" sz="900" b="1" baseline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80" name="AutoShape 1405"/>
              <p:cNvSpPr>
                <a:spLocks noChangeArrowheads="1"/>
              </p:cNvSpPr>
              <p:nvPr/>
            </p:nvSpPr>
            <p:spPr bwMode="auto">
              <a:xfrm>
                <a:off x="2361054" y="12467"/>
                <a:ext cx="947406" cy="337130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18288" rIns="27432" bIns="18288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관리 </a:t>
                </a:r>
                <a:r>
                  <a:rPr lang="en-US" altLang="ko-KR" sz="900" b="1" dirty="0" smtClean="0">
                    <a:solidFill>
                      <a:srgbClr val="000000"/>
                    </a:solidFill>
                    <a:latin typeface="+mn-ea"/>
                  </a:rPr>
                  <a:t>PART </a:t>
                </a: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선정</a:t>
                </a:r>
                <a:endParaRPr lang="en-US" altLang="ko-KR" sz="900" b="1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rtl="1">
                  <a:defRPr sz="1000"/>
                </a:pPr>
                <a:r>
                  <a:rPr lang="en-US" altLang="ko-KR" sz="900" b="1" baseline="0" dirty="0" smtClean="0">
                    <a:solidFill>
                      <a:srgbClr val="000000"/>
                    </a:solidFill>
                    <a:latin typeface="+mn-ea"/>
                  </a:rPr>
                  <a:t>10</a:t>
                </a:r>
                <a:r>
                  <a:rPr lang="ko-KR" altLang="en-US" sz="900" b="1" baseline="0" dirty="0" smtClean="0">
                    <a:solidFill>
                      <a:srgbClr val="000000"/>
                    </a:solidFill>
                    <a:latin typeface="+mn-ea"/>
                  </a:rPr>
                  <a:t>종 교체활동  </a:t>
                </a:r>
                <a:endParaRPr lang="en-US" altLang="ko-KR" sz="900" b="1" baseline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81" name="AutoShape 1405"/>
              <p:cNvSpPr>
                <a:spLocks noChangeArrowheads="1"/>
              </p:cNvSpPr>
              <p:nvPr/>
            </p:nvSpPr>
            <p:spPr bwMode="auto">
              <a:xfrm>
                <a:off x="3537463" y="12467"/>
                <a:ext cx="947406" cy="337130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18288" rIns="27432" bIns="18288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기종변경 후</a:t>
                </a:r>
                <a:endParaRPr lang="en-US" altLang="ko-KR" sz="900" b="1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rtl="1">
                  <a:defRPr sz="1000"/>
                </a:pPr>
                <a:r>
                  <a:rPr lang="en-US" altLang="ko-KR" sz="900" b="1" dirty="0" smtClean="0">
                    <a:solidFill>
                      <a:srgbClr val="000000"/>
                    </a:solidFill>
                    <a:latin typeface="+mn-ea"/>
                  </a:rPr>
                  <a:t>C/T TREND </a:t>
                </a: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관리</a:t>
                </a:r>
                <a:endParaRPr lang="en-US" altLang="ko-KR" sz="900" b="1" dirty="0" smtClean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82" name="AutoShape 1405"/>
              <p:cNvSpPr>
                <a:spLocks noChangeArrowheads="1"/>
              </p:cNvSpPr>
              <p:nvPr/>
            </p:nvSpPr>
            <p:spPr bwMode="auto">
              <a:xfrm>
                <a:off x="4717990" y="13744"/>
                <a:ext cx="947406" cy="329288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18288" rIns="27432" bIns="18288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유실 개선효과</a:t>
                </a:r>
                <a:endParaRPr lang="en-US" altLang="ko-KR" sz="900" b="1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rtl="1">
                  <a:defRPr sz="1000"/>
                </a:pP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평가 진행</a:t>
                </a:r>
                <a:endParaRPr lang="en-US" altLang="ko-KR" sz="900" b="1" dirty="0" smtClean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  <p:cxnSp>
          <p:nvCxnSpPr>
            <p:cNvPr id="76" name="직선 화살표 연결선 75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  <a:endCxn id="80" idx="1"/>
            </p:cNvCxnSpPr>
            <p:nvPr/>
          </p:nvCxnSpPr>
          <p:spPr>
            <a:xfrm>
              <a:off x="5316466" y="5819812"/>
              <a:ext cx="236341" cy="3317"/>
            </a:xfrm>
            <a:prstGeom prst="straightConnector1">
              <a:avLst/>
            </a:prstGeom>
            <a:ln w="22225">
              <a:solidFill>
                <a:schemeClr val="accent1">
                  <a:shade val="95000"/>
                  <a:satMod val="105000"/>
                  <a:alpha val="60000"/>
                </a:schemeClr>
              </a:solidFill>
              <a:prstDash val="sysDash"/>
              <a:headEnd type="oval"/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3296" y="5806971"/>
              <a:ext cx="273282" cy="12841"/>
            </a:xfrm>
            <a:prstGeom prst="straightConnector1">
              <a:avLst/>
            </a:prstGeom>
            <a:ln w="22225">
              <a:solidFill>
                <a:schemeClr val="accent1">
                  <a:shade val="95000"/>
                  <a:satMod val="105000"/>
                  <a:alpha val="60000"/>
                </a:schemeClr>
              </a:solidFill>
              <a:prstDash val="sysDash"/>
              <a:headEnd type="oval"/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  <a:stCxn id="81" idx="3"/>
              <a:endCxn id="82" idx="1"/>
            </p:cNvCxnSpPr>
            <p:nvPr/>
          </p:nvCxnSpPr>
          <p:spPr>
            <a:xfrm flipV="1">
              <a:off x="7705951" y="5819812"/>
              <a:ext cx="236341" cy="3317"/>
            </a:xfrm>
            <a:prstGeom prst="straightConnector1">
              <a:avLst/>
            </a:prstGeom>
            <a:ln w="22225">
              <a:solidFill>
                <a:schemeClr val="accent1">
                  <a:shade val="95000"/>
                  <a:satMod val="105000"/>
                  <a:alpha val="60000"/>
                </a:schemeClr>
              </a:solidFill>
              <a:prstDash val="sysDash"/>
              <a:headEnd type="oval"/>
              <a:tailEnd type="arrow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733693"/>
              </p:ext>
            </p:extLst>
          </p:nvPr>
        </p:nvGraphicFramePr>
        <p:xfrm>
          <a:off x="297550" y="6014200"/>
          <a:ext cx="8585053" cy="45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2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7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72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36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36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256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256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0679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71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설정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목표효과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종합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40.4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12,472,939/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2" name="타원 31">
            <a:hlinkClick r:id="rId5" action="ppaction://hlinksldjump"/>
          </p:cNvPr>
          <p:cNvSpPr>
            <a:spLocks noChangeAspect="1"/>
          </p:cNvSpPr>
          <p:nvPr/>
        </p:nvSpPr>
        <p:spPr>
          <a:xfrm>
            <a:off x="8532440" y="6051236"/>
            <a:ext cx="496261" cy="50651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51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b="1" dirty="0" err="1" smtClean="0">
                <a:latin typeface="+mn-ea"/>
              </a:rPr>
              <a:t>Pcb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파손 폐기유실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51520" y="6021288"/>
          <a:ext cx="8585053" cy="45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21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72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726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360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36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2565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2565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0679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71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설정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목표효과 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\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1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461,831/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V="1">
            <a:off x="251520" y="5949280"/>
            <a:ext cx="8640960" cy="15493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D249D138-A3A2-47FB-967B-C2D99838CEA8}"/>
              </a:ext>
            </a:extLst>
          </p:cNvPr>
          <p:cNvSpPr/>
          <p:nvPr/>
        </p:nvSpPr>
        <p:spPr>
          <a:xfrm>
            <a:off x="4826184" y="1924821"/>
            <a:ext cx="1048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 pitchFamily="34" charset="0"/>
              </a:rPr>
              <a:t>SMD </a:t>
            </a:r>
            <a:r>
              <a:rPr lang="ko-KR" altLang="en-US" sz="1600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 pitchFamily="34" charset="0"/>
              </a:rPr>
              <a:t>공정</a:t>
            </a:r>
            <a:endParaRPr lang="ko-KR" altLang="en-US" sz="16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2E58253F-8BB6-48EA-B4F4-4F3A0DDC5646}"/>
              </a:ext>
            </a:extLst>
          </p:cNvPr>
          <p:cNvSpPr/>
          <p:nvPr/>
        </p:nvSpPr>
        <p:spPr>
          <a:xfrm>
            <a:off x="770649" y="1939771"/>
            <a:ext cx="12346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 pitchFamily="34" charset="0"/>
              </a:rPr>
              <a:t>EYELET </a:t>
            </a:r>
            <a:r>
              <a:rPr lang="ko-KR" altLang="en-US" sz="1600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 pitchFamily="34" charset="0"/>
              </a:rPr>
              <a:t>공정</a:t>
            </a:r>
            <a:endParaRPr lang="ko-KR" altLang="en-US" sz="16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C8ADCEB3-BDBD-478A-9519-04397DA31727}"/>
              </a:ext>
            </a:extLst>
          </p:cNvPr>
          <p:cNvSpPr/>
          <p:nvPr/>
        </p:nvSpPr>
        <p:spPr>
          <a:xfrm>
            <a:off x="7059480" y="2661031"/>
            <a:ext cx="1720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 b="1" dirty="0" smtClean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white"/>
                </a:solidFill>
                <a:latin typeface="Calibri" panose="020F0502020204030204" pitchFamily="34" charset="0"/>
              </a:rPr>
              <a:t>AXIAL/RADIAL</a:t>
            </a:r>
            <a:endParaRPr lang="ko-KR" altLang="en-US" sz="2000" b="1" dirty="0">
              <a:ln>
                <a:solidFill>
                  <a:prstClr val="black">
                    <a:alpha val="0"/>
                  </a:prstClr>
                </a:solidFill>
              </a:ln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cxnSp>
        <p:nvCxnSpPr>
          <p:cNvPr id="122" name="꺾인 연결선 121"/>
          <p:cNvCxnSpPr>
            <a:stCxn id="38" idx="3"/>
            <a:endCxn id="44" idx="1"/>
          </p:cNvCxnSpPr>
          <p:nvPr/>
        </p:nvCxnSpPr>
        <p:spPr>
          <a:xfrm flipV="1">
            <a:off x="2560870" y="1781452"/>
            <a:ext cx="498964" cy="53093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 137"/>
          <p:cNvCxnSpPr>
            <a:stCxn id="39" idx="3"/>
            <a:endCxn id="48" idx="1"/>
          </p:cNvCxnSpPr>
          <p:nvPr/>
        </p:nvCxnSpPr>
        <p:spPr>
          <a:xfrm>
            <a:off x="2560870" y="2843482"/>
            <a:ext cx="498964" cy="2064935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/>
          <p:cNvGrpSpPr/>
          <p:nvPr/>
        </p:nvGrpSpPr>
        <p:grpSpPr>
          <a:xfrm>
            <a:off x="350083" y="1658179"/>
            <a:ext cx="8542397" cy="3409759"/>
            <a:chOff x="350083" y="1658179"/>
            <a:chExt cx="8542397" cy="3409759"/>
          </a:xfrm>
        </p:grpSpPr>
        <p:sp>
          <p:nvSpPr>
            <p:cNvPr id="37" name="TextBox 36"/>
            <p:cNvSpPr txBox="1"/>
            <p:nvPr/>
          </p:nvSpPr>
          <p:spPr>
            <a:xfrm>
              <a:off x="350083" y="1658179"/>
              <a:ext cx="832731" cy="24622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파손발생</a:t>
              </a:r>
              <a:endParaRPr lang="ko-KR" altLang="en-US" sz="10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496578" y="2189275"/>
              <a:ext cx="1064292" cy="24622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AXIAL/RADIAL</a:t>
              </a:r>
              <a:endParaRPr lang="ko-KR" altLang="en-US" sz="1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496578" y="2720371"/>
              <a:ext cx="1064292" cy="24622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SMD</a:t>
              </a:r>
              <a:endParaRPr lang="ko-KR" altLang="en-US" sz="1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96579" y="1658179"/>
              <a:ext cx="1064292" cy="24622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smtClean="0"/>
                <a:t>EYELET</a:t>
              </a:r>
              <a:endParaRPr lang="ko-KR" altLang="en-US" sz="1000" b="1" dirty="0"/>
            </a:p>
          </p:txBody>
        </p:sp>
        <p:cxnSp>
          <p:nvCxnSpPr>
            <p:cNvPr id="41" name="꺾인 연결선 40"/>
            <p:cNvCxnSpPr>
              <a:stCxn id="37" idx="3"/>
              <a:endCxn id="39" idx="1"/>
            </p:cNvCxnSpPr>
            <p:nvPr/>
          </p:nvCxnSpPr>
          <p:spPr>
            <a:xfrm>
              <a:off x="1182814" y="1781290"/>
              <a:ext cx="313764" cy="1062192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그룹 52"/>
            <p:cNvGrpSpPr/>
            <p:nvPr/>
          </p:nvGrpSpPr>
          <p:grpSpPr>
            <a:xfrm>
              <a:off x="3059832" y="1658341"/>
              <a:ext cx="2031602" cy="3373186"/>
              <a:chOff x="3144564" y="2189275"/>
              <a:chExt cx="1127428" cy="3373186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3144564" y="2536716"/>
                <a:ext cx="1127427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+mn-ea"/>
                  </a:rPr>
                  <a:t>RAIL GUIDE IN/OUT PUT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144565" y="2189275"/>
                <a:ext cx="1127427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1200"/>
                  </a:lnSpc>
                </a:pPr>
                <a:r>
                  <a:rPr lang="en-US" altLang="ko-KR" sz="1000" b="1" dirty="0">
                    <a:latin typeface="+mn-ea"/>
                  </a:rPr>
                  <a:t>INSERT</a:t>
                </a:r>
                <a:r>
                  <a:rPr lang="ko-KR" altLang="en-US" sz="1000" b="1" dirty="0">
                    <a:latin typeface="+mn-ea"/>
                  </a:rPr>
                  <a:t> </a:t>
                </a:r>
                <a:r>
                  <a:rPr lang="en-US" altLang="ko-KR" sz="1000" b="1" dirty="0">
                    <a:latin typeface="+mn-ea"/>
                  </a:rPr>
                  <a:t>Back up pin 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144564" y="4273921"/>
                <a:ext cx="1127427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+mn-ea"/>
                  </a:rPr>
                  <a:t>PCB </a:t>
                </a:r>
                <a:r>
                  <a:rPr lang="ko-KR" altLang="en-US" sz="1000" b="1" dirty="0">
                    <a:latin typeface="+mn-ea"/>
                  </a:rPr>
                  <a:t>투입 </a:t>
                </a:r>
                <a:r>
                  <a:rPr lang="en-US" altLang="ko-KR" sz="1000" b="1" dirty="0">
                    <a:latin typeface="+mn-ea"/>
                  </a:rPr>
                  <a:t>MISS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144564" y="4621362"/>
                <a:ext cx="1127427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PCB HOLE SENSOR </a:t>
                </a:r>
                <a:r>
                  <a:rPr lang="ko-KR" altLang="en-US" sz="1000" b="1" dirty="0" err="1" smtClean="0">
                    <a:latin typeface="+mn-ea"/>
                  </a:rPr>
                  <a:t>위취</a:t>
                </a:r>
                <a:r>
                  <a:rPr lang="ko-KR" altLang="en-US" sz="1000" b="1" dirty="0" smtClean="0">
                    <a:latin typeface="+mn-ea"/>
                  </a:rPr>
                  <a:t> 인식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144565" y="4968803"/>
                <a:ext cx="1127427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err="1" smtClean="0">
                    <a:latin typeface="+mn-ea"/>
                  </a:rPr>
                  <a:t>Megazine</a:t>
                </a:r>
                <a:r>
                  <a:rPr lang="en-US" altLang="ko-KR" sz="1000" b="1" dirty="0" smtClean="0">
                    <a:latin typeface="+mn-ea"/>
                  </a:rPr>
                  <a:t> </a:t>
                </a:r>
                <a:r>
                  <a:rPr lang="ko-KR" altLang="en-US" sz="1000" b="1" dirty="0" smtClean="0">
                    <a:latin typeface="+mn-ea"/>
                  </a:rPr>
                  <a:t>불량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144565" y="5316240"/>
                <a:ext cx="1127427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 smtClean="0">
                    <a:latin typeface="+mn-ea"/>
                  </a:rPr>
                  <a:t>취급 및 작업자 운영방법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144564" y="3231598"/>
                <a:ext cx="1127427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>
                    <a:latin typeface="+mn-ea"/>
                  </a:rPr>
                  <a:t>전공</a:t>
                </a:r>
                <a:r>
                  <a:rPr lang="en-US" altLang="ko-KR" sz="1000" b="1" dirty="0">
                    <a:latin typeface="+mn-ea"/>
                  </a:rPr>
                  <a:t>PIN </a:t>
                </a:r>
                <a:r>
                  <a:rPr lang="ko-KR" altLang="en-US" sz="1000" b="1" dirty="0">
                    <a:latin typeface="+mn-ea"/>
                  </a:rPr>
                  <a:t>마모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3144564" y="2884157"/>
                <a:ext cx="1127427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 smtClean="0">
                    <a:latin typeface="+mn-ea"/>
                  </a:rPr>
                  <a:t>BELT &amp; </a:t>
                </a:r>
                <a:r>
                  <a:rPr lang="ko-KR" altLang="en-US" sz="1000" b="1" dirty="0" smtClean="0">
                    <a:latin typeface="+mn-ea"/>
                  </a:rPr>
                  <a:t>체인</a:t>
                </a:r>
                <a:r>
                  <a:rPr lang="en-US" altLang="ko-KR" sz="1000" b="1" dirty="0" smtClean="0">
                    <a:latin typeface="+mn-ea"/>
                  </a:rPr>
                  <a:t> </a:t>
                </a:r>
                <a:r>
                  <a:rPr lang="ko-KR" altLang="en-US" sz="1000" b="1" dirty="0">
                    <a:latin typeface="+mn-ea"/>
                  </a:rPr>
                  <a:t>마모상태</a:t>
                </a: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144564" y="3579039"/>
                <a:ext cx="1127427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b="1" dirty="0">
                    <a:latin typeface="+mn-ea"/>
                  </a:rPr>
                  <a:t>LEVER SENSOR</a:t>
                </a:r>
                <a:endParaRPr lang="ko-KR" altLang="en-US" sz="1000" b="1" dirty="0">
                  <a:latin typeface="+mn-ea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44564" y="3926480"/>
                <a:ext cx="1127427" cy="246221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b="1" dirty="0">
                    <a:latin typeface="+mn-ea"/>
                  </a:rPr>
                  <a:t>삽입</a:t>
                </a:r>
                <a:r>
                  <a:rPr lang="en-US" altLang="ko-KR" sz="1000" b="1" dirty="0">
                    <a:latin typeface="+mn-ea"/>
                  </a:rPr>
                  <a:t>ERROR </a:t>
                </a:r>
                <a:r>
                  <a:rPr lang="ko-KR" altLang="en-US" sz="1000" b="1" dirty="0">
                    <a:latin typeface="+mn-ea"/>
                  </a:rPr>
                  <a:t>조치 미흡</a:t>
                </a:r>
              </a:p>
            </p:txBody>
          </p:sp>
        </p:grpSp>
        <p:sp>
          <p:nvSpPr>
            <p:cNvPr id="65" name="AutoShape 4"/>
            <p:cNvSpPr>
              <a:spLocks noChangeArrowheads="1"/>
            </p:cNvSpPr>
            <p:nvPr/>
          </p:nvSpPr>
          <p:spPr bwMode="auto">
            <a:xfrm>
              <a:off x="5350526" y="1662005"/>
              <a:ext cx="3541954" cy="163232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비 소모품 노후 마모부분 단계별 성능복원</a:t>
              </a:r>
              <a:endParaRPr lang="en-US" altLang="ko-KR" sz="1100" b="1" dirty="0" smtClean="0">
                <a:solidFill>
                  <a:schemeClr val="accent1"/>
                </a:solidFill>
                <a:latin typeface="+mn-ea"/>
              </a:endParaRPr>
            </a:p>
            <a:p>
              <a:pPr marL="171450" marR="0" lvl="0" indent="-1714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lang="en-US" altLang="ko-KR" sz="1100" b="1" dirty="0" smtClean="0">
                  <a:solidFill>
                    <a:schemeClr val="accent1"/>
                  </a:solidFill>
                  <a:latin typeface="+mn-ea"/>
                </a:rPr>
                <a:t>PART </a:t>
              </a: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마모 점검 주기 중점 관리</a:t>
              </a:r>
              <a:endParaRPr lang="en-US" altLang="ko-KR" sz="1100" b="1" dirty="0" smtClean="0">
                <a:solidFill>
                  <a:schemeClr val="accent1"/>
                </a:solidFill>
                <a:latin typeface="+mn-ea"/>
              </a:endParaRPr>
            </a:p>
            <a:p>
              <a:pPr marL="171450" marR="0" lvl="0" indent="-1714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lang="en-US" altLang="ko-KR" sz="1100" b="1" dirty="0" smtClean="0">
                  <a:solidFill>
                    <a:schemeClr val="accent1"/>
                  </a:solidFill>
                  <a:latin typeface="+mn-ea"/>
                </a:rPr>
                <a:t>PCB </a:t>
              </a: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휨 </a:t>
              </a:r>
              <a:r>
                <a:rPr lang="en-US" altLang="ko-KR" sz="1100" b="1" dirty="0" err="1" smtClean="0">
                  <a:solidFill>
                    <a:schemeClr val="accent1"/>
                  </a:solidFill>
                  <a:latin typeface="+mn-ea"/>
                </a:rPr>
                <a:t>Converyor</a:t>
              </a: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 이동간 유동성 개선</a:t>
              </a:r>
              <a:endParaRPr lang="en-US" altLang="ko-KR" sz="1100" b="1" dirty="0" smtClean="0">
                <a:solidFill>
                  <a:schemeClr val="accent1"/>
                </a:solidFill>
                <a:latin typeface="+mn-ea"/>
              </a:endParaRPr>
            </a:p>
            <a:p>
              <a:pPr marL="171450" marR="0" lvl="0" indent="-1714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설비 폐기 발생의 예방 </a:t>
              </a:r>
              <a:r>
                <a:rPr lang="en-US" altLang="ko-KR" sz="1100" b="1" dirty="0" smtClean="0">
                  <a:solidFill>
                    <a:schemeClr val="accent1"/>
                  </a:solidFill>
                  <a:latin typeface="+mn-ea"/>
                </a:rPr>
                <a:t>LOSS </a:t>
              </a: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개선 활동</a:t>
              </a:r>
              <a:endParaRPr lang="en-US" altLang="ko-KR" sz="1100" b="1" dirty="0" smtClean="0">
                <a:solidFill>
                  <a:schemeClr val="accent1"/>
                </a:solidFill>
                <a:latin typeface="+mn-ea"/>
              </a:endParaRPr>
            </a:p>
          </p:txBody>
        </p:sp>
        <p:sp>
          <p:nvSpPr>
            <p:cNvPr id="66" name="AutoShape 4"/>
            <p:cNvSpPr>
              <a:spLocks noChangeArrowheads="1"/>
            </p:cNvSpPr>
            <p:nvPr/>
          </p:nvSpPr>
          <p:spPr bwMode="auto">
            <a:xfrm>
              <a:off x="5350526" y="3435617"/>
              <a:ext cx="3541954" cy="163232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10800000" algn="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171450" marR="0" lvl="0" indent="-1714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작업 운영의 반복적인 </a:t>
              </a:r>
              <a:r>
                <a:rPr lang="en-US" altLang="ko-KR" sz="1100" b="1" dirty="0" smtClean="0">
                  <a:solidFill>
                    <a:schemeClr val="accent1"/>
                  </a:solidFill>
                  <a:latin typeface="+mn-ea"/>
                </a:rPr>
                <a:t>MISS </a:t>
              </a: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예방 교육 지속</a:t>
              </a:r>
              <a:endParaRPr lang="en-US" altLang="ko-KR" sz="1100" b="1" dirty="0" smtClean="0">
                <a:solidFill>
                  <a:schemeClr val="accent1"/>
                </a:solidFill>
                <a:latin typeface="+mn-ea"/>
              </a:endParaRPr>
            </a:p>
            <a:p>
              <a:pPr marL="171450" marR="0" lvl="0" indent="-1714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lang="en-US" altLang="ko-KR" sz="1100" b="1" dirty="0" smtClean="0">
                  <a:solidFill>
                    <a:schemeClr val="accent1"/>
                  </a:solidFill>
                  <a:latin typeface="+mn-ea"/>
                </a:rPr>
                <a:t>Magazine </a:t>
              </a: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양</a:t>
              </a:r>
              <a:r>
                <a:rPr lang="en-US" altLang="ko-KR" sz="1100" b="1" dirty="0" smtClean="0">
                  <a:solidFill>
                    <a:schemeClr val="accent1"/>
                  </a:solidFill>
                  <a:latin typeface="+mn-ea"/>
                </a:rPr>
                <a:t>/</a:t>
              </a: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불 구분 중점 </a:t>
              </a:r>
              <a:r>
                <a:rPr lang="en-US" altLang="ko-KR" sz="1100" b="1" dirty="0" smtClean="0">
                  <a:solidFill>
                    <a:schemeClr val="accent1"/>
                  </a:solidFill>
                  <a:latin typeface="+mn-ea"/>
                </a:rPr>
                <a:t>Check</a:t>
              </a:r>
            </a:p>
            <a:p>
              <a:pPr marL="171450" marR="0" lvl="0" indent="-1714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공정 이동간 </a:t>
              </a:r>
              <a:r>
                <a:rPr lang="en-US" altLang="ko-KR" sz="1100" b="1" dirty="0" smtClean="0">
                  <a:solidFill>
                    <a:schemeClr val="accent1"/>
                  </a:solidFill>
                  <a:latin typeface="+mn-ea"/>
                </a:rPr>
                <a:t>Sensor </a:t>
              </a: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최적 위치 선정 조정</a:t>
              </a:r>
              <a:endParaRPr lang="en-US" altLang="ko-KR" sz="1100" b="1" dirty="0" smtClean="0">
                <a:solidFill>
                  <a:schemeClr val="accent1"/>
                </a:solidFill>
                <a:latin typeface="+mn-ea"/>
              </a:endParaRPr>
            </a:p>
            <a:p>
              <a:pPr marL="171450" marR="0" lvl="0" indent="-1714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</a:pP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반제품 취급 및 폐기발생 건 </a:t>
              </a:r>
              <a:r>
                <a:rPr lang="en-US" altLang="ko-KR" sz="1100" b="1" dirty="0" smtClean="0">
                  <a:solidFill>
                    <a:schemeClr val="accent1"/>
                  </a:solidFill>
                  <a:latin typeface="+mn-ea"/>
                </a:rPr>
                <a:t>by </a:t>
              </a: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건</a:t>
              </a:r>
              <a:r>
                <a:rPr lang="en-US" altLang="ko-KR" sz="1100" b="1" dirty="0" smtClean="0">
                  <a:solidFill>
                    <a:schemeClr val="accent1"/>
                  </a:solidFill>
                  <a:latin typeface="+mn-ea"/>
                </a:rPr>
                <a:t> </a:t>
              </a:r>
              <a:r>
                <a:rPr lang="ko-KR" altLang="en-US" sz="1100" b="1" dirty="0" smtClean="0">
                  <a:solidFill>
                    <a:schemeClr val="accent1"/>
                  </a:solidFill>
                  <a:latin typeface="+mn-ea"/>
                </a:rPr>
                <a:t>보고 운영 </a:t>
              </a:r>
              <a:endParaRPr lang="ko-KR" altLang="ko-KR" sz="1100" b="1" dirty="0" smtClean="0">
                <a:solidFill>
                  <a:schemeClr val="accent1"/>
                </a:solidFill>
                <a:latin typeface="+mn-ea"/>
              </a:endParaRPr>
            </a:p>
          </p:txBody>
        </p:sp>
        <p:cxnSp>
          <p:nvCxnSpPr>
            <p:cNvPr id="68" name="직선 연결선 67"/>
            <p:cNvCxnSpPr>
              <a:endCxn id="40" idx="1"/>
            </p:cNvCxnSpPr>
            <p:nvPr/>
          </p:nvCxnSpPr>
          <p:spPr>
            <a:xfrm>
              <a:off x="1339696" y="1781289"/>
              <a:ext cx="156883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꺾인 연결선 74"/>
            <p:cNvCxnSpPr>
              <a:stCxn id="37" idx="3"/>
              <a:endCxn id="38" idx="1"/>
            </p:cNvCxnSpPr>
            <p:nvPr/>
          </p:nvCxnSpPr>
          <p:spPr>
            <a:xfrm>
              <a:off x="1182814" y="1781290"/>
              <a:ext cx="313764" cy="53109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꺾인 연결선 106"/>
            <p:cNvCxnSpPr>
              <a:stCxn id="40" idx="3"/>
              <a:endCxn id="50" idx="1"/>
            </p:cNvCxnSpPr>
            <p:nvPr/>
          </p:nvCxnSpPr>
          <p:spPr>
            <a:xfrm>
              <a:off x="2560871" y="1781290"/>
              <a:ext cx="498961" cy="69504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꺾인 연결선 118"/>
            <p:cNvCxnSpPr>
              <a:stCxn id="40" idx="3"/>
              <a:endCxn id="49" idx="1"/>
            </p:cNvCxnSpPr>
            <p:nvPr/>
          </p:nvCxnSpPr>
          <p:spPr>
            <a:xfrm>
              <a:off x="2560871" y="1781290"/>
              <a:ext cx="498961" cy="1042485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꺾인 연결선 125"/>
            <p:cNvCxnSpPr>
              <a:stCxn id="38" idx="3"/>
              <a:endCxn id="43" idx="1"/>
            </p:cNvCxnSpPr>
            <p:nvPr/>
          </p:nvCxnSpPr>
          <p:spPr>
            <a:xfrm flipV="1">
              <a:off x="2560870" y="2128893"/>
              <a:ext cx="498962" cy="183493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꺾인 연결선 128"/>
            <p:cNvCxnSpPr>
              <a:stCxn id="39" idx="3"/>
              <a:endCxn id="45" idx="1"/>
            </p:cNvCxnSpPr>
            <p:nvPr/>
          </p:nvCxnSpPr>
          <p:spPr>
            <a:xfrm>
              <a:off x="2560870" y="2843482"/>
              <a:ext cx="498962" cy="1022616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꺾인 연결선 131"/>
            <p:cNvCxnSpPr>
              <a:stCxn id="39" idx="3"/>
              <a:endCxn id="46" idx="1"/>
            </p:cNvCxnSpPr>
            <p:nvPr/>
          </p:nvCxnSpPr>
          <p:spPr>
            <a:xfrm>
              <a:off x="2560870" y="2843482"/>
              <a:ext cx="498962" cy="13700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꺾인 연결선 134"/>
            <p:cNvCxnSpPr>
              <a:stCxn id="39" idx="3"/>
              <a:endCxn id="47" idx="1"/>
            </p:cNvCxnSpPr>
            <p:nvPr/>
          </p:nvCxnSpPr>
          <p:spPr>
            <a:xfrm>
              <a:off x="2560870" y="2843482"/>
              <a:ext cx="498964" cy="1717498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꺾인 연결선 140"/>
            <p:cNvCxnSpPr>
              <a:stCxn id="38" idx="3"/>
              <a:endCxn id="48" idx="1"/>
            </p:cNvCxnSpPr>
            <p:nvPr/>
          </p:nvCxnSpPr>
          <p:spPr>
            <a:xfrm>
              <a:off x="2560870" y="2312386"/>
              <a:ext cx="498964" cy="259603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꺾인 연결선 143"/>
            <p:cNvCxnSpPr>
              <a:stCxn id="38" idx="3"/>
              <a:endCxn id="51" idx="1"/>
            </p:cNvCxnSpPr>
            <p:nvPr/>
          </p:nvCxnSpPr>
          <p:spPr>
            <a:xfrm>
              <a:off x="2560870" y="2312386"/>
              <a:ext cx="498962" cy="858830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꺾인 연결선 146"/>
            <p:cNvCxnSpPr>
              <a:stCxn id="38" idx="3"/>
              <a:endCxn id="52" idx="1"/>
            </p:cNvCxnSpPr>
            <p:nvPr/>
          </p:nvCxnSpPr>
          <p:spPr>
            <a:xfrm>
              <a:off x="2560870" y="2312386"/>
              <a:ext cx="498962" cy="1206271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오른쪽 중괄호 149"/>
            <p:cNvSpPr/>
            <p:nvPr/>
          </p:nvSpPr>
          <p:spPr>
            <a:xfrm>
              <a:off x="5110366" y="1775880"/>
              <a:ext cx="252566" cy="1400906"/>
            </a:xfrm>
            <a:prstGeom prst="rightBrace">
              <a:avLst>
                <a:gd name="adj1" fmla="val 8333"/>
                <a:gd name="adj2" fmla="val 48501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1" name="오른쪽 중괄호 150"/>
            <p:cNvSpPr/>
            <p:nvPr/>
          </p:nvSpPr>
          <p:spPr>
            <a:xfrm>
              <a:off x="5110366" y="3551324"/>
              <a:ext cx="252566" cy="1400906"/>
            </a:xfrm>
            <a:prstGeom prst="rightBrace">
              <a:avLst>
                <a:gd name="adj1" fmla="val 8333"/>
                <a:gd name="adj2" fmla="val 48501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5486220" y="1702272"/>
            <a:ext cx="1365185" cy="276999"/>
            <a:chOff x="342535" y="807065"/>
            <a:chExt cx="1365185" cy="276999"/>
          </a:xfrm>
        </p:grpSpPr>
        <p:sp>
          <p:nvSpPr>
            <p:cNvPr id="154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27150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설비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관리 부분 </a:t>
              </a:r>
              <a:endParaRPr lang="en-US" altLang="ko-KR" sz="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55" name="타원 154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5535567" y="3471901"/>
            <a:ext cx="1725733" cy="276999"/>
            <a:chOff x="342535" y="807065"/>
            <a:chExt cx="1725733" cy="276999"/>
          </a:xfrm>
        </p:grpSpPr>
        <p:sp>
          <p:nvSpPr>
            <p:cNvPr id="157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63205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PROCESS 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관리 부분 </a:t>
              </a:r>
              <a:endParaRPr lang="en-US" altLang="ko-KR" sz="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158" name="타원 157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59" name="모서리가 둥근 직사각형 158"/>
          <p:cNvSpPr/>
          <p:nvPr/>
        </p:nvSpPr>
        <p:spPr>
          <a:xfrm>
            <a:off x="1511499" y="1307036"/>
            <a:ext cx="1049371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파손</a:t>
            </a:r>
            <a:r>
              <a:rPr lang="en-US" altLang="ko-KR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&amp;</a:t>
            </a: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유실 공정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3055153" y="1310623"/>
            <a:ext cx="2036279" cy="22460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73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개선 관리 항목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5486219" y="1310623"/>
            <a:ext cx="3293603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개선 방향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162" name="텍스트 개체 틀 1"/>
          <p:cNvSpPr txBox="1">
            <a:spLocks/>
          </p:cNvSpPr>
          <p:nvPr/>
        </p:nvSpPr>
        <p:spPr bwMode="auto">
          <a:xfrm>
            <a:off x="434066" y="5437344"/>
            <a:ext cx="748558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9pPr>
          </a:lstStyle>
          <a:p>
            <a:pPr marL="171450" indent="-17145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간 폐기 발생 유실인자 항목 관리 </a:t>
            </a:r>
            <a:r>
              <a:rPr kumimoji="0" lang="en-US" altLang="ko-KR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 </a:t>
            </a: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개선 운영 진행</a:t>
            </a:r>
            <a:r>
              <a:rPr kumimoji="0" lang="en-US" altLang="ko-KR" sz="1100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시 즉 보고체계 운영 및 근본 예방 활동  </a:t>
            </a:r>
            <a:endParaRPr kumimoji="0" lang="ko-KR" altLang="en-US" sz="1100" b="1" dirty="0">
              <a:solidFill>
                <a:srgbClr val="0F0FC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타원 53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8460432" y="6096600"/>
            <a:ext cx="488377" cy="49847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83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Lead Clinch</a:t>
            </a:r>
            <a:r>
              <a:rPr lang="ko-KR" altLang="en-US" b="1" dirty="0" smtClean="0">
                <a:latin typeface="+mn-ea"/>
              </a:rPr>
              <a:t> 불량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51520" y="6021288"/>
          <a:ext cx="8568952" cy="45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41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91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1911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3965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3965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6262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5460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713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설정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  <a:endParaRPr lang="en-US" altLang="ko-KR" sz="9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14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공정불량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941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3" name="타원 42">
            <a:hlinkClick r:id="rId2" action="ppaction://hlinksldjump"/>
          </p:cNvPr>
          <p:cNvSpPr>
            <a:spLocks noChangeAspect="1"/>
          </p:cNvSpPr>
          <p:nvPr/>
        </p:nvSpPr>
        <p:spPr>
          <a:xfrm>
            <a:off x="8430971" y="6067141"/>
            <a:ext cx="501454" cy="51181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51520" y="1482103"/>
            <a:ext cx="8645813" cy="1414003"/>
            <a:chOff x="251520" y="1797753"/>
            <a:chExt cx="8645813" cy="1414003"/>
          </a:xfrm>
        </p:grpSpPr>
        <p:grpSp>
          <p:nvGrpSpPr>
            <p:cNvPr id="46" name="그룹 45"/>
            <p:cNvGrpSpPr/>
            <p:nvPr/>
          </p:nvGrpSpPr>
          <p:grpSpPr>
            <a:xfrm>
              <a:off x="251520" y="1797753"/>
              <a:ext cx="4176464" cy="1404396"/>
              <a:chOff x="684044" y="1797754"/>
              <a:chExt cx="3969019" cy="1404396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684045" y="2094154"/>
                <a:ext cx="3969018" cy="1107996"/>
              </a:xfrm>
              <a:prstGeom prst="rect">
                <a:avLst/>
              </a:prstGeom>
              <a:noFill/>
              <a:ln w="6350">
                <a:solidFill>
                  <a:srgbClr val="5B9BD5">
                    <a:lumMod val="60000"/>
                    <a:lumOff val="4000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altLang="ko-KR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IMT </a:t>
                </a:r>
                <a:r>
                  <a:rPr kumimoji="0" lang="ko-KR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공정 제품 자동 검사 </a:t>
                </a:r>
                <a:r>
                  <a:rPr lang="en-US" altLang="ko-KR" sz="11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PROCESS </a:t>
                </a:r>
                <a:r>
                  <a:rPr lang="ko-KR" altLang="en-US" sz="11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無</a:t>
                </a:r>
                <a:endParaRPr kumimoji="0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100" kern="0" noProof="0" dirty="0" err="1" smtClean="0">
                    <a:solidFill>
                      <a:prstClr val="black"/>
                    </a:solidFill>
                    <a:latin typeface="Calibri" panose="020F0502020204030204"/>
                  </a:rPr>
                  <a:t>무삽</a:t>
                </a:r>
                <a:r>
                  <a:rPr lang="ko-KR" altLang="en-US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 외 </a:t>
                </a:r>
                <a:r>
                  <a:rPr lang="en-US" altLang="ko-KR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Lead Clinch </a:t>
                </a:r>
                <a:r>
                  <a:rPr lang="ko-KR" altLang="en-US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검출 방법 미흡함</a:t>
                </a:r>
                <a:r>
                  <a:rPr lang="en-US" altLang="ko-KR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.</a:t>
                </a:r>
                <a:endParaRPr kumimoji="0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ko-KR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PBA </a:t>
                </a:r>
                <a:r>
                  <a:rPr lang="ko-KR" altLang="en-US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공정 </a:t>
                </a:r>
                <a:r>
                  <a:rPr lang="en-US" altLang="ko-KR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LEAD </a:t>
                </a:r>
                <a:r>
                  <a:rPr lang="ko-KR" altLang="en-US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부적합 상태 유출로 </a:t>
                </a:r>
                <a:r>
                  <a:rPr lang="ko-KR" altLang="en-US" sz="1100" kern="0" noProof="0" dirty="0" err="1" smtClean="0">
                    <a:solidFill>
                      <a:prstClr val="black"/>
                    </a:solidFill>
                    <a:latin typeface="Calibri" panose="020F0502020204030204"/>
                  </a:rPr>
                  <a:t>수삽공정</a:t>
                </a:r>
                <a:r>
                  <a:rPr lang="ko-KR" altLang="en-US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 불량 발생</a:t>
                </a:r>
                <a:r>
                  <a:rPr lang="en-US" altLang="ko-KR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.</a:t>
                </a:r>
                <a:endParaRPr kumimoji="0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설비 </a:t>
                </a:r>
                <a:r>
                  <a:rPr kumimoji="0" lang="en-US" altLang="ko-KR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LEVER</a:t>
                </a:r>
                <a:r>
                  <a:rPr kumimoji="0" lang="en-US" altLang="ko-KR" sz="1100" b="0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SENSOR </a:t>
                </a:r>
                <a:r>
                  <a:rPr kumimoji="0" lang="ko-KR" altLang="en-US" sz="1100" b="0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의존 </a:t>
                </a:r>
                <a:r>
                  <a:rPr kumimoji="0" lang="ko-KR" altLang="en-US" sz="1100" b="0" i="0" u="none" strike="noStrike" kern="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검출력</a:t>
                </a:r>
                <a:r>
                  <a:rPr kumimoji="0" lang="ko-KR" altLang="en-US" sz="1100" b="0" i="0" u="none" strike="noStrike" kern="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반복적인 저하</a:t>
                </a:r>
                <a:endParaRPr kumimoji="0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684044" y="1797754"/>
                <a:ext cx="3969019" cy="271849"/>
              </a:xfrm>
              <a:prstGeom prst="rect">
                <a:avLst/>
              </a:prstGeom>
              <a:gradFill flip="none" rotWithShape="1"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74000">
                    <a:srgbClr val="5B9BD5">
                      <a:lumMod val="45000"/>
                      <a:lumOff val="55000"/>
                    </a:srgbClr>
                  </a:gs>
                  <a:gs pos="83000">
                    <a:srgbClr val="5B9BD5">
                      <a:lumMod val="45000"/>
                      <a:lumOff val="55000"/>
                    </a:srgbClr>
                  </a:gs>
                  <a:gs pos="100000">
                    <a:srgbClr val="5B9BD5">
                      <a:lumMod val="30000"/>
                      <a:lumOff val="70000"/>
                    </a:srgb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1" kern="0" dirty="0" smtClean="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rPr>
                  <a:t>문제점 배경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4716016" y="1804078"/>
              <a:ext cx="4181317" cy="1407678"/>
              <a:chOff x="5647267" y="1797753"/>
              <a:chExt cx="4037301" cy="1407678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5647267" y="2097435"/>
                <a:ext cx="4037301" cy="1107996"/>
              </a:xfrm>
              <a:prstGeom prst="rect">
                <a:avLst/>
              </a:prstGeom>
              <a:noFill/>
              <a:ln w="6350">
                <a:solidFill>
                  <a:srgbClr val="5B9BD5">
                    <a:lumMod val="60000"/>
                    <a:lumOff val="40000"/>
                  </a:srgb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1714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ko-KR" sz="11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IMT </a:t>
                </a:r>
                <a:r>
                  <a:rPr lang="ko-KR" altLang="en-US" sz="11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공정간 </a:t>
                </a:r>
                <a:r>
                  <a:rPr lang="en-US" altLang="ko-KR" sz="11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Magazine </a:t>
                </a:r>
                <a:r>
                  <a:rPr lang="ko-KR" altLang="en-US" sz="11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단위 육안 </a:t>
                </a:r>
                <a:r>
                  <a:rPr lang="en-US" altLang="ko-KR" sz="11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Check Process </a:t>
                </a:r>
                <a:r>
                  <a:rPr lang="ko-KR" altLang="en-US" sz="11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진행 교육</a:t>
                </a:r>
                <a:endParaRPr kumimoji="0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en-US" altLang="ko-KR" sz="11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Anvil Cutter unit </a:t>
                </a:r>
                <a:r>
                  <a:rPr lang="ko-KR" altLang="en-US" sz="1100" kern="0" dirty="0" smtClean="0">
                    <a:solidFill>
                      <a:prstClr val="black"/>
                    </a:solidFill>
                    <a:latin typeface="Calibri" panose="020F0502020204030204"/>
                  </a:rPr>
                  <a:t>관련 최적상태 유지 보전 활동 강화</a:t>
                </a:r>
                <a:r>
                  <a:rPr kumimoji="0" lang="en-US" altLang="ko-KR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marL="1714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lang="ko-KR" altLang="en-US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부적합 발생에 대한 책임의식 및 </a:t>
                </a:r>
                <a:r>
                  <a:rPr lang="en-US" altLang="ko-KR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feed back </a:t>
                </a:r>
                <a:r>
                  <a:rPr lang="ko-KR" altLang="en-US" sz="1100" kern="0" noProof="0" dirty="0" smtClean="0">
                    <a:solidFill>
                      <a:prstClr val="black"/>
                    </a:solidFill>
                    <a:latin typeface="Calibri" panose="020F0502020204030204"/>
                  </a:rPr>
                  <a:t>활동</a:t>
                </a:r>
                <a:endParaRPr kumimoji="0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  <a:p>
                <a:pPr marL="171450" marR="0" lvl="0" indent="-17145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ko-KR" altLang="en-US" sz="11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설비 분석을 통한 개선 활동 전개</a:t>
                </a:r>
                <a:endParaRPr kumimoji="0" lang="en-US" altLang="ko-KR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5647267" y="1797753"/>
                <a:ext cx="4037300" cy="271849"/>
              </a:xfrm>
              <a:prstGeom prst="rect">
                <a:avLst/>
              </a:prstGeom>
              <a:gradFill flip="none" rotWithShape="1"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74000">
                    <a:srgbClr val="5B9BD5">
                      <a:lumMod val="45000"/>
                      <a:lumOff val="55000"/>
                    </a:srgbClr>
                  </a:gs>
                  <a:gs pos="83000">
                    <a:srgbClr val="5B9BD5">
                      <a:lumMod val="45000"/>
                      <a:lumOff val="55000"/>
                    </a:srgbClr>
                  </a:gs>
                  <a:gs pos="100000">
                    <a:srgbClr val="5B9BD5">
                      <a:lumMod val="30000"/>
                      <a:lumOff val="70000"/>
                    </a:srgbClr>
                  </a:gs>
                </a:gsLst>
                <a:lin ang="108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200" b="1" kern="0" dirty="0" smtClean="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rPr>
                  <a:t>개선 방향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65" name="그룹 64"/>
          <p:cNvGrpSpPr/>
          <p:nvPr/>
        </p:nvGrpSpPr>
        <p:grpSpPr>
          <a:xfrm>
            <a:off x="450927" y="1166604"/>
            <a:ext cx="3261538" cy="276999"/>
            <a:chOff x="342535" y="807065"/>
            <a:chExt cx="3261538" cy="276999"/>
          </a:xfrm>
        </p:grpSpPr>
        <p:sp>
          <p:nvSpPr>
            <p:cNvPr id="66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316785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설비 및 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PBA 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공정 유출 </a:t>
              </a:r>
              <a:r>
                <a:rPr lang="en-US" altLang="ko-KR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WORST 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관리 개선 </a:t>
              </a:r>
              <a:endParaRPr lang="en-US" altLang="ko-KR" sz="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67" name="타원 66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cxnSp>
        <p:nvCxnSpPr>
          <p:cNvPr id="68" name="직선 연결선 67"/>
          <p:cNvCxnSpPr/>
          <p:nvPr/>
        </p:nvCxnSpPr>
        <p:spPr>
          <a:xfrm flipV="1">
            <a:off x="251520" y="5949280"/>
            <a:ext cx="8640960" cy="15493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그룹 68"/>
          <p:cNvGrpSpPr/>
          <p:nvPr/>
        </p:nvGrpSpPr>
        <p:grpSpPr>
          <a:xfrm>
            <a:off x="2987823" y="3039288"/>
            <a:ext cx="2368837" cy="2463262"/>
            <a:chOff x="276915" y="3214656"/>
            <a:chExt cx="1806890" cy="2463262"/>
          </a:xfrm>
        </p:grpSpPr>
        <p:sp>
          <p:nvSpPr>
            <p:cNvPr id="70" name="모서리가 둥근 직사각형 69"/>
            <p:cNvSpPr/>
            <p:nvPr/>
          </p:nvSpPr>
          <p:spPr bwMode="auto">
            <a:xfrm>
              <a:off x="688158" y="3214656"/>
              <a:ext cx="988528" cy="216024"/>
            </a:xfrm>
            <a:prstGeom prst="roundRect">
              <a:avLst/>
            </a:prstGeom>
            <a:gradFill flip="none" rotWithShape="1">
              <a:gsLst>
                <a:gs pos="0">
                  <a:srgbClr val="70AD47">
                    <a:lumMod val="5000"/>
                    <a:lumOff val="95000"/>
                  </a:srgbClr>
                </a:gs>
                <a:gs pos="74000">
                  <a:srgbClr val="70AD47">
                    <a:lumMod val="45000"/>
                    <a:lumOff val="55000"/>
                  </a:srgbClr>
                </a:gs>
                <a:gs pos="83000">
                  <a:srgbClr val="70AD47">
                    <a:lumMod val="45000"/>
                    <a:lumOff val="55000"/>
                  </a:srgbClr>
                </a:gs>
                <a:gs pos="100000">
                  <a:srgbClr val="70AD47">
                    <a:lumMod val="30000"/>
                    <a:lumOff val="70000"/>
                  </a:srgbClr>
                </a:gs>
              </a:gsLst>
              <a:lin ang="5400000" scaled="1"/>
              <a:tileRect/>
            </a:gradFill>
            <a:ln w="3175">
              <a:solidFill>
                <a:sysClr val="window" lastClr="FFFFFF">
                  <a:lumMod val="50000"/>
                </a:sysClr>
              </a:solidFill>
              <a:round/>
              <a:headEnd/>
              <a:tailEnd/>
            </a:ln>
          </p:spPr>
          <p:txBody>
            <a:bodyPr wrap="none" rtlCol="0" anchor="ctr"/>
            <a:lstStyle/>
            <a:p>
              <a:pPr marL="0" marR="0" lvl="0" indent="0" algn="ctr" defTabSz="1330325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100000"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gradFill>
                    <a:gsLst>
                      <a:gs pos="100000">
                        <a:prstClr val="black">
                          <a:lumMod val="75000"/>
                          <a:lumOff val="25000"/>
                        </a:prstClr>
                      </a:gs>
                      <a:gs pos="100000">
                        <a:srgbClr val="F79646">
                          <a:lumMod val="75000"/>
                        </a:srgbClr>
                      </a:gs>
                    </a:gsLst>
                    <a:lin ang="5400000" scaled="0"/>
                  </a:gradFill>
                  <a:effectLst/>
                  <a:uLnTx/>
                  <a:uFillTx/>
                  <a:cs typeface="Arial" panose="020B0604020202020204" pitchFamily="34" charset="0"/>
                </a:rPr>
                <a:t>ANVIL UNIT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71" name="그룹 70"/>
            <p:cNvGrpSpPr/>
            <p:nvPr/>
          </p:nvGrpSpPr>
          <p:grpSpPr>
            <a:xfrm>
              <a:off x="276915" y="3614431"/>
              <a:ext cx="1806890" cy="2063487"/>
              <a:chOff x="276916" y="3726136"/>
              <a:chExt cx="1806890" cy="2063487"/>
            </a:xfrm>
          </p:grpSpPr>
          <p:pic>
            <p:nvPicPr>
              <p:cNvPr id="72" name="Pictur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916" y="3726136"/>
                <a:ext cx="1806890" cy="980378"/>
              </a:xfrm>
              <a:prstGeom prst="rect">
                <a:avLst/>
              </a:prstGeom>
              <a:ln w="12700">
                <a:solidFill>
                  <a:schemeClr val="accent1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3" name="Picture 2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694" y="4809245"/>
                <a:ext cx="1806111" cy="980378"/>
              </a:xfrm>
              <a:prstGeom prst="rect">
                <a:avLst/>
              </a:prstGeom>
              <a:ln w="12700">
                <a:solidFill>
                  <a:schemeClr val="accent1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74" name="그림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3439063"/>
            <a:ext cx="2520280" cy="2063487"/>
          </a:xfrm>
          <a:prstGeom prst="rect">
            <a:avLst/>
          </a:prstGeom>
          <a:ln w="12700">
            <a:solidFill>
              <a:schemeClr val="accent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5" name="모서리가 둥근 직사각형 74"/>
          <p:cNvSpPr/>
          <p:nvPr/>
        </p:nvSpPr>
        <p:spPr bwMode="auto">
          <a:xfrm>
            <a:off x="683567" y="3043126"/>
            <a:ext cx="1509807" cy="216024"/>
          </a:xfrm>
          <a:prstGeom prst="roundRect">
            <a:avLst/>
          </a:prstGeom>
          <a:gradFill flip="none" rotWithShape="1">
            <a:gsLst>
              <a:gs pos="0">
                <a:srgbClr val="70AD47">
                  <a:lumMod val="5000"/>
                  <a:lumOff val="95000"/>
                </a:srgbClr>
              </a:gs>
              <a:gs pos="74000">
                <a:srgbClr val="70AD47">
                  <a:lumMod val="45000"/>
                  <a:lumOff val="55000"/>
                </a:srgbClr>
              </a:gs>
              <a:gs pos="83000">
                <a:srgbClr val="70AD47">
                  <a:lumMod val="45000"/>
                  <a:lumOff val="55000"/>
                </a:srgbClr>
              </a:gs>
              <a:gs pos="100000">
                <a:srgbClr val="70AD47">
                  <a:lumMod val="30000"/>
                  <a:lumOff val="70000"/>
                </a:srgbClr>
              </a:gs>
            </a:gsLst>
            <a:lin ang="5400000" scaled="1"/>
            <a:tileRect/>
          </a:gradFill>
          <a:ln w="3175">
            <a:solidFill>
              <a:sysClr val="window" lastClr="FFFFFF">
                <a:lumMod val="50000"/>
              </a:sysClr>
            </a:solidFill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133032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lang="ko-KR" altLang="en-US" sz="1200" b="1" kern="0" noProof="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검출 </a:t>
            </a:r>
            <a:r>
              <a:rPr lang="ko-KR" altLang="en-US" sz="1200" b="1" kern="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개선 방안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effectLst/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76" name="모서리가 둥근 직사각형 75"/>
          <p:cNvSpPr/>
          <p:nvPr/>
        </p:nvSpPr>
        <p:spPr bwMode="auto">
          <a:xfrm>
            <a:off x="6156516" y="3039288"/>
            <a:ext cx="1687121" cy="216024"/>
          </a:xfrm>
          <a:prstGeom prst="roundRect">
            <a:avLst/>
          </a:prstGeom>
          <a:gradFill flip="none" rotWithShape="1">
            <a:gsLst>
              <a:gs pos="0">
                <a:srgbClr val="70AD47">
                  <a:lumMod val="5000"/>
                  <a:lumOff val="95000"/>
                </a:srgbClr>
              </a:gs>
              <a:gs pos="74000">
                <a:srgbClr val="70AD47">
                  <a:lumMod val="45000"/>
                  <a:lumOff val="55000"/>
                </a:srgbClr>
              </a:gs>
              <a:gs pos="83000">
                <a:srgbClr val="70AD47">
                  <a:lumMod val="45000"/>
                  <a:lumOff val="55000"/>
                </a:srgbClr>
              </a:gs>
              <a:gs pos="100000">
                <a:srgbClr val="70AD47">
                  <a:lumMod val="30000"/>
                  <a:lumOff val="70000"/>
                </a:srgbClr>
              </a:gs>
            </a:gsLst>
            <a:lin ang="5400000" scaled="1"/>
            <a:tileRect/>
          </a:gradFill>
          <a:ln w="3175">
            <a:solidFill>
              <a:sysClr val="window" lastClr="FFFFFF">
                <a:lumMod val="50000"/>
              </a:sysClr>
            </a:solidFill>
            <a:round/>
            <a:headEnd/>
            <a:tailEnd/>
          </a:ln>
        </p:spPr>
        <p:txBody>
          <a:bodyPr wrap="none" rtlCol="0" anchor="ctr"/>
          <a:lstStyle/>
          <a:p>
            <a:pPr marL="0" marR="0" lvl="0" indent="0" algn="ctr" defTabSz="133032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None/>
              <a:tabLst/>
              <a:defRPr/>
            </a:pPr>
            <a:r>
              <a:rPr lang="ko-KR" altLang="en-US" sz="1200" b="1" kern="0" noProof="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개선 활동 </a:t>
            </a:r>
            <a:r>
              <a:rPr lang="en-US" altLang="ko-KR" sz="1200" b="1" kern="0" dirty="0" smtClean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cs typeface="Arial" panose="020B0604020202020204" pitchFamily="34" charset="0"/>
              </a:rPr>
              <a:t>PROCESS</a:t>
            </a:r>
            <a:endParaRPr kumimoji="0" lang="ko-KR" altLang="en-US" sz="1200" b="1" i="0" u="none" strike="noStrike" kern="0" cap="none" spc="0" normalizeH="0" baseline="0" noProof="0" dirty="0" smtClean="0">
              <a:ln>
                <a:noFill/>
              </a:ln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effectLst/>
              <a:uLnTx/>
              <a:uFillTx/>
              <a:cs typeface="Arial" panose="020B0604020202020204" pitchFamily="34" charset="0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5508104" y="3439062"/>
            <a:ext cx="3090963" cy="2113264"/>
            <a:chOff x="5297461" y="3404811"/>
            <a:chExt cx="2521583" cy="241352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78" name="직선 연결선 77"/>
            <p:cNvCxnSpPr>
              <a:stCxn id="88" idx="2"/>
              <a:endCxn id="93" idx="0"/>
            </p:cNvCxnSpPr>
            <p:nvPr/>
          </p:nvCxnSpPr>
          <p:spPr>
            <a:xfrm>
              <a:off x="7202770" y="3805200"/>
              <a:ext cx="3767" cy="1556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직사각형 78"/>
            <p:cNvSpPr/>
            <p:nvPr/>
          </p:nvSpPr>
          <p:spPr>
            <a:xfrm>
              <a:off x="5297461" y="3901345"/>
              <a:ext cx="824729" cy="3705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육안 부적합</a:t>
              </a:r>
              <a:endParaRPr lang="en-US" altLang="ko-KR" sz="8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검출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5297461" y="4397879"/>
              <a:ext cx="824729" cy="3705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/>
                <a:t>설비 중점</a:t>
              </a:r>
              <a:endParaRPr lang="en-US" altLang="ko-KR" sz="800" b="1" dirty="0" smtClean="0"/>
            </a:p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관리 </a:t>
              </a:r>
              <a:r>
                <a:rPr lang="en-US" altLang="ko-KR" sz="800" b="1" dirty="0" smtClean="0">
                  <a:solidFill>
                    <a:schemeClr val="tx1"/>
                  </a:solidFill>
                </a:rPr>
                <a:t>POINT</a:t>
              </a:r>
              <a:r>
                <a:rPr lang="ko-KR" altLang="en-US" sz="800" b="1" dirty="0" smtClean="0">
                  <a:solidFill>
                    <a:schemeClr val="tx1"/>
                  </a:solidFill>
                </a:rPr>
                <a:t> 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297462" y="3404811"/>
              <a:ext cx="824729" cy="3705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설비 생산</a:t>
              </a:r>
              <a:endParaRPr lang="en-US" altLang="ko-KR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5297461" y="4894413"/>
              <a:ext cx="824729" cy="3705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공정 유출</a:t>
              </a:r>
              <a:endParaRPr lang="en-US" altLang="ko-KR" sz="8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LOT </a:t>
              </a:r>
              <a:r>
                <a:rPr lang="ko-KR" altLang="en-US" sz="800" b="1" dirty="0" smtClean="0">
                  <a:solidFill>
                    <a:schemeClr val="tx1"/>
                  </a:solidFill>
                </a:rPr>
                <a:t>관리</a:t>
              </a:r>
              <a:endParaRPr lang="en-US" altLang="ko-KR" sz="8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5297461" y="5390949"/>
              <a:ext cx="824729" cy="3705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 smtClean="0">
                  <a:solidFill>
                    <a:schemeClr val="tx1"/>
                  </a:solidFill>
                </a:rPr>
                <a:t>FEED BACK</a:t>
              </a:r>
            </a:p>
            <a:p>
              <a:pPr algn="ctr"/>
              <a:r>
                <a:rPr lang="ko-KR" altLang="en-US" sz="800" b="1" dirty="0" smtClean="0">
                  <a:solidFill>
                    <a:schemeClr val="tx1"/>
                  </a:solidFill>
                </a:rPr>
                <a:t>활동 교육</a:t>
              </a:r>
              <a:endParaRPr lang="en-US" altLang="ko-KR" sz="8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84" name="직선 화살표 연결선 83"/>
            <p:cNvCxnSpPr>
              <a:stCxn id="81" idx="2"/>
              <a:endCxn id="79" idx="0"/>
            </p:cNvCxnSpPr>
            <p:nvPr/>
          </p:nvCxnSpPr>
          <p:spPr>
            <a:xfrm flipH="1">
              <a:off x="5709826" y="3775347"/>
              <a:ext cx="1" cy="125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79" idx="2"/>
              <a:endCxn id="80" idx="0"/>
            </p:cNvCxnSpPr>
            <p:nvPr/>
          </p:nvCxnSpPr>
          <p:spPr>
            <a:xfrm>
              <a:off x="5709824" y="4271881"/>
              <a:ext cx="0" cy="125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화살표 연결선 85"/>
            <p:cNvCxnSpPr>
              <a:stCxn id="80" idx="2"/>
              <a:endCxn id="82" idx="0"/>
            </p:cNvCxnSpPr>
            <p:nvPr/>
          </p:nvCxnSpPr>
          <p:spPr>
            <a:xfrm>
              <a:off x="5709824" y="4768415"/>
              <a:ext cx="0" cy="125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82" idx="2"/>
              <a:endCxn id="83" idx="0"/>
            </p:cNvCxnSpPr>
            <p:nvPr/>
          </p:nvCxnSpPr>
          <p:spPr>
            <a:xfrm>
              <a:off x="5709824" y="5264949"/>
              <a:ext cx="0" cy="126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6590263" y="3405091"/>
              <a:ext cx="1225014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>
                  <a:latin typeface="+mn-ea"/>
                </a:rPr>
                <a:t>검출 </a:t>
              </a:r>
              <a:r>
                <a:rPr lang="en-US" altLang="ko-KR" sz="1000" dirty="0" smtClean="0">
                  <a:latin typeface="+mn-ea"/>
                </a:rPr>
                <a:t>Process </a:t>
              </a:r>
              <a:r>
                <a:rPr lang="ko-KR" altLang="en-US" sz="1000" dirty="0" smtClean="0">
                  <a:latin typeface="+mn-ea"/>
                </a:rPr>
                <a:t>운영</a:t>
              </a:r>
              <a:endParaRPr lang="en-US" altLang="ko-KR" sz="1000" dirty="0" smtClean="0">
                <a:latin typeface="+mn-ea"/>
              </a:endParaRPr>
            </a:p>
            <a:p>
              <a:pPr algn="ctr"/>
              <a:r>
                <a:rPr lang="en-US" altLang="ko-KR" sz="1000" dirty="0" smtClean="0">
                  <a:latin typeface="+mn-ea"/>
                </a:rPr>
                <a:t>Magazine </a:t>
              </a:r>
              <a:r>
                <a:rPr lang="ko-KR" altLang="en-US" sz="1000" dirty="0" err="1" smtClean="0">
                  <a:latin typeface="+mn-ea"/>
                </a:rPr>
                <a:t>초중물</a:t>
              </a:r>
              <a:endParaRPr lang="en-US" altLang="ko-KR" sz="1000" dirty="0">
                <a:latin typeface="+mn-ea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590263" y="3889686"/>
              <a:ext cx="1225014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solidFill>
                    <a:schemeClr val="dk1"/>
                  </a:solidFill>
                  <a:latin typeface="+mn-ea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/>
                <a:t>엔지니어 </a:t>
              </a:r>
              <a:r>
                <a:rPr lang="ko-KR" altLang="en-US" dirty="0" smtClean="0"/>
                <a:t>점검</a:t>
              </a:r>
              <a:endParaRPr lang="en-US" altLang="ko-KR" dirty="0" smtClean="0"/>
            </a:p>
            <a:p>
              <a:r>
                <a:rPr lang="ko-KR" altLang="en-US" dirty="0" smtClean="0"/>
                <a:t>보전 활동 </a:t>
              </a:r>
              <a:endParaRPr lang="ko-KR" altLang="en-US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590263" y="4373305"/>
              <a:ext cx="1225014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solidFill>
                    <a:schemeClr val="dk1"/>
                  </a:solidFill>
                  <a:latin typeface="+mn-ea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 smtClean="0"/>
                <a:t>설비 분석</a:t>
              </a:r>
              <a:endParaRPr lang="en-US" altLang="ko-KR" dirty="0" smtClean="0"/>
            </a:p>
            <a:p>
              <a:r>
                <a:rPr lang="ko-KR" altLang="en-US" dirty="0" smtClean="0"/>
                <a:t>개선 진행</a:t>
              </a:r>
              <a:endParaRPr lang="en-US" altLang="ko-KR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590263" y="4856924"/>
              <a:ext cx="1225014" cy="4001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solidFill>
                    <a:schemeClr val="dk1"/>
                  </a:solidFill>
                  <a:latin typeface="+mn-ea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 smtClean="0"/>
                <a:t>책임감 부여 </a:t>
              </a:r>
              <a:endParaRPr lang="en-US" altLang="ko-KR" dirty="0" smtClean="0"/>
            </a:p>
            <a:p>
              <a:r>
                <a:rPr lang="ko-KR" altLang="en-US" dirty="0" smtClean="0"/>
                <a:t>누적관리 진행</a:t>
              </a:r>
              <a:endParaRPr lang="en-US" altLang="ko-KR" dirty="0" smtClean="0"/>
            </a:p>
          </p:txBody>
        </p:sp>
        <p:sp>
          <p:nvSpPr>
            <p:cNvPr id="92" name="오른쪽 중괄호 91"/>
            <p:cNvSpPr/>
            <p:nvPr/>
          </p:nvSpPr>
          <p:spPr>
            <a:xfrm>
              <a:off x="6154733" y="3605146"/>
              <a:ext cx="379822" cy="2056102"/>
            </a:xfrm>
            <a:prstGeom prst="rightBrace">
              <a:avLst>
                <a:gd name="adj1" fmla="val 8333"/>
                <a:gd name="adj2" fmla="val 48088"/>
              </a:avLst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6594029" y="5361376"/>
              <a:ext cx="1225015" cy="45695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000">
                  <a:solidFill>
                    <a:schemeClr val="dk1"/>
                  </a:solidFill>
                  <a:latin typeface="+mn-ea"/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 smtClean="0"/>
                <a:t>담당자</a:t>
              </a:r>
              <a:endParaRPr lang="en-US" altLang="ko-KR" dirty="0" smtClean="0"/>
            </a:p>
            <a:p>
              <a:r>
                <a:rPr lang="ko-KR" altLang="en-US" dirty="0" smtClean="0"/>
                <a:t>지속교육 </a:t>
              </a:r>
              <a:r>
                <a:rPr lang="ko-KR" altLang="en-US" dirty="0"/>
                <a:t>관리</a:t>
              </a:r>
              <a:endParaRPr lang="en-US" altLang="ko-KR" dirty="0"/>
            </a:p>
          </p:txBody>
        </p:sp>
      </p:grpSp>
      <p:sp>
        <p:nvSpPr>
          <p:cNvPr id="94" name="텍스트 개체 틀 1"/>
          <p:cNvSpPr txBox="1">
            <a:spLocks/>
          </p:cNvSpPr>
          <p:nvPr/>
        </p:nvSpPr>
        <p:spPr bwMode="auto">
          <a:xfrm>
            <a:off x="251520" y="5674221"/>
            <a:ext cx="792088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(한)문화방송" pitchFamily="18" charset="-127"/>
                <a:ea typeface="(한)문화방송" pitchFamily="18" charset="-127"/>
              </a:defRPr>
            </a:lvl9pPr>
          </a:lstStyle>
          <a:p>
            <a:pPr marL="171450" indent="-171450" eaLnBrk="1" latinLnBrk="1" hangingPunct="1"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 간 유출 발생 </a:t>
            </a:r>
            <a:r>
              <a:rPr kumimoji="0" lang="ko-KR" altLang="en-US" sz="1100" b="1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최소화 운영 </a:t>
            </a: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검출 강화 및 설비 중요 관리 </a:t>
            </a:r>
            <a:r>
              <a:rPr kumimoji="0" lang="en-US" altLang="ko-KR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 </a:t>
            </a: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보전 </a:t>
            </a:r>
            <a:r>
              <a:rPr kumimoji="0" lang="en-US" altLang="ko-KR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Feed Back </a:t>
            </a: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활동을 통해 </a:t>
            </a:r>
            <a:r>
              <a:rPr kumimoji="0" lang="en-US" altLang="ko-KR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Worst </a:t>
            </a:r>
            <a:r>
              <a:rPr kumimoji="0" lang="ko-KR" altLang="en-US" sz="1100" b="1" dirty="0" smtClean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개선 진행  </a:t>
            </a:r>
            <a:endParaRPr kumimoji="0" lang="ko-KR" altLang="en-US" sz="1100" b="1" dirty="0">
              <a:solidFill>
                <a:srgbClr val="0F0FC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767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b="1" dirty="0">
                <a:latin typeface="+mn-ea"/>
              </a:rPr>
              <a:t>COPQ </a:t>
            </a:r>
            <a:r>
              <a:rPr lang="ko-KR" altLang="en-US" b="1" dirty="0" smtClean="0">
                <a:latin typeface="+mn-ea"/>
              </a:rPr>
              <a:t>절감 </a:t>
            </a:r>
            <a:r>
              <a:rPr lang="en-US" altLang="ko-KR" b="1" dirty="0" smtClean="0">
                <a:latin typeface="+mn-ea"/>
              </a:rPr>
              <a:t>_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PBA(Mobile) </a:t>
            </a:r>
            <a:r>
              <a:rPr lang="ko-KR" altLang="en-US" b="1" dirty="0" smtClean="0">
                <a:latin typeface="+mn-ea"/>
              </a:rPr>
              <a:t>폐기율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430425"/>
              </p:ext>
            </p:extLst>
          </p:nvPr>
        </p:nvGraphicFramePr>
        <p:xfrm>
          <a:off x="388800" y="1116000"/>
          <a:ext cx="8360162" cy="535908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PBA(Mobile)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폐기율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</a:t>
                      </a:r>
                      <a:endParaRPr lang="en-US" sz="12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폐기 감소 활동을 통한 제조 </a:t>
                      </a:r>
                      <a:r>
                        <a:rPr lang="en-US" altLang="ko-KR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COPQ </a:t>
                      </a:r>
                      <a:r>
                        <a:rPr lang="ko-KR" alt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절감</a:t>
                      </a:r>
                      <a:endParaRPr lang="en-US" altLang="ko-KR" sz="10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  <a:cs typeface="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 발생 원인 제거를 통한 공정 최적화 품질 관리 강화</a:t>
                      </a:r>
                      <a:endParaRPr lang="en-US" altLang="ko-KR" sz="10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  <a:cs typeface="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고부가 주력 모델 제품 완성도 향상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경쟁사 대비 제조 경쟁력 우위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COPQ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비용 절감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완제품 폐기율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0.1% ↓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목표 운영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O/H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율 달성 기여</a:t>
                      </a:r>
                      <a:endParaRPr lang="en-US" sz="1000" b="1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</a:t>
                      </a:r>
                      <a:endParaRPr lang="en-US" sz="1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000" b="1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투자비용</a:t>
                      </a:r>
                      <a:r>
                        <a:rPr lang="en-US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 없음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49942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345147"/>
              </p:ext>
            </p:extLst>
          </p:nvPr>
        </p:nvGraphicFramePr>
        <p:xfrm>
          <a:off x="4788024" y="2740495"/>
          <a:ext cx="3856801" cy="64807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121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6045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PBA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폐기율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219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150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64</a:t>
                      </a:r>
                      <a:r>
                        <a:rPr lang="en-US" sz="1000" b="0" dirty="0" smtClean="0">
                          <a:effectLst/>
                        </a:rPr>
                        <a:t>PPM</a:t>
                      </a:r>
                      <a:r>
                        <a:rPr lang="en-US" sz="1400" b="1" dirty="0" smtClean="0">
                          <a:effectLst/>
                        </a:rPr>
                        <a:t>↓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687824"/>
              </p:ext>
            </p:extLst>
          </p:nvPr>
        </p:nvGraphicFramePr>
        <p:xfrm>
          <a:off x="676251" y="5100157"/>
          <a:ext cx="7712173" cy="11371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090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46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9673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4056"/>
                <a:gridCol w="511373"/>
                <a:gridCol w="504056"/>
                <a:gridCol w="504056"/>
                <a:gridCol w="5760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Soldering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검사 관리 강화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(Burnt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예방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marR="0" lvl="0" indent="-107999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itchFamily="34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De-Cap JIG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Semi Auto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적용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marR="0" lvl="0" indent="-107999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itchFamily="34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Molding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제품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De-Cap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전용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Tool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개발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marR="0" lvl="0" indent="-107999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itchFamily="34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공정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Damage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인자 발굴 및 개선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직선 화살표 연결선 8"/>
          <p:cNvCxnSpPr>
            <a:cxnSpLocks noChangeShapeType="1"/>
          </p:cNvCxnSpPr>
          <p:nvPr/>
        </p:nvCxnSpPr>
        <p:spPr bwMode="auto">
          <a:xfrm>
            <a:off x="3268539" y="5885387"/>
            <a:ext cx="1519485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11"/>
          <p:cNvCxnSpPr>
            <a:cxnSpLocks noChangeShapeType="1"/>
          </p:cNvCxnSpPr>
          <p:nvPr/>
        </p:nvCxnSpPr>
        <p:spPr bwMode="auto">
          <a:xfrm>
            <a:off x="3268539" y="6110817"/>
            <a:ext cx="2023541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직선 화살표 연결선 11"/>
          <p:cNvCxnSpPr>
            <a:cxnSpLocks noChangeShapeType="1"/>
          </p:cNvCxnSpPr>
          <p:nvPr/>
        </p:nvCxnSpPr>
        <p:spPr bwMode="auto">
          <a:xfrm flipV="1">
            <a:off x="3268539" y="5678898"/>
            <a:ext cx="1519485" cy="8096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직선 화살표 연결선 12"/>
          <p:cNvCxnSpPr>
            <a:cxnSpLocks noChangeShapeType="1"/>
          </p:cNvCxnSpPr>
          <p:nvPr/>
        </p:nvCxnSpPr>
        <p:spPr bwMode="auto">
          <a:xfrm>
            <a:off x="3268539" y="5445224"/>
            <a:ext cx="554661" cy="19576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8396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b="1" dirty="0">
                <a:latin typeface="+mn-ea"/>
              </a:rPr>
              <a:t>COPQ </a:t>
            </a:r>
            <a:r>
              <a:rPr lang="ko-KR" altLang="en-US" b="1" dirty="0" smtClean="0">
                <a:latin typeface="+mn-ea"/>
              </a:rPr>
              <a:t>절감 </a:t>
            </a:r>
            <a:r>
              <a:rPr lang="en-US" altLang="ko-KR" b="1" dirty="0" smtClean="0">
                <a:latin typeface="+mn-ea"/>
              </a:rPr>
              <a:t>_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PBA(Mobile) </a:t>
            </a:r>
            <a:r>
              <a:rPr lang="ko-KR" altLang="en-US" b="1" dirty="0" smtClean="0">
                <a:latin typeface="+mn-ea"/>
              </a:rPr>
              <a:t>폐기율 개선</a:t>
            </a:r>
            <a:endParaRPr lang="en-US" altLang="ko-KR" b="1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1250146"/>
            <a:ext cx="8640960" cy="1869214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1105682"/>
            <a:ext cx="2588763" cy="293394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ko-KR" altLang="en-US" sz="13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제품군별 폐기율 목표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빗면 8"/>
          <p:cNvSpPr/>
          <p:nvPr/>
        </p:nvSpPr>
        <p:spPr>
          <a:xfrm>
            <a:off x="4932039" y="1267641"/>
            <a:ext cx="3960439" cy="280450"/>
          </a:xfrm>
          <a:prstGeom prst="bevel">
            <a:avLst>
              <a:gd name="adj" fmla="val 3929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400" b="1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2024Y Target 150PPM ( 23Y 219PPM )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57130" y="1692374"/>
            <a:ext cx="5616624" cy="1340578"/>
            <a:chOff x="3211040" y="1543427"/>
            <a:chExt cx="5616624" cy="1340578"/>
          </a:xfrm>
        </p:grpSpPr>
        <p:sp>
          <p:nvSpPr>
            <p:cNvPr id="11" name="TextBox 10"/>
            <p:cNvSpPr txBox="1"/>
            <p:nvPr/>
          </p:nvSpPr>
          <p:spPr>
            <a:xfrm>
              <a:off x="3317436" y="2595201"/>
              <a:ext cx="8552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i="1" dirty="0" smtClean="0"/>
                <a:t>TA845</a:t>
              </a:r>
              <a:endParaRPr lang="ko-KR" altLang="en-US" sz="700" b="1" i="1" dirty="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3211040" y="2414945"/>
              <a:ext cx="5616624" cy="241509"/>
              <a:chOff x="611559" y="2525733"/>
              <a:chExt cx="8136905" cy="241509"/>
            </a:xfrm>
          </p:grpSpPr>
          <p:sp>
            <p:nvSpPr>
              <p:cNvPr id="52" name="Rectangle 81"/>
              <p:cNvSpPr>
                <a:spLocks noChangeArrowheads="1"/>
              </p:cNvSpPr>
              <p:nvPr/>
            </p:nvSpPr>
            <p:spPr bwMode="auto">
              <a:xfrm rot="10800000">
                <a:off x="611559" y="2721523"/>
                <a:ext cx="8007335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sz="600" dirty="0"/>
              </a:p>
            </p:txBody>
          </p:sp>
          <p:sp>
            <p:nvSpPr>
              <p:cNvPr id="53" name="평행 사변형 52"/>
              <p:cNvSpPr/>
              <p:nvPr/>
            </p:nvSpPr>
            <p:spPr>
              <a:xfrm>
                <a:off x="611559" y="2525733"/>
                <a:ext cx="8136905" cy="182061"/>
              </a:xfrm>
              <a:prstGeom prst="parallelogram">
                <a:avLst>
                  <a:gd name="adj" fmla="val 6110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6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13" name="원통 12"/>
            <p:cNvSpPr/>
            <p:nvPr/>
          </p:nvSpPr>
          <p:spPr>
            <a:xfrm>
              <a:off x="3361982" y="1876608"/>
              <a:ext cx="315537" cy="604596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4" name="원통 13"/>
            <p:cNvSpPr/>
            <p:nvPr/>
          </p:nvSpPr>
          <p:spPr>
            <a:xfrm>
              <a:off x="4491518" y="1586996"/>
              <a:ext cx="315537" cy="894207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5" name="원통 14"/>
            <p:cNvSpPr/>
            <p:nvPr/>
          </p:nvSpPr>
          <p:spPr>
            <a:xfrm>
              <a:off x="5665473" y="1999621"/>
              <a:ext cx="315537" cy="483163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원통 15"/>
            <p:cNvSpPr/>
            <p:nvPr/>
          </p:nvSpPr>
          <p:spPr>
            <a:xfrm>
              <a:off x="6795208" y="1999621"/>
              <a:ext cx="315537" cy="483164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7" name="원통 16"/>
            <p:cNvSpPr/>
            <p:nvPr/>
          </p:nvSpPr>
          <p:spPr>
            <a:xfrm>
              <a:off x="7908325" y="2223768"/>
              <a:ext cx="315537" cy="257436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8" name="원통 17"/>
            <p:cNvSpPr/>
            <p:nvPr/>
          </p:nvSpPr>
          <p:spPr>
            <a:xfrm>
              <a:off x="3814219" y="2110916"/>
              <a:ext cx="315537" cy="370287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9" name="원통 18"/>
            <p:cNvSpPr/>
            <p:nvPr/>
          </p:nvSpPr>
          <p:spPr>
            <a:xfrm>
              <a:off x="4990575" y="1999622"/>
              <a:ext cx="315537" cy="481581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20" name="원통 19"/>
            <p:cNvSpPr/>
            <p:nvPr/>
          </p:nvSpPr>
          <p:spPr>
            <a:xfrm>
              <a:off x="6130499" y="2223768"/>
              <a:ext cx="315537" cy="256047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21" name="원통 20"/>
            <p:cNvSpPr/>
            <p:nvPr/>
          </p:nvSpPr>
          <p:spPr>
            <a:xfrm>
              <a:off x="7240327" y="2193950"/>
              <a:ext cx="315537" cy="286620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22" name="원통 21"/>
            <p:cNvSpPr/>
            <p:nvPr/>
          </p:nvSpPr>
          <p:spPr>
            <a:xfrm>
              <a:off x="8398488" y="2245882"/>
              <a:ext cx="315537" cy="241958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34239" y="2609017"/>
              <a:ext cx="937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i="1" dirty="0" smtClean="0"/>
                <a:t>TA865</a:t>
              </a:r>
              <a:endParaRPr lang="ko-KR" altLang="en-US" sz="700" b="1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65473" y="2616110"/>
              <a:ext cx="8089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i="1" dirty="0" smtClean="0"/>
                <a:t>T2510</a:t>
              </a:r>
              <a:endParaRPr lang="ko-KR" altLang="en-US" sz="700" b="1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795209" y="2601410"/>
              <a:ext cx="8528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i="1" dirty="0" smtClean="0"/>
                <a:t>TA220</a:t>
              </a:r>
              <a:endParaRPr lang="ko-KR" altLang="en-US" sz="700" b="1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40182" y="2609017"/>
              <a:ext cx="9370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i="1" dirty="0" smtClean="0"/>
                <a:t>TA200</a:t>
              </a:r>
              <a:endParaRPr lang="ko-KR" altLang="en-US" sz="700" b="1" i="1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275971" y="2058644"/>
              <a:ext cx="4964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575</a:t>
              </a:r>
              <a:endParaRPr lang="ko-KR" altLang="en-US" sz="900" b="1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731954" y="2173502"/>
              <a:ext cx="4964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300</a:t>
              </a:r>
              <a:endParaRPr lang="ko-KR" altLang="en-US" sz="900" b="1" dirty="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326776" y="1806893"/>
              <a:ext cx="62198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1,796</a:t>
              </a:r>
              <a:endParaRPr lang="ko-KR" altLang="en-US" sz="900" b="1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44798" y="2130257"/>
              <a:ext cx="62198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1,000</a:t>
              </a:r>
              <a:endParaRPr lang="ko-KR" altLang="en-US" sz="900" b="1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590456" y="2137540"/>
              <a:ext cx="4964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325</a:t>
              </a:r>
              <a:endParaRPr lang="ko-KR" altLang="en-US" sz="900" b="1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056027" y="2236932"/>
              <a:ext cx="4964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150</a:t>
              </a:r>
              <a:endParaRPr lang="ko-KR" altLang="en-US" sz="900" b="1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670873" y="2085429"/>
              <a:ext cx="62198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339</a:t>
              </a:r>
              <a:endParaRPr lang="ko-KR" altLang="en-US" sz="900" b="1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160283" y="2224665"/>
              <a:ext cx="4964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200</a:t>
              </a:r>
              <a:endParaRPr lang="ko-KR" altLang="en-US" sz="900" b="1" dirty="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7810700" y="2245882"/>
              <a:ext cx="4964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113</a:t>
              </a:r>
              <a:endParaRPr lang="ko-KR" altLang="en-US" sz="900" b="1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307133" y="2252187"/>
              <a:ext cx="496433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100</a:t>
              </a:r>
              <a:endParaRPr lang="ko-KR" altLang="en-US" sz="900" b="1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3234159" y="1543427"/>
              <a:ext cx="1048417" cy="1334022"/>
            </a:xfrm>
            <a:prstGeom prst="roundRect">
              <a:avLst>
                <a:gd name="adj" fmla="val 10470"/>
              </a:avLst>
            </a:prstGeom>
            <a:noFill/>
            <a:ln w="63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4363168" y="1546110"/>
              <a:ext cx="1074985" cy="1337895"/>
            </a:xfrm>
            <a:prstGeom prst="roundRect">
              <a:avLst>
                <a:gd name="adj" fmla="val 10470"/>
              </a:avLst>
            </a:prstGeom>
            <a:noFill/>
            <a:ln w="63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5515296" y="1543427"/>
              <a:ext cx="1065404" cy="1337895"/>
            </a:xfrm>
            <a:prstGeom prst="roundRect">
              <a:avLst>
                <a:gd name="adj" fmla="val 10470"/>
              </a:avLst>
            </a:prstGeom>
            <a:noFill/>
            <a:ln w="63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6667425" y="1543427"/>
              <a:ext cx="1017464" cy="1337895"/>
            </a:xfrm>
            <a:prstGeom prst="roundRect">
              <a:avLst>
                <a:gd name="adj" fmla="val 10470"/>
              </a:avLst>
            </a:prstGeom>
            <a:noFill/>
            <a:ln w="63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7755267" y="1543427"/>
              <a:ext cx="1072397" cy="1337895"/>
            </a:xfrm>
            <a:prstGeom prst="roundRect">
              <a:avLst>
                <a:gd name="adj" fmla="val 10470"/>
              </a:avLst>
            </a:prstGeom>
            <a:noFill/>
            <a:ln w="63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283048" y="2430360"/>
              <a:ext cx="452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B/M</a:t>
              </a:r>
              <a:endParaRPr lang="ko-KR" altLang="en-US" sz="3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715096" y="2430360"/>
              <a:ext cx="4963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Target</a:t>
              </a:r>
              <a:endParaRPr lang="ko-KR" altLang="en-US" sz="600" b="1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426230" y="2435296"/>
              <a:ext cx="452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B/M</a:t>
              </a:r>
              <a:endParaRPr lang="ko-KR" altLang="en-US" sz="3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67224" y="2435296"/>
              <a:ext cx="4963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Target</a:t>
              </a:r>
              <a:endParaRPr lang="ko-KR" altLang="en-US" sz="6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96645" y="2435296"/>
              <a:ext cx="452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B/M</a:t>
              </a:r>
              <a:endParaRPr lang="ko-KR" altLang="en-US" sz="3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048682" y="2435296"/>
              <a:ext cx="4963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Target</a:t>
              </a:r>
              <a:endParaRPr lang="ko-KR" altLang="en-US" sz="6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29128" y="2435296"/>
              <a:ext cx="452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B/M</a:t>
              </a:r>
              <a:endParaRPr lang="ko-KR" altLang="en-US" sz="3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51717" y="2435296"/>
              <a:ext cx="4963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Target</a:t>
              </a:r>
              <a:endParaRPr lang="ko-KR" altLang="en-US" sz="6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839504" y="2435296"/>
              <a:ext cx="452811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B/M</a:t>
              </a:r>
              <a:endParaRPr lang="ko-KR" altLang="en-US" sz="3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8309731" y="2435296"/>
              <a:ext cx="49633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Target</a:t>
              </a:r>
              <a:endParaRPr lang="ko-KR" altLang="en-US" sz="600" b="1" dirty="0"/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63" y="1521119"/>
            <a:ext cx="2696158" cy="152086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853576"/>
              </p:ext>
            </p:extLst>
          </p:nvPr>
        </p:nvGraphicFramePr>
        <p:xfrm>
          <a:off x="251520" y="3212976"/>
          <a:ext cx="8640961" cy="3093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576064"/>
                <a:gridCol w="648072"/>
                <a:gridCol w="2880320"/>
                <a:gridCol w="3312368"/>
                <a:gridCol w="504057"/>
              </a:tblGrid>
              <a:tr h="127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B/M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Target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개선 방향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9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PBA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Burnt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Broken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145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Solder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Short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의한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PBA Burnt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T2510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Molding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제품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De-Cap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과정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 Damage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발생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 PCB /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부품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고출력 제품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De-Cap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Damage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발생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.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부품 밀집에 따른 부품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Touch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발생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PCB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(PBA) Damage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의한 불량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V-Cut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불량에 의한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PCB Layer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들뜸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Reflow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후 외관검사 강화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 Solder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Short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T2510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Mold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제품 전용 수리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Tool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적용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.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전용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De-Cap JIG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및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Case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분리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JIG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적용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.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고출력 전용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De-Cap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JIG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설비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/Infra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별 제품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Damage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인자발굴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&amp;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개선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V-Cut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수입 검사 강화 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. 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공정 불량 발생시 업체 연계 즉시 대응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0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Pattern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Broken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PCB Pattern(Pad) Broken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취약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. Retouch(Repair)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 주변 부품 간섭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부품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Damage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의한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Pad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Broken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.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제품 취급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Infra&amp;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설비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Damage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인두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Tip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소형화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 적용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. Sub PCB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Manual Soldering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 개선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Damage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취약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Process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발굴 개선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Others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(Burnt)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Soldering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성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(Short)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의한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Burnt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부품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Damage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의한 불량 발생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Retouch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 강화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외관 검사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수리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Skill up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제품 취급 보관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Tray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적재 기준 강화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(5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단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6" name="그림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47" y="3867667"/>
            <a:ext cx="931005" cy="582069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218" y="5057496"/>
            <a:ext cx="1578125" cy="401069"/>
          </a:xfrm>
          <a:prstGeom prst="rect">
            <a:avLst/>
          </a:prstGeom>
        </p:spPr>
      </p:pic>
      <p:sp>
        <p:nvSpPr>
          <p:cNvPr id="59" name="타원 58">
            <a:hlinkClick r:id="rId5" action="ppaction://hlinksldjump"/>
          </p:cNvPr>
          <p:cNvSpPr>
            <a:spLocks noChangeAspect="1"/>
          </p:cNvSpPr>
          <p:nvPr/>
        </p:nvSpPr>
        <p:spPr>
          <a:xfrm>
            <a:off x="8460432" y="6183976"/>
            <a:ext cx="458211" cy="46768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022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Mobile </a:t>
            </a:r>
            <a:r>
              <a:rPr lang="ko-KR" altLang="en-US" b="1" dirty="0" smtClean="0">
                <a:latin typeface="+mn-ea"/>
              </a:rPr>
              <a:t>공정 불량률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5927353"/>
              </p:ext>
            </p:extLst>
          </p:nvPr>
        </p:nvGraphicFramePr>
        <p:xfrm>
          <a:off x="388800" y="1116000"/>
          <a:ext cx="8360162" cy="532793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Mobile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공정 불량률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 Mobile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 품질 경쟁력 향상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 불량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ZERO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달성을 위한 공정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관리 강화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endParaRPr lang="en-US" altLang="ko-KR" sz="1000" b="0" i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="1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08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유출 불량 예방을 통한 고객 만족 및 품질 경쟁력 확보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향상을 통한 검사 공정 성인화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제조 원가 경쟁력 확보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VOC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최소화를 통한 고객 만족 추구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  투자비 없음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78483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094589"/>
              </p:ext>
            </p:extLst>
          </p:nvPr>
        </p:nvGraphicFramePr>
        <p:xfrm>
          <a:off x="4788024" y="2564904"/>
          <a:ext cx="3888433" cy="64807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800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4807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Mobile</a:t>
                      </a:r>
                      <a:r>
                        <a:rPr lang="en-US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총 공정 불량률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 smtClean="0">
                          <a:effectLst/>
                        </a:rPr>
                        <a:t>5,402</a:t>
                      </a:r>
                      <a:endParaRPr lang="en-US" sz="12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300" b="1" dirty="0" smtClean="0">
                          <a:effectLst/>
                        </a:rPr>
                        <a:t>5,000</a:t>
                      </a:r>
                      <a:endParaRPr lang="en-US" sz="13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 smtClean="0">
                          <a:effectLst/>
                        </a:rPr>
                        <a:t>402</a:t>
                      </a:r>
                      <a:r>
                        <a:rPr lang="en-US" sz="600" b="0" dirty="0" smtClean="0">
                          <a:effectLst/>
                        </a:rPr>
                        <a:t>PPM</a:t>
                      </a:r>
                      <a:r>
                        <a:rPr lang="en-US" sz="1300" b="1" dirty="0" smtClean="0">
                          <a:effectLst/>
                        </a:rPr>
                        <a:t>↓</a:t>
                      </a:r>
                      <a:endParaRPr lang="en-US" sz="13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43234"/>
              </p:ext>
            </p:extLst>
          </p:nvPr>
        </p:nvGraphicFramePr>
        <p:xfrm>
          <a:off x="539552" y="4944734"/>
          <a:ext cx="8136904" cy="11371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642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6118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189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4056"/>
                <a:gridCol w="576064"/>
                <a:gridCol w="576064"/>
                <a:gridCol w="576064"/>
                <a:gridCol w="5760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융착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설비 점검 및 최적화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Retouch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(Sub Soldering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포함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)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최적화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Reflow Pro-file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제품별 최적화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설비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/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공정별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Scratch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인자 발굴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" name="직선 화살표 연결선 9"/>
          <p:cNvCxnSpPr>
            <a:cxnSpLocks noChangeShapeType="1"/>
          </p:cNvCxnSpPr>
          <p:nvPr/>
        </p:nvCxnSpPr>
        <p:spPr bwMode="auto">
          <a:xfrm>
            <a:off x="3196648" y="5729964"/>
            <a:ext cx="1519368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직선 화살표 연결선 11"/>
          <p:cNvCxnSpPr>
            <a:cxnSpLocks noChangeShapeType="1"/>
          </p:cNvCxnSpPr>
          <p:nvPr/>
        </p:nvCxnSpPr>
        <p:spPr bwMode="auto">
          <a:xfrm flipV="1">
            <a:off x="3196648" y="5954049"/>
            <a:ext cx="2095432" cy="16895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직선 화살표 연결선 14"/>
          <p:cNvCxnSpPr>
            <a:cxnSpLocks noChangeShapeType="1"/>
          </p:cNvCxnSpPr>
          <p:nvPr/>
        </p:nvCxnSpPr>
        <p:spPr bwMode="auto">
          <a:xfrm flipV="1">
            <a:off x="3196648" y="5525807"/>
            <a:ext cx="727280" cy="6231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직선 화살표 연결선 15"/>
          <p:cNvCxnSpPr>
            <a:cxnSpLocks noChangeShapeType="1"/>
          </p:cNvCxnSpPr>
          <p:nvPr/>
        </p:nvCxnSpPr>
        <p:spPr bwMode="auto">
          <a:xfrm flipV="1">
            <a:off x="3196648" y="5309439"/>
            <a:ext cx="511256" cy="6567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61953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Mobile </a:t>
            </a:r>
            <a:r>
              <a:rPr lang="ko-KR" altLang="en-US" b="1" dirty="0" smtClean="0">
                <a:latin typeface="+mn-ea"/>
              </a:rPr>
              <a:t>공정 불량 개선</a:t>
            </a:r>
            <a:endParaRPr lang="en-US" altLang="ko-KR" b="1" dirty="0"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1203577"/>
            <a:ext cx="8640960" cy="1950717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1074336"/>
            <a:ext cx="3960440" cy="266591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[ 23Y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제품별 불량 현황 및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24Y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개선 방안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800043"/>
              </p:ext>
            </p:extLst>
          </p:nvPr>
        </p:nvGraphicFramePr>
        <p:xfrm>
          <a:off x="251520" y="3212976"/>
          <a:ext cx="864096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648072"/>
                <a:gridCol w="648072"/>
                <a:gridCol w="2520280"/>
                <a:gridCol w="3240360"/>
                <a:gridCol w="576065"/>
              </a:tblGrid>
              <a:tr h="127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현수준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Target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개선 방향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9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융착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1,580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1,350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설융착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찍힘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/Gap/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치수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불량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.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출력값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불안정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설비 이상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. Horn Crack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Upper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Case Weld line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치수이슈 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. Weld line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치수 미세 불량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Upper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Case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깨짐 현상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. Locking Rib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두께 이슈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융착기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설비 점검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. Booster &amp; Convertor &amp; Horn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점검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.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주요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Check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항목 교육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(TWS&amp;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본사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진행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제품별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Weld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Line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및 설계 미세 조정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.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제품별 설계 보완 및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IQC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검사 강화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Locking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Rib &amp;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역삽 방지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Rib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 설계 보완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. Broken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취약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Point Rib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살 보강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0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Scratch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650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550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고출력 제품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Scratch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높음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자동화 설비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Scratch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취약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Manual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FT2 Test Line Scratch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요인 개선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.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Socket/Table/Conveyor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주변 충격방지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Mat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보완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자동화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(Semi Auto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포함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설비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Scratch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개선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2Q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325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Solder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334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330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Printing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&amp;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Reflow Soldering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과정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Solder Residue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발생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제품별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Solder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Volume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최적화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Reflow Profile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최적화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제품별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Profile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점검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Others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2,838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2,000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EOS&amp;ESD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성 및 원자재성 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자재 불량 증가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 2023Y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원자재 불량 현상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Real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Time F/B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0118" y="2622126"/>
            <a:ext cx="4284528" cy="626701"/>
          </a:xfrm>
          <a:prstGeom prst="rect">
            <a:avLst/>
          </a:prstGeom>
          <a:noFill/>
        </p:spPr>
        <p:txBody>
          <a:bodyPr wrap="square" lIns="72000" tIns="36000" rIns="72000" bIns="36000" anchor="t" anchorCtr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◌ Case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불량 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융착 불량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&lt; Scratch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불량 </a:t>
            </a:r>
            <a:endParaRPr lang="en-US" altLang="ko-KR" sz="1200" b="1" dirty="0" smtClean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◌ </a:t>
            </a:r>
            <a:r>
              <a:rPr lang="en-US" altLang="ko-KR" sz="1200" b="1" dirty="0" smtClean="0">
                <a:latin typeface="+mn-ea"/>
                <a:cs typeface="Arial" panose="020B0604020202020204" pitchFamily="34" charset="0"/>
              </a:rPr>
              <a:t>TA220/TA865/T2510 </a:t>
            </a:r>
            <a:r>
              <a:rPr lang="en-US" altLang="ko-KR" sz="1200" b="1" dirty="0" smtClean="0"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ko-KR" altLang="en-US" sz="1200" b="1" dirty="0" smtClean="0">
                <a:latin typeface="+mn-ea"/>
                <a:cs typeface="Arial" panose="020B0604020202020204" pitchFamily="34" charset="0"/>
              </a:rPr>
              <a:t>융착</a:t>
            </a:r>
            <a:r>
              <a:rPr lang="en-US" altLang="ko-KR" sz="1200" b="1" dirty="0" smtClean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200" b="1" dirty="0" smtClean="0">
                <a:latin typeface="+mn-ea"/>
                <a:cs typeface="Arial" panose="020B0604020202020204" pitchFamily="34" charset="0"/>
              </a:rPr>
              <a:t>불량 비중 높음 </a:t>
            </a:r>
            <a:endParaRPr lang="en-US" altLang="ko-KR" sz="12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5828" y="2624840"/>
            <a:ext cx="4286651" cy="626701"/>
          </a:xfrm>
          <a:prstGeom prst="rect">
            <a:avLst/>
          </a:prstGeom>
          <a:noFill/>
        </p:spPr>
        <p:txBody>
          <a:bodyPr wrap="square" lIns="72000" tIns="36000" rIns="72000" bIns="36000" anchor="t" anchorCtr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◌ </a:t>
            </a:r>
            <a:r>
              <a:rPr lang="en-US" altLang="ko-KR" sz="1200" b="1" dirty="0" smtClean="0">
                <a:latin typeface="+mn-ea"/>
                <a:cs typeface="Arial" panose="020B0604020202020204" pitchFamily="34" charset="0"/>
              </a:rPr>
              <a:t>Solder</a:t>
            </a:r>
            <a:r>
              <a:rPr lang="ko-KR" altLang="en-US" sz="1200" b="1" dirty="0" smtClean="0">
                <a:latin typeface="+mn-ea"/>
                <a:cs typeface="Arial" panose="020B0604020202020204" pitchFamily="34" charset="0"/>
              </a:rPr>
              <a:t>성 불량 </a:t>
            </a:r>
            <a:r>
              <a:rPr lang="en-US" altLang="ko-KR" sz="1200" b="1" dirty="0" smtClean="0"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  </a:t>
            </a:r>
            <a:r>
              <a:rPr lang="ko-KR" altLang="en-US" sz="1200" b="1" dirty="0" smtClean="0">
                <a:latin typeface="+mn-ea"/>
                <a:cs typeface="Arial" panose="020B0604020202020204" pitchFamily="34" charset="0"/>
              </a:rPr>
              <a:t>납 이물 </a:t>
            </a:r>
            <a:r>
              <a:rPr lang="en-US" altLang="ko-KR" sz="1200" b="1" dirty="0" smtClean="0">
                <a:latin typeface="+mn-ea"/>
                <a:cs typeface="Arial" panose="020B0604020202020204" pitchFamily="34" charset="0"/>
              </a:rPr>
              <a:t>&lt; </a:t>
            </a:r>
            <a:r>
              <a:rPr lang="ko-KR" altLang="en-US" sz="1200" b="1" dirty="0" err="1" smtClean="0">
                <a:latin typeface="+mn-ea"/>
                <a:cs typeface="Arial" panose="020B0604020202020204" pitchFamily="34" charset="0"/>
              </a:rPr>
              <a:t>냉납</a:t>
            </a:r>
            <a:r>
              <a:rPr lang="ko-KR" altLang="en-US" sz="1200" b="1" dirty="0" smtClean="0">
                <a:latin typeface="+mn-ea"/>
                <a:cs typeface="Arial" panose="020B0604020202020204" pitchFamily="34" charset="0"/>
              </a:rPr>
              <a:t> 불량</a:t>
            </a:r>
            <a:endParaRPr lang="en-US" altLang="ko-KR" sz="1200" b="1" dirty="0" smtClean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◌ TA200/TA50 </a:t>
            </a:r>
            <a:r>
              <a:rPr lang="ko-KR" altLang="en-US" sz="1200" b="1" dirty="0" err="1" smtClean="0">
                <a:latin typeface="맑은 고딕" panose="020B0503020000020004" pitchFamily="50" charset="-127"/>
                <a:cs typeface="Arial" panose="020B0604020202020204" pitchFamily="34" charset="0"/>
              </a:rPr>
              <a:t>저출력</a:t>
            </a:r>
            <a:r>
              <a:rPr lang="ko-KR" altLang="en-US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제품</a:t>
            </a:r>
            <a:r>
              <a:rPr lang="en-US" altLang="ko-KR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(Bond Type) </a:t>
            </a:r>
            <a:r>
              <a:rPr lang="ko-KR" altLang="en-US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납 이물 불량율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↑</a:t>
            </a:r>
            <a:endParaRPr lang="en-US" altLang="ko-KR" sz="1200" b="1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77" y="1401549"/>
            <a:ext cx="4247594" cy="1224532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056" y="1401549"/>
            <a:ext cx="4241216" cy="1224532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14" name="타원 13">
            <a:hlinkClick r:id="rId4" action="ppaction://hlinksldjump"/>
          </p:cNvPr>
          <p:cNvSpPr>
            <a:spLocks noChangeAspect="1"/>
          </p:cNvSpPr>
          <p:nvPr/>
        </p:nvSpPr>
        <p:spPr>
          <a:xfrm>
            <a:off x="8388424" y="6130651"/>
            <a:ext cx="553999" cy="56545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07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SMPS/ADT </a:t>
            </a:r>
            <a:r>
              <a:rPr lang="ko-KR" altLang="en-US" b="1" dirty="0" smtClean="0">
                <a:latin typeface="+mn-ea"/>
              </a:rPr>
              <a:t>공정 불량률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62708"/>
              </p:ext>
            </p:extLst>
          </p:nvPr>
        </p:nvGraphicFramePr>
        <p:xfrm>
          <a:off x="388800" y="1116000"/>
          <a:ext cx="8360162" cy="5357942"/>
        </p:xfrm>
        <a:graphic>
          <a:graphicData uri="http://schemas.openxmlformats.org/drawingml/2006/table">
            <a:tbl>
              <a:tblPr/>
              <a:tblGrid>
                <a:gridCol w="418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69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SMPS/ADT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공정 불량률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 /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91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공정 관리를 통한 제품 품질 강화 필요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  고객 품질 최소화를 통한 고객 수주 추가 확보 가능</a:t>
                      </a: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ADT/SMPS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경쟁력 강화 기대</a:t>
                      </a:r>
                      <a:endParaRPr lang="en-US" altLang="ko-KR" sz="1000" b="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 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고객 요구 품질 수준 달성을 통한 고객 만족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 없음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944216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910782"/>
              </p:ext>
            </p:extLst>
          </p:nvPr>
        </p:nvGraphicFramePr>
        <p:xfrm>
          <a:off x="4684780" y="2633310"/>
          <a:ext cx="3960045" cy="86769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7594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844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174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7928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SMPS </a:t>
                      </a:r>
                      <a:r>
                        <a:rPr lang="ko-KR" alt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총 공정 불량률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300" b="1" dirty="0" smtClean="0">
                          <a:effectLst/>
                        </a:rPr>
                        <a:t>1,254</a:t>
                      </a:r>
                      <a:endParaRPr lang="en-US" sz="13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300" b="1" dirty="0" smtClean="0">
                          <a:effectLst/>
                        </a:rPr>
                        <a:t>1,000</a:t>
                      </a:r>
                      <a:endParaRPr lang="en-US" sz="13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effectLst/>
                        </a:rPr>
                        <a:t>254</a:t>
                      </a:r>
                      <a:r>
                        <a:rPr lang="en-US" altLang="ko-KR" sz="600" b="0" dirty="0" smtClean="0">
                          <a:effectLst/>
                        </a:rPr>
                        <a:t>PPM</a:t>
                      </a:r>
                      <a:r>
                        <a:rPr lang="en-US" altLang="ko-KR" sz="1400" b="1" dirty="0" smtClean="0">
                          <a:effectLst/>
                        </a:rPr>
                        <a:t>↓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8029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altLang="ko-KR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ADT </a:t>
                      </a:r>
                      <a:r>
                        <a:rPr lang="ko-KR" altLang="en-US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총 공정 불량률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300" b="1" dirty="0" smtClean="0">
                          <a:effectLst/>
                        </a:rPr>
                        <a:t>1,033</a:t>
                      </a:r>
                      <a:endParaRPr lang="en-US" sz="13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300" b="1" dirty="0" smtClean="0">
                          <a:effectLst/>
                        </a:rPr>
                        <a:t>900</a:t>
                      </a:r>
                      <a:endParaRPr lang="en-US" sz="13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133</a:t>
                      </a:r>
                      <a:r>
                        <a:rPr lang="en-US" sz="600" b="0" dirty="0" smtClean="0">
                          <a:effectLst/>
                        </a:rPr>
                        <a:t>PPM</a:t>
                      </a:r>
                      <a:r>
                        <a:rPr lang="en-US" sz="1400" b="1" dirty="0" smtClean="0">
                          <a:effectLst/>
                        </a:rPr>
                        <a:t>↓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362212"/>
              </p:ext>
            </p:extLst>
          </p:nvPr>
        </p:nvGraphicFramePr>
        <p:xfrm>
          <a:off x="546750" y="4921918"/>
          <a:ext cx="8136906" cy="11371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690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11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205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952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8952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89522"/>
                <a:gridCol w="589522"/>
                <a:gridCol w="589522"/>
                <a:gridCol w="589522"/>
                <a:gridCol w="58952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8952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제품별 취약 불량 대책 수립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marR="0" lvl="0" indent="-107999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itchFamily="34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Bond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취약 부품 개선 방안 수립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주요 무삽 제품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/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부품 대책 수립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Wave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Soldering/JIG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최적화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직선 화살표 연결선 6"/>
          <p:cNvCxnSpPr>
            <a:cxnSpLocks noChangeShapeType="1"/>
          </p:cNvCxnSpPr>
          <p:nvPr/>
        </p:nvCxnSpPr>
        <p:spPr bwMode="auto">
          <a:xfrm>
            <a:off x="2915816" y="5707148"/>
            <a:ext cx="1576984" cy="9652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화살표 연결선 11"/>
          <p:cNvCxnSpPr>
            <a:cxnSpLocks noChangeShapeType="1"/>
          </p:cNvCxnSpPr>
          <p:nvPr/>
        </p:nvCxnSpPr>
        <p:spPr bwMode="auto">
          <a:xfrm>
            <a:off x="2915816" y="5948127"/>
            <a:ext cx="1022584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화살표 연결선 8"/>
          <p:cNvCxnSpPr>
            <a:cxnSpLocks noChangeShapeType="1"/>
          </p:cNvCxnSpPr>
          <p:nvPr/>
        </p:nvCxnSpPr>
        <p:spPr bwMode="auto">
          <a:xfrm flipV="1">
            <a:off x="2915816" y="5508000"/>
            <a:ext cx="1022584" cy="1222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9"/>
          <p:cNvCxnSpPr>
            <a:cxnSpLocks noChangeShapeType="1"/>
          </p:cNvCxnSpPr>
          <p:nvPr/>
        </p:nvCxnSpPr>
        <p:spPr bwMode="auto">
          <a:xfrm>
            <a:off x="2915816" y="5271590"/>
            <a:ext cx="432048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1895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SMPS / ADT </a:t>
            </a:r>
            <a:r>
              <a:rPr lang="ko-KR" altLang="en-US" b="1" dirty="0" smtClean="0">
                <a:latin typeface="+mn-ea"/>
              </a:rPr>
              <a:t>공정 불량률개선</a:t>
            </a:r>
            <a:endParaRPr lang="en-US" altLang="ko-KR" b="1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51520" y="1204311"/>
            <a:ext cx="8640960" cy="2008665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77632"/>
              </p:ext>
            </p:extLst>
          </p:nvPr>
        </p:nvGraphicFramePr>
        <p:xfrm>
          <a:off x="251520" y="3363808"/>
          <a:ext cx="864096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/>
                <a:gridCol w="648072"/>
                <a:gridCol w="648072"/>
                <a:gridCol w="2592288"/>
                <a:gridCol w="3312368"/>
                <a:gridCol w="504057"/>
              </a:tblGrid>
              <a:tr h="1273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</a:t>
                      </a:r>
                      <a:endParaRPr lang="en-US" altLang="ko-KR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현수준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Target</a:t>
                      </a:r>
                      <a:endParaRPr lang="ko-KR" altLang="en-US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개선 방향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096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자동화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568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설비 이상에 의한 무삽 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. Clinch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ing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오류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Miss Mounting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제품 취급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이동간 자재 이탈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.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Magazine(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대차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이동간 낙석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Radial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Lead Clinch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정기 점검 강화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. Model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별 부품에 따른 편차 조정 개선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Magazine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 강화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양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불 관리 강화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.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메거진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내 충격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메거진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벌어짐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설비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Calibration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활동 강화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_Accuracy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강화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01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SMD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Bond</a:t>
                      </a:r>
                      <a:endParaRPr lang="en-US" altLang="ko-KR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171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150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Bond Volume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과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부족에 의한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Bond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성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Soldering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불량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Mask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Bond Pad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Size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최적화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전 제품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Bond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인쇄 품질 확보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_Back up JIG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관리강화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0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Wave</a:t>
                      </a:r>
                      <a:r>
                        <a:rPr lang="en-US" altLang="ko-KR" sz="12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Soldering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224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Wave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Soldering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설비성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불량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. Finger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마모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 JIG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충돌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튐 발생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. Duro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Stone JIG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불량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넘침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수삽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부품 설삽에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의한 불량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Wave Soldering Chain(Finger)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 강화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.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Duro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Stone JIG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취약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보완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(JIG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누름 작업 강화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설삽개선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.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원자재 업체 관리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 IQC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검사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)_ Lead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품질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21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Others</a:t>
                      </a:r>
                      <a:endParaRPr lang="ko-KR" altLang="en-US" sz="12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291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260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설비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/Conveyor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이동간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Damage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설비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Damage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예방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(Colling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, APT 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. Sensor &amp; Stopper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점검 강화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1Q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0117" y="2571177"/>
            <a:ext cx="4330171" cy="626701"/>
          </a:xfrm>
          <a:prstGeom prst="rect">
            <a:avLst/>
          </a:prstGeom>
          <a:noFill/>
        </p:spPr>
        <p:txBody>
          <a:bodyPr wrap="square" lIns="72000" tIns="36000" rIns="72000" bIns="36000" anchor="t" anchorCtr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◌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주력 제품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L43/L55 _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무삽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이탈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들뜸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본드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냉납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유사 수준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◌ SONY GL13 </a:t>
            </a:r>
            <a:r>
              <a:rPr lang="ko-KR" altLang="en-US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무삽 불량율 높음 ▷</a:t>
            </a:r>
            <a:r>
              <a:rPr lang="en-US" altLang="ko-KR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 24Y </a:t>
            </a:r>
            <a:r>
              <a:rPr lang="ko-KR" altLang="en-US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집중 개선</a:t>
            </a:r>
            <a:endParaRPr lang="en-US" altLang="ko-KR" sz="12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9216" y="2571151"/>
            <a:ext cx="4394862" cy="626701"/>
          </a:xfrm>
          <a:prstGeom prst="rect">
            <a:avLst/>
          </a:prstGeom>
          <a:noFill/>
        </p:spPr>
        <p:txBody>
          <a:bodyPr wrap="square" lIns="72000" tIns="36000" rIns="72000" bIns="36000" anchor="t" anchorCtr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◌ ADT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자재 이탈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들뜸 불량율 높음 </a:t>
            </a:r>
            <a:r>
              <a:rPr lang="ko-KR" altLang="en-US" sz="1200" b="1" dirty="0">
                <a:latin typeface="맑은 고딕" panose="020B0503020000020004" pitchFamily="50" charset="-127"/>
                <a:cs typeface="Arial" panose="020B0604020202020204" pitchFamily="34" charset="0"/>
              </a:rPr>
              <a:t>▷</a:t>
            </a:r>
            <a:r>
              <a:rPr lang="en-US" altLang="ko-KR" sz="1200" b="1" dirty="0">
                <a:latin typeface="맑은 고딕" panose="020B0503020000020004" pitchFamily="50" charset="-127"/>
                <a:cs typeface="Arial" panose="020B0604020202020204" pitchFamily="34" charset="0"/>
              </a:rPr>
              <a:t> 24Y </a:t>
            </a:r>
            <a:r>
              <a:rPr lang="ko-KR" altLang="en-US" sz="1200" b="1" dirty="0">
                <a:latin typeface="맑은 고딕" panose="020B0503020000020004" pitchFamily="50" charset="-127"/>
                <a:cs typeface="Arial" panose="020B0604020202020204" pitchFamily="34" charset="0"/>
              </a:rPr>
              <a:t>집중 </a:t>
            </a:r>
            <a:r>
              <a:rPr lang="ko-KR" altLang="en-US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개선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12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◌ </a:t>
            </a:r>
            <a:r>
              <a:rPr lang="ko-KR" altLang="en-US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주력 모델 </a:t>
            </a:r>
            <a:r>
              <a:rPr lang="en-US" altLang="ko-KR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A4819/A5919 _ </a:t>
            </a:r>
            <a:r>
              <a:rPr lang="ko-KR" altLang="en-US" sz="1200" b="1" dirty="0" smtClean="0">
                <a:latin typeface="맑은 고딕" panose="020B0503020000020004" pitchFamily="50" charset="-127"/>
                <a:cs typeface="Arial" panose="020B0604020202020204" pitchFamily="34" charset="0"/>
              </a:rPr>
              <a:t>전체적으로 개선 필요</a:t>
            </a:r>
            <a:endParaRPr lang="en-US" altLang="ko-KR" sz="1200" b="1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74" y="1369361"/>
            <a:ext cx="4159347" cy="1208161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31" y="1369361"/>
            <a:ext cx="4171932" cy="1201869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251520" y="1074336"/>
            <a:ext cx="3960440" cy="266591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[ 23Y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제품별 불량 현황 및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24Y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개선 방안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타원 11">
            <a:hlinkClick r:id="rId4" action="ppaction://hlinksldjump"/>
          </p:cNvPr>
          <p:cNvSpPr>
            <a:spLocks noChangeAspect="1"/>
          </p:cNvSpPr>
          <p:nvPr/>
        </p:nvSpPr>
        <p:spPr>
          <a:xfrm>
            <a:off x="8486542" y="6132521"/>
            <a:ext cx="487536" cy="497613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83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62413" y="255322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1-2.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경영 성과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smtClean="0">
                <a:latin typeface="+mn-ea"/>
              </a:rPr>
              <a:t>반성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48717" y="701105"/>
            <a:ext cx="8643762" cy="5752230"/>
            <a:chOff x="248717" y="1013735"/>
            <a:chExt cx="8643762" cy="5584401"/>
          </a:xfrm>
        </p:grpSpPr>
        <p:sp>
          <p:nvSpPr>
            <p:cNvPr id="27" name="직사각형 26"/>
            <p:cNvSpPr/>
            <p:nvPr/>
          </p:nvSpPr>
          <p:spPr>
            <a:xfrm>
              <a:off x="270032" y="1214561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8957" y="1017539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0000FF"/>
                  </a:solidFill>
                </a:rPr>
                <a:t>주요 성과 내역</a:t>
              </a:r>
              <a:endParaRPr lang="ko-KR" altLang="en-US" sz="1700" b="1" dirty="0">
                <a:solidFill>
                  <a:srgbClr val="0000FF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91057" y="1206535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691057" y="1013735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FF0000"/>
                  </a:solidFill>
                </a:rPr>
                <a:t>주요 반성 내역</a:t>
              </a:r>
              <a:endParaRPr lang="ko-KR" altLang="en-US" sz="17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4572000" y="1345754"/>
              <a:ext cx="0" cy="525238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248717" y="1347321"/>
              <a:ext cx="4276235" cy="52508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44008" y="1347324"/>
              <a:ext cx="4248471" cy="52508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Rectangle 37"/>
          <p:cNvSpPr>
            <a:spLocks noChangeArrowheads="1"/>
          </p:cNvSpPr>
          <p:nvPr/>
        </p:nvSpPr>
        <p:spPr bwMode="auto">
          <a:xfrm>
            <a:off x="4644008" y="1032796"/>
            <a:ext cx="4323282" cy="542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t"/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 b="1" dirty="0" smtClean="0">
                <a:latin typeface="+mj-ea"/>
              </a:rPr>
              <a:t>품질 부분</a:t>
            </a:r>
            <a:endParaRPr lang="en-US" altLang="ko-KR" sz="9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latin typeface="+mj-ea"/>
                <a:ea typeface="+mj-ea"/>
              </a:rPr>
              <a:t>  </a:t>
            </a:r>
            <a:r>
              <a:rPr lang="en-US" altLang="ko-KR" sz="900" dirty="0" smtClean="0">
                <a:latin typeface="+mj-ea"/>
              </a:rPr>
              <a:t>◌  MQIS</a:t>
            </a:r>
            <a:r>
              <a:rPr lang="ko-KR" altLang="en-US" sz="900" dirty="0">
                <a:latin typeface="+mj-ea"/>
              </a:rPr>
              <a:t> </a:t>
            </a:r>
            <a:r>
              <a:rPr lang="ko-KR" altLang="en-US" sz="900" dirty="0" smtClean="0">
                <a:latin typeface="+mj-ea"/>
              </a:rPr>
              <a:t>고객 불량 목표 달성 미흡 </a:t>
            </a:r>
            <a:endParaRPr lang="en-US" altLang="ko-KR" sz="900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 smtClean="0">
                <a:latin typeface="+mj-ea"/>
                <a:ea typeface="+mj-ea"/>
              </a:rPr>
              <a:t>   </a:t>
            </a:r>
            <a:r>
              <a:rPr lang="en-US" altLang="ko-KR" sz="900" dirty="0" smtClean="0">
                <a:latin typeface="+mj-ea"/>
              </a:rPr>
              <a:t>◌  SEC </a:t>
            </a:r>
            <a:r>
              <a:rPr lang="ko-KR" altLang="en-US" sz="900" dirty="0" smtClean="0">
                <a:latin typeface="+mj-ea"/>
              </a:rPr>
              <a:t>고객 품질 이슈 발생</a:t>
            </a:r>
            <a:endParaRPr lang="en-US" altLang="ko-KR" sz="9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</a:rPr>
              <a:t> </a:t>
            </a:r>
            <a:r>
              <a:rPr lang="en-US" altLang="ko-KR" sz="900" dirty="0" smtClean="0">
                <a:latin typeface="+mj-ea"/>
              </a:rPr>
              <a:t>      .  TA</a:t>
            </a:r>
            <a:r>
              <a:rPr lang="en-US" altLang="ko-KR" sz="900" dirty="0" smtClean="0">
                <a:latin typeface="+mj-ea"/>
                <a:sym typeface="Wingdings" panose="05000000000000000000" pitchFamily="2" charset="2"/>
              </a:rPr>
              <a:t>845 / TA865 IC Dead </a:t>
            </a:r>
            <a:r>
              <a:rPr lang="ko-KR" altLang="en-US" sz="900" dirty="0" smtClean="0">
                <a:latin typeface="+mj-ea"/>
                <a:sym typeface="Wingdings" panose="05000000000000000000" pitchFamily="2" charset="2"/>
              </a:rPr>
              <a:t>불량 발생</a:t>
            </a:r>
            <a:r>
              <a:rPr lang="en-US" altLang="ko-KR" sz="900" dirty="0" smtClean="0">
                <a:latin typeface="+mj-ea"/>
                <a:sym typeface="Wingdings" panose="05000000000000000000" pitchFamily="2" charset="2"/>
              </a:rPr>
              <a:t>_</a:t>
            </a:r>
            <a:r>
              <a:rPr lang="ko-KR" altLang="en-US" sz="900" dirty="0" smtClean="0">
                <a:latin typeface="+mj-ea"/>
                <a:sym typeface="Wingdings" panose="05000000000000000000" pitchFamily="2" charset="2"/>
              </a:rPr>
              <a:t>고객 실장 검사 진행 불량</a:t>
            </a:r>
            <a:endParaRPr lang="en-US" altLang="ko-KR" sz="900" dirty="0" smtClean="0"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  <a:sym typeface="Wingdings" panose="05000000000000000000" pitchFamily="2" charset="2"/>
              </a:rPr>
              <a:t> </a:t>
            </a:r>
            <a:r>
              <a:rPr lang="en-US" altLang="ko-KR" sz="900" dirty="0" smtClean="0">
                <a:latin typeface="+mj-ea"/>
                <a:sym typeface="Wingdings" panose="05000000000000000000" pitchFamily="2" charset="2"/>
              </a:rPr>
              <a:t>      .  TA845</a:t>
            </a:r>
            <a:r>
              <a:rPr lang="ko-KR" altLang="en-US" sz="900" dirty="0" smtClean="0">
                <a:latin typeface="+mj-ea"/>
                <a:sym typeface="Wingdings" panose="05000000000000000000" pitchFamily="2" charset="2"/>
              </a:rPr>
              <a:t>국판 </a:t>
            </a:r>
            <a:r>
              <a:rPr lang="en-US" altLang="ko-KR" sz="900" dirty="0" smtClean="0">
                <a:latin typeface="+mj-ea"/>
                <a:sym typeface="Wingdings" panose="05000000000000000000" pitchFamily="2" charset="2"/>
              </a:rPr>
              <a:t>3</a:t>
            </a:r>
            <a:r>
              <a:rPr lang="ko-KR" altLang="en-US" sz="900" dirty="0" smtClean="0">
                <a:latin typeface="+mj-ea"/>
                <a:sym typeface="Wingdings" panose="05000000000000000000" pitchFamily="2" charset="2"/>
              </a:rPr>
              <a:t>구 </a:t>
            </a:r>
            <a:r>
              <a:rPr lang="en-US" altLang="ko-KR" sz="900" dirty="0" smtClean="0">
                <a:latin typeface="+mj-ea"/>
                <a:sym typeface="Wingdings" panose="05000000000000000000" pitchFamily="2" charset="2"/>
              </a:rPr>
              <a:t>EMI CE </a:t>
            </a:r>
            <a:r>
              <a:rPr lang="ko-KR" altLang="en-US" sz="900" dirty="0" smtClean="0">
                <a:latin typeface="+mj-ea"/>
                <a:sym typeface="Wingdings" panose="05000000000000000000" pitchFamily="2" charset="2"/>
              </a:rPr>
              <a:t>마진 부족 </a:t>
            </a:r>
            <a:r>
              <a:rPr lang="en-US" altLang="ko-KR" sz="900" dirty="0" smtClean="0">
                <a:latin typeface="+mj-ea"/>
                <a:sym typeface="Wingdings" panose="05000000000000000000" pitchFamily="2" charset="2"/>
              </a:rPr>
              <a:t>_ </a:t>
            </a:r>
            <a:r>
              <a:rPr lang="ko-KR" altLang="en-US" sz="900" dirty="0" smtClean="0">
                <a:latin typeface="+mj-ea"/>
                <a:sym typeface="Wingdings" panose="05000000000000000000" pitchFamily="2" charset="2"/>
              </a:rPr>
              <a:t>삼진아웃 경고장 접수 </a:t>
            </a:r>
            <a:endParaRPr lang="en-US" altLang="ko-KR" sz="900" dirty="0" smtClean="0"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  <a:sym typeface="Wingdings" panose="05000000000000000000" pitchFamily="2" charset="2"/>
              </a:rPr>
              <a:t> </a:t>
            </a:r>
            <a:r>
              <a:rPr lang="en-US" altLang="ko-KR" sz="900" dirty="0" smtClean="0">
                <a:latin typeface="+mj-ea"/>
                <a:sym typeface="Wingdings" panose="05000000000000000000" pitchFamily="2" charset="2"/>
              </a:rPr>
              <a:t>      .  TA845</a:t>
            </a:r>
            <a:r>
              <a:rPr lang="ko-KR" altLang="en-US" sz="900" dirty="0" smtClean="0">
                <a:latin typeface="+mj-ea"/>
                <a:sym typeface="Wingdings" panose="05000000000000000000" pitchFamily="2" charset="2"/>
              </a:rPr>
              <a:t>미주향 </a:t>
            </a:r>
            <a:r>
              <a:rPr lang="en-US" altLang="ko-KR" sz="900" dirty="0" smtClean="0">
                <a:latin typeface="+mj-ea"/>
                <a:sym typeface="Wingdings" panose="05000000000000000000" pitchFamily="2" charset="2"/>
              </a:rPr>
              <a:t>Polymer Cap 2</a:t>
            </a:r>
            <a:r>
              <a:rPr lang="ko-KR" altLang="en-US" sz="900" dirty="0" smtClean="0">
                <a:latin typeface="+mj-ea"/>
                <a:sym typeface="Wingdings" panose="05000000000000000000" pitchFamily="2" charset="2"/>
              </a:rPr>
              <a:t>차측 출력 불량 </a:t>
            </a:r>
            <a:r>
              <a:rPr lang="en-US" altLang="ko-KR" sz="900" dirty="0" smtClean="0">
                <a:latin typeface="+mj-ea"/>
                <a:sym typeface="Wingdings" panose="05000000000000000000" pitchFamily="2" charset="2"/>
              </a:rPr>
              <a:t>_ 250k </a:t>
            </a:r>
            <a:r>
              <a:rPr lang="ko-KR" altLang="en-US" sz="900" dirty="0" smtClean="0">
                <a:latin typeface="+mj-ea"/>
                <a:sym typeface="Wingdings" panose="05000000000000000000" pitchFamily="2" charset="2"/>
              </a:rPr>
              <a:t>재작업 대상</a:t>
            </a:r>
            <a:endParaRPr lang="ko-KR" altLang="en-US" sz="500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 smtClean="0">
                <a:latin typeface="+mj-ea"/>
              </a:rPr>
              <a:t>   </a:t>
            </a:r>
            <a:r>
              <a:rPr lang="en-US" altLang="ko-KR" sz="900" dirty="0" smtClean="0">
                <a:latin typeface="+mj-ea"/>
              </a:rPr>
              <a:t>◌  SONY SMPS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</a:rPr>
              <a:t> </a:t>
            </a:r>
            <a:r>
              <a:rPr lang="en-US" altLang="ko-KR" sz="900" dirty="0" smtClean="0">
                <a:latin typeface="+mj-ea"/>
              </a:rPr>
              <a:t>      . GL13P-SM20 </a:t>
            </a:r>
            <a:r>
              <a:rPr lang="ko-KR" altLang="en-US" sz="900" dirty="0" smtClean="0">
                <a:latin typeface="+mj-ea"/>
              </a:rPr>
              <a:t>소음 이슈 발생에 따른 </a:t>
            </a:r>
            <a:r>
              <a:rPr lang="en-US" altLang="ko-KR" sz="900" dirty="0" smtClean="0">
                <a:latin typeface="+mj-ea"/>
              </a:rPr>
              <a:t>Trans</a:t>
            </a:r>
            <a:r>
              <a:rPr lang="ko-KR" altLang="en-US" sz="900" dirty="0" smtClean="0">
                <a:latin typeface="+mj-ea"/>
              </a:rPr>
              <a:t>재작업 진행 </a:t>
            </a:r>
            <a:r>
              <a:rPr lang="en-US" altLang="ko-KR" sz="900" dirty="0" smtClean="0">
                <a:latin typeface="+mj-ea"/>
              </a:rPr>
              <a:t>_ 24k</a:t>
            </a:r>
          </a:p>
          <a:p>
            <a:pPr>
              <a:lnSpc>
                <a:spcPct val="150000"/>
              </a:lnSpc>
              <a:defRPr/>
            </a:pPr>
            <a:endParaRPr lang="ko-KR" altLang="en-US" sz="3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+mj-ea"/>
                <a:ea typeface="+mj-ea"/>
              </a:rPr>
              <a:t>2. </a:t>
            </a:r>
            <a:r>
              <a:rPr lang="ko-KR" altLang="en-US" sz="1200" b="1" dirty="0">
                <a:latin typeface="+mj-ea"/>
                <a:ea typeface="+mj-ea"/>
              </a:rPr>
              <a:t>주요 부자재 증가 관리 일부 미흡</a:t>
            </a:r>
            <a:endParaRPr lang="ko-KR" altLang="en-US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900" dirty="0" smtClean="0">
                <a:latin typeface="+mj-ea"/>
                <a:ea typeface="+mj-ea"/>
              </a:rPr>
              <a:t>   </a:t>
            </a:r>
            <a:r>
              <a:rPr lang="ko-KR" altLang="en-US" sz="900" dirty="0">
                <a:latin typeface="+mj-ea"/>
                <a:ea typeface="+mj-ea"/>
              </a:rPr>
              <a:t>◌ </a:t>
            </a:r>
            <a:r>
              <a:rPr lang="ko-KR" altLang="en-US" sz="900" dirty="0" smtClean="0">
                <a:latin typeface="+mj-ea"/>
                <a:ea typeface="+mj-ea"/>
              </a:rPr>
              <a:t> 재 작업 </a:t>
            </a:r>
            <a:r>
              <a:rPr lang="ko-KR" altLang="en-US" sz="900" dirty="0">
                <a:latin typeface="+mj-ea"/>
                <a:ea typeface="+mj-ea"/>
              </a:rPr>
              <a:t>증가 및 주</a:t>
            </a:r>
            <a:r>
              <a:rPr lang="en-US" altLang="ko-KR" sz="900" dirty="0">
                <a:latin typeface="+mj-ea"/>
                <a:ea typeface="+mj-ea"/>
              </a:rPr>
              <a:t>/</a:t>
            </a:r>
            <a:r>
              <a:rPr lang="ko-KR" altLang="en-US" sz="900" dirty="0">
                <a:latin typeface="+mj-ea"/>
                <a:ea typeface="+mj-ea"/>
              </a:rPr>
              <a:t>대체자재 사용 일부 미흡 </a:t>
            </a:r>
            <a:r>
              <a:rPr lang="en-US" altLang="ko-KR" sz="900" dirty="0">
                <a:latin typeface="+mj-ea"/>
                <a:ea typeface="+mj-ea"/>
              </a:rPr>
              <a:t>(LABEL, BOX</a:t>
            </a:r>
            <a:r>
              <a:rPr lang="ko-KR" altLang="en-US" sz="900" dirty="0">
                <a:latin typeface="+mj-ea"/>
                <a:ea typeface="+mj-ea"/>
              </a:rPr>
              <a:t>류</a:t>
            </a:r>
            <a:r>
              <a:rPr lang="en-US" altLang="ko-KR" sz="9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  <a:ea typeface="+mj-ea"/>
              </a:rPr>
              <a:t>   </a:t>
            </a:r>
            <a:r>
              <a:rPr lang="en-US" altLang="ko-KR" sz="900" dirty="0" smtClean="0">
                <a:latin typeface="+mj-ea"/>
                <a:ea typeface="+mj-ea"/>
              </a:rPr>
              <a:t>     </a:t>
            </a:r>
            <a:r>
              <a:rPr lang="en-US" altLang="ko-KR" sz="900" dirty="0">
                <a:latin typeface="+mj-ea"/>
                <a:ea typeface="+mj-ea"/>
              </a:rPr>
              <a:t>.  TA865 / TA800 </a:t>
            </a:r>
            <a:r>
              <a:rPr lang="ko-KR" altLang="en-US" sz="900" dirty="0" smtClean="0">
                <a:latin typeface="+mj-ea"/>
                <a:ea typeface="+mj-ea"/>
              </a:rPr>
              <a:t>재 작업에 </a:t>
            </a:r>
            <a:r>
              <a:rPr lang="ko-KR" altLang="en-US" sz="900" dirty="0">
                <a:latin typeface="+mj-ea"/>
                <a:ea typeface="+mj-ea"/>
              </a:rPr>
              <a:t>따른 </a:t>
            </a:r>
            <a:r>
              <a:rPr lang="en-US" altLang="ko-KR" sz="900" dirty="0">
                <a:latin typeface="+mj-ea"/>
                <a:ea typeface="+mj-ea"/>
              </a:rPr>
              <a:t>BOX </a:t>
            </a:r>
            <a:r>
              <a:rPr lang="ko-KR" altLang="en-US" sz="900" dirty="0">
                <a:latin typeface="+mj-ea"/>
                <a:ea typeface="+mj-ea"/>
              </a:rPr>
              <a:t>기타 부자재 재사용 증가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900" dirty="0">
                <a:latin typeface="+mj-ea"/>
                <a:ea typeface="+mj-ea"/>
              </a:rPr>
              <a:t>   </a:t>
            </a:r>
            <a:r>
              <a:rPr lang="ko-KR" altLang="en-US" sz="900" dirty="0" smtClean="0">
                <a:latin typeface="+mj-ea"/>
                <a:ea typeface="+mj-ea"/>
              </a:rPr>
              <a:t>     </a:t>
            </a:r>
            <a:r>
              <a:rPr lang="en-US" altLang="ko-KR" sz="900" dirty="0">
                <a:latin typeface="+mj-ea"/>
                <a:ea typeface="+mj-ea"/>
              </a:rPr>
              <a:t>.  WIRE CLASS </a:t>
            </a:r>
            <a:r>
              <a:rPr lang="ko-KR" altLang="en-US" sz="900" dirty="0">
                <a:latin typeface="+mj-ea"/>
                <a:ea typeface="+mj-ea"/>
              </a:rPr>
              <a:t>대체자재 사용 </a:t>
            </a:r>
            <a:r>
              <a:rPr lang="en-US" altLang="ko-KR" sz="900" dirty="0">
                <a:latin typeface="+mj-ea"/>
                <a:ea typeface="+mj-ea"/>
              </a:rPr>
              <a:t>( </a:t>
            </a:r>
            <a:r>
              <a:rPr lang="ko-KR" altLang="en-US" sz="900" dirty="0">
                <a:latin typeface="+mj-ea"/>
                <a:ea typeface="+mj-ea"/>
              </a:rPr>
              <a:t>주</a:t>
            </a:r>
            <a:r>
              <a:rPr lang="en-US" altLang="ko-KR" sz="900" dirty="0">
                <a:latin typeface="+mj-ea"/>
                <a:ea typeface="+mj-ea"/>
              </a:rPr>
              <a:t>/</a:t>
            </a:r>
            <a:r>
              <a:rPr lang="ko-KR" altLang="en-US" sz="900" dirty="0">
                <a:latin typeface="+mj-ea"/>
                <a:ea typeface="+mj-ea"/>
              </a:rPr>
              <a:t>대체 </a:t>
            </a:r>
            <a:r>
              <a:rPr lang="ko-KR" altLang="en-US" sz="900" dirty="0" smtClean="0">
                <a:latin typeface="+mj-ea"/>
                <a:ea typeface="+mj-ea"/>
              </a:rPr>
              <a:t>재 적립 </a:t>
            </a:r>
            <a:r>
              <a:rPr lang="ko-KR" altLang="en-US" sz="900" dirty="0">
                <a:latin typeface="+mj-ea"/>
                <a:ea typeface="+mj-ea"/>
              </a:rPr>
              <a:t>필요</a:t>
            </a:r>
            <a:r>
              <a:rPr lang="en-US" altLang="ko-KR" sz="900" dirty="0">
                <a:latin typeface="+mj-ea"/>
                <a:ea typeface="+mj-ea"/>
              </a:rPr>
              <a:t>_</a:t>
            </a:r>
            <a:r>
              <a:rPr lang="ko-KR" altLang="en-US" sz="900" dirty="0">
                <a:latin typeface="+mj-ea"/>
                <a:ea typeface="+mj-ea"/>
              </a:rPr>
              <a:t>본사 연계 </a:t>
            </a:r>
            <a:r>
              <a:rPr lang="en-US" altLang="ko-KR" sz="900" dirty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  <a:ea typeface="+mj-ea"/>
              </a:rPr>
              <a:t>    </a:t>
            </a:r>
            <a:r>
              <a:rPr lang="en-US" altLang="ko-KR" sz="900" dirty="0" smtClean="0">
                <a:latin typeface="+mj-ea"/>
                <a:ea typeface="+mj-ea"/>
              </a:rPr>
              <a:t>    </a:t>
            </a:r>
            <a:r>
              <a:rPr lang="en-US" altLang="ko-KR" sz="900" dirty="0">
                <a:latin typeface="+mj-ea"/>
                <a:ea typeface="+mj-ea"/>
              </a:rPr>
              <a:t>.  LABLE </a:t>
            </a:r>
            <a:r>
              <a:rPr lang="en-US" altLang="ko-KR" sz="900" dirty="0" smtClean="0">
                <a:latin typeface="+mj-ea"/>
                <a:ea typeface="+mj-ea"/>
              </a:rPr>
              <a:t>Scanning </a:t>
            </a:r>
            <a:r>
              <a:rPr lang="en-US" altLang="ko-KR" sz="900" dirty="0">
                <a:latin typeface="+mj-ea"/>
                <a:ea typeface="+mj-ea"/>
              </a:rPr>
              <a:t>Error</a:t>
            </a:r>
            <a:r>
              <a:rPr lang="ko-KR" altLang="en-US" sz="900" dirty="0">
                <a:latin typeface="+mj-ea"/>
                <a:ea typeface="+mj-ea"/>
              </a:rPr>
              <a:t>에 따른 </a:t>
            </a:r>
            <a:r>
              <a:rPr lang="ko-KR" altLang="en-US" sz="900" dirty="0" smtClean="0">
                <a:latin typeface="+mj-ea"/>
                <a:ea typeface="+mj-ea"/>
              </a:rPr>
              <a:t>재 부착 </a:t>
            </a:r>
            <a:r>
              <a:rPr lang="ko-KR" altLang="en-US" sz="900" dirty="0">
                <a:latin typeface="+mj-ea"/>
                <a:ea typeface="+mj-ea"/>
              </a:rPr>
              <a:t>등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400" b="1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화학물질 메탄올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(IPA)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관리 미흡 </a:t>
            </a:r>
            <a:endParaRPr lang="en-US" altLang="ko-KR" sz="1200" b="1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900" dirty="0">
                <a:latin typeface="+mj-ea"/>
              </a:rPr>
              <a:t> ◌ </a:t>
            </a:r>
            <a:r>
              <a:rPr lang="ko-KR" altLang="en-US" sz="900" dirty="0" smtClean="0">
                <a:latin typeface="+mj-ea"/>
              </a:rPr>
              <a:t> </a:t>
            </a:r>
            <a:r>
              <a:rPr lang="ko-KR" altLang="en-US" sz="900" dirty="0" smtClean="0">
                <a:latin typeface="+mj-ea"/>
                <a:ea typeface="+mj-ea"/>
              </a:rPr>
              <a:t>발생원인 </a:t>
            </a:r>
            <a:r>
              <a:rPr lang="en-US" altLang="ko-KR" sz="900" dirty="0">
                <a:latin typeface="+mj-ea"/>
                <a:ea typeface="+mj-ea"/>
              </a:rPr>
              <a:t>: </a:t>
            </a:r>
            <a:r>
              <a:rPr lang="ko-KR" altLang="en-US" sz="900" dirty="0">
                <a:latin typeface="+mj-ea"/>
                <a:ea typeface="+mj-ea"/>
              </a:rPr>
              <a:t>기존 공급사 성적서 신뢰 및 비중관리 치중 성분검사 미흡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900" dirty="0">
                <a:latin typeface="+mj-ea"/>
              </a:rPr>
              <a:t> ◌ </a:t>
            </a:r>
            <a:r>
              <a:rPr lang="ko-KR" altLang="en-US" sz="900" dirty="0" smtClean="0">
                <a:latin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23.11.2 </a:t>
            </a:r>
            <a:r>
              <a:rPr lang="ko-KR" altLang="en-US" sz="900" dirty="0">
                <a:latin typeface="+mj-ea"/>
                <a:ea typeface="+mj-ea"/>
              </a:rPr>
              <a:t>공급사 변경 </a:t>
            </a:r>
            <a:r>
              <a:rPr lang="en-US" altLang="ko-KR" sz="900" dirty="0">
                <a:latin typeface="+mj-ea"/>
                <a:ea typeface="+mj-ea"/>
              </a:rPr>
              <a:t>: </a:t>
            </a:r>
            <a:r>
              <a:rPr lang="ko-KR" altLang="en-US" sz="900" dirty="0" smtClean="0">
                <a:latin typeface="+mj-ea"/>
                <a:ea typeface="+mj-ea"/>
              </a:rPr>
              <a:t>태원 화학 </a:t>
            </a:r>
            <a:r>
              <a:rPr lang="ko-KR" altLang="en-US" sz="900" dirty="0">
                <a:latin typeface="+mj-ea"/>
                <a:ea typeface="+mj-ea"/>
              </a:rPr>
              <a:t>→ </a:t>
            </a:r>
            <a:r>
              <a:rPr lang="en-US" altLang="ko-KR" sz="900" dirty="0">
                <a:latin typeface="+mj-ea"/>
                <a:ea typeface="+mj-ea"/>
              </a:rPr>
              <a:t>TOP CHEM (</a:t>
            </a:r>
            <a:r>
              <a:rPr lang="ko-KR" altLang="en-US" sz="900" dirty="0">
                <a:latin typeface="+mj-ea"/>
                <a:ea typeface="+mj-ea"/>
              </a:rPr>
              <a:t>고객사 선정 업체</a:t>
            </a:r>
            <a:r>
              <a:rPr lang="en-US" altLang="ko-KR" sz="900" dirty="0" smtClean="0"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+mj-ea"/>
                <a:ea typeface="+mj-ea"/>
              </a:rPr>
              <a:t>4.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제조 활동 부적합 이슈 대응</a:t>
            </a:r>
            <a:endParaRPr lang="ko-KR" altLang="en-US" sz="12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   ◌ 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TA845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국판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구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EMI CE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개선 않됨에 따른 제품 추가 생산 양품선별 출하</a:t>
            </a:r>
            <a:endParaRPr lang="en-US" altLang="ko-KR" sz="9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      .. 9,145ea EMI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선별후 불량으로 처리 방향 대기중</a:t>
            </a:r>
            <a:endParaRPr lang="ko-KR" altLang="en-US" sz="900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410805"/>
              </p:ext>
            </p:extLst>
          </p:nvPr>
        </p:nvGraphicFramePr>
        <p:xfrm>
          <a:off x="5032863" y="1575345"/>
          <a:ext cx="3759495" cy="358822"/>
        </p:xfrm>
        <a:graphic>
          <a:graphicData uri="http://schemas.openxmlformats.org/drawingml/2006/table">
            <a:tbl>
              <a:tblPr/>
              <a:tblGrid>
                <a:gridCol w="890727"/>
                <a:gridCol w="864096"/>
                <a:gridCol w="1008112"/>
                <a:gridCol w="996560"/>
              </a:tblGrid>
              <a:tr h="179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22Y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23Y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23Y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24Y</a:t>
                      </a:r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목표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79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↓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13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건↓</a:t>
                      </a:r>
                      <a:endParaRPr lang="en-US" altLang="ko-KR" sz="900" b="1" i="0" u="none" strike="noStrike" dirty="0" smtClean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252856" y="1056625"/>
            <a:ext cx="4323282" cy="539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t"/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 b="1" dirty="0" smtClean="0">
                <a:latin typeface="+mj-ea"/>
              </a:rPr>
              <a:t>원자재</a:t>
            </a:r>
            <a:r>
              <a:rPr lang="en-US" altLang="ko-KR" sz="1200" b="1" dirty="0" smtClean="0">
                <a:latin typeface="+mj-ea"/>
              </a:rPr>
              <a:t>/</a:t>
            </a:r>
            <a:r>
              <a:rPr lang="ko-KR" altLang="en-US" sz="1200" b="1" dirty="0" smtClean="0">
                <a:latin typeface="+mj-ea"/>
              </a:rPr>
              <a:t>완제품 재고 관리를 통한 금액 감소</a:t>
            </a:r>
            <a:r>
              <a:rPr lang="en-US" altLang="ko-KR" sz="1200" b="1" dirty="0" smtClean="0">
                <a:latin typeface="+mj-ea"/>
              </a:rPr>
              <a:t>(1~10</a:t>
            </a:r>
            <a:r>
              <a:rPr lang="ko-KR" altLang="en-US" sz="1200" b="1" dirty="0" smtClean="0">
                <a:latin typeface="+mj-ea"/>
              </a:rPr>
              <a:t>월</a:t>
            </a:r>
            <a:r>
              <a:rPr lang="en-US" altLang="ko-KR" sz="1200" b="1" dirty="0" smtClean="0">
                <a:latin typeface="+mj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b="1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+mj-ea"/>
              </a:rPr>
              <a:t> </a:t>
            </a:r>
            <a:endParaRPr lang="en-US" altLang="ko-KR" sz="1600" b="1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600" b="1" dirty="0">
              <a:latin typeface="+mj-ea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50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95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◌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원자재 재고 금액 감소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( 50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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37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_ 13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감소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950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        .  </a:t>
            </a:r>
            <a:r>
              <a:rPr lang="ko-KR" altLang="en-US" sz="950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과잉</a:t>
            </a:r>
            <a:r>
              <a:rPr lang="en-US" altLang="ko-KR" sz="950" dirty="0">
                <a:latin typeface="맑은 고딕" panose="020B0503020000020004" pitchFamily="50" charset="-127"/>
                <a:sym typeface="Wingdings" panose="05000000000000000000" pitchFamily="2" charset="2"/>
              </a:rPr>
              <a:t>/</a:t>
            </a:r>
            <a:r>
              <a:rPr lang="ko-KR" altLang="en-US" sz="950" dirty="0">
                <a:latin typeface="맑은 고딕" panose="020B0503020000020004" pitchFamily="50" charset="-127"/>
                <a:sym typeface="Wingdings" panose="05000000000000000000" pitchFamily="2" charset="2"/>
              </a:rPr>
              <a:t>부진 금액 </a:t>
            </a:r>
            <a:r>
              <a:rPr lang="en-US" altLang="ko-KR" sz="950" dirty="0">
                <a:latin typeface="맑은 고딕" panose="020B0503020000020004" pitchFamily="50" charset="-127"/>
                <a:sym typeface="Wingdings" panose="05000000000000000000" pitchFamily="2" charset="2"/>
              </a:rPr>
              <a:t>( 27</a:t>
            </a:r>
            <a:r>
              <a:rPr lang="ko-KR" altLang="en-US" sz="950" dirty="0">
                <a:latin typeface="맑은 고딕" panose="020B0503020000020004" pitchFamily="50" charset="-127"/>
                <a:sym typeface="Wingdings" panose="05000000000000000000" pitchFamily="2" charset="2"/>
              </a:rPr>
              <a:t>억 → </a:t>
            </a:r>
            <a:r>
              <a:rPr lang="en-US" altLang="ko-KR" sz="950" dirty="0">
                <a:latin typeface="맑은 고딕" panose="020B0503020000020004" pitchFamily="50" charset="-127"/>
                <a:sym typeface="Wingdings" panose="05000000000000000000" pitchFamily="2" charset="2"/>
              </a:rPr>
              <a:t>13</a:t>
            </a:r>
            <a:r>
              <a:rPr lang="ko-KR" altLang="en-US" sz="950" dirty="0">
                <a:latin typeface="맑은 고딕" panose="020B0503020000020004" pitchFamily="50" charset="-127"/>
                <a:sym typeface="Wingdings" panose="05000000000000000000" pitchFamily="2" charset="2"/>
              </a:rPr>
              <a:t>억 </a:t>
            </a:r>
            <a:r>
              <a:rPr lang="en-US" altLang="ko-KR" sz="950" dirty="0">
                <a:latin typeface="맑은 고딕" panose="020B0503020000020004" pitchFamily="50" charset="-127"/>
                <a:sym typeface="Wingdings" panose="05000000000000000000" pitchFamily="2" charset="2"/>
              </a:rPr>
              <a:t>_ 14</a:t>
            </a:r>
            <a:r>
              <a:rPr lang="ko-KR" altLang="en-US" sz="950" dirty="0">
                <a:latin typeface="맑은 고딕" panose="020B0503020000020004" pitchFamily="50" charset="-127"/>
                <a:sym typeface="Wingdings" panose="05000000000000000000" pitchFamily="2" charset="2"/>
              </a:rPr>
              <a:t>억 감소 </a:t>
            </a:r>
            <a:r>
              <a:rPr lang="en-US" altLang="ko-KR" sz="950" dirty="0" smtClean="0">
                <a:latin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950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95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◌ </a:t>
            </a:r>
            <a:r>
              <a:rPr lang="ko-KR" altLang="en-US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완제품 재고 금액 감소 </a:t>
            </a:r>
            <a:r>
              <a:rPr lang="en-US" altLang="ko-KR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( 66</a:t>
            </a:r>
            <a:r>
              <a:rPr lang="ko-KR" altLang="en-US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억  </a:t>
            </a:r>
            <a:r>
              <a:rPr lang="en-US" altLang="ko-KR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20</a:t>
            </a:r>
            <a:r>
              <a:rPr lang="ko-KR" altLang="en-US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억 </a:t>
            </a:r>
            <a:r>
              <a:rPr lang="en-US" altLang="ko-KR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_ 36</a:t>
            </a:r>
            <a:r>
              <a:rPr lang="ko-KR" altLang="en-US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억 감소 </a:t>
            </a:r>
            <a:r>
              <a:rPr lang="en-US" altLang="ko-KR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95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      </a:t>
            </a:r>
            <a:r>
              <a:rPr lang="en-US" altLang="ko-KR" sz="95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.  </a:t>
            </a:r>
            <a:r>
              <a:rPr lang="ko-KR" altLang="en-US" sz="95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과잉</a:t>
            </a:r>
            <a:r>
              <a:rPr lang="en-US" altLang="ko-KR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부진 금액 </a:t>
            </a:r>
            <a:r>
              <a:rPr lang="en-US" altLang="ko-KR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(42</a:t>
            </a:r>
            <a:r>
              <a:rPr lang="ko-KR" altLang="en-US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억 → </a:t>
            </a:r>
            <a:r>
              <a:rPr lang="en-US" altLang="ko-KR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3.8</a:t>
            </a:r>
            <a:r>
              <a:rPr lang="ko-KR" altLang="en-US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억 </a:t>
            </a:r>
            <a:r>
              <a:rPr lang="en-US" altLang="ko-KR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_ 39</a:t>
            </a:r>
            <a:r>
              <a:rPr lang="ko-KR" altLang="en-US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억 감소 </a:t>
            </a:r>
            <a:r>
              <a:rPr lang="en-US" altLang="ko-KR" sz="950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endParaRPr lang="en-US" altLang="ko-KR" sz="95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950" dirty="0" smtClean="0">
                <a:solidFill>
                  <a:srgbClr val="00206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    </a:t>
            </a:r>
            <a:r>
              <a:rPr lang="ko-KR" altLang="en-US" sz="950" dirty="0">
                <a:solidFill>
                  <a:srgbClr val="00206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→ </a:t>
            </a:r>
            <a:r>
              <a:rPr lang="en-US" altLang="ko-KR" sz="950" dirty="0">
                <a:solidFill>
                  <a:srgbClr val="00206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TA845 250K / TA865 18K </a:t>
            </a:r>
            <a:r>
              <a:rPr lang="ko-KR" altLang="en-US" sz="950" dirty="0">
                <a:solidFill>
                  <a:srgbClr val="00206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장기 재고 처리완료 </a:t>
            </a:r>
          </a:p>
          <a:p>
            <a:pPr lvl="0">
              <a:lnSpc>
                <a:spcPct val="150000"/>
              </a:lnSpc>
              <a:defRPr/>
            </a:pPr>
            <a:r>
              <a:rPr lang="ko-KR" altLang="en-US" sz="950" dirty="0">
                <a:solidFill>
                  <a:srgbClr val="00206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</a:t>
            </a:r>
            <a:r>
              <a:rPr lang="ko-KR" altLang="en-US" sz="950" dirty="0" smtClean="0">
                <a:solidFill>
                  <a:srgbClr val="00206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  </a:t>
            </a:r>
            <a:r>
              <a:rPr lang="ko-KR" altLang="en-US" sz="950" dirty="0">
                <a:solidFill>
                  <a:srgbClr val="00206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→ 불용재고 반납 및 </a:t>
            </a:r>
            <a:r>
              <a:rPr lang="ko-KR" altLang="en-US" sz="950" dirty="0" smtClean="0">
                <a:solidFill>
                  <a:srgbClr val="00206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재 작업</a:t>
            </a:r>
            <a:r>
              <a:rPr lang="en-US" altLang="ko-KR" sz="950" dirty="0">
                <a:solidFill>
                  <a:srgbClr val="00206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(TA800/TA200) </a:t>
            </a:r>
            <a:r>
              <a:rPr lang="ko-KR" altLang="en-US" sz="950" dirty="0">
                <a:solidFill>
                  <a:srgbClr val="00206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재고 축소 </a:t>
            </a:r>
            <a:endParaRPr lang="en-US" altLang="ko-KR" sz="300" b="1" dirty="0" smtClean="0">
              <a:solidFill>
                <a:srgbClr val="002060"/>
              </a:solidFill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+mj-ea"/>
              </a:rPr>
              <a:t>2. </a:t>
            </a:r>
            <a:r>
              <a:rPr lang="ko-KR" altLang="en-US" sz="1200" b="1" dirty="0" smtClean="0">
                <a:latin typeface="+mj-ea"/>
              </a:rPr>
              <a:t>자동화 설비 효율 및 고장예방 </a:t>
            </a:r>
            <a:r>
              <a:rPr lang="en-US" altLang="ko-KR" sz="1200" b="1" dirty="0" smtClean="0">
                <a:latin typeface="+mj-ea"/>
              </a:rPr>
              <a:t>PM </a:t>
            </a:r>
            <a:r>
              <a:rPr lang="ko-KR" altLang="en-US" sz="1200" b="1" dirty="0" smtClean="0">
                <a:latin typeface="+mj-ea"/>
              </a:rPr>
              <a:t>운영 달성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2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950" dirty="0" smtClean="0">
                <a:solidFill>
                  <a:srgbClr val="0000FF"/>
                </a:solidFill>
                <a:latin typeface="+mj-ea"/>
                <a:sym typeface="Wingdings" panose="05000000000000000000" pitchFamily="2" charset="2"/>
              </a:rPr>
              <a:t>    </a:t>
            </a:r>
            <a:r>
              <a:rPr lang="en-US" altLang="ko-KR" sz="950" dirty="0" smtClean="0">
                <a:latin typeface="+mj-ea"/>
              </a:rPr>
              <a:t>◌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설비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PM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고장 예방활동 유실감소 효율상승 및 비용 절감 발생</a:t>
            </a:r>
            <a:endParaRPr lang="en-US" altLang="ko-KR" sz="300" dirty="0"/>
          </a:p>
          <a:p>
            <a:pPr>
              <a:lnSpc>
                <a:spcPct val="150000"/>
              </a:lnSpc>
              <a:defRPr/>
            </a:pPr>
            <a:endParaRPr lang="en-US" altLang="ko-KR" sz="300" dirty="0">
              <a:solidFill>
                <a:srgbClr val="0000FF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+mj-ea"/>
                <a:ea typeface="+mj-ea"/>
              </a:rPr>
              <a:t>3. </a:t>
            </a:r>
            <a:r>
              <a:rPr lang="ko-KR" altLang="en-US" sz="1200" b="1" dirty="0" smtClean="0">
                <a:latin typeface="+mj-ea"/>
                <a:ea typeface="+mj-ea"/>
              </a:rPr>
              <a:t>별매 포장 생산성</a:t>
            </a:r>
            <a:r>
              <a:rPr lang="en-US" altLang="ko-KR" sz="1200" b="1" dirty="0" smtClean="0">
                <a:latin typeface="+mj-ea"/>
                <a:ea typeface="+mj-ea"/>
              </a:rPr>
              <a:t> </a:t>
            </a:r>
            <a:r>
              <a:rPr lang="ko-KR" altLang="en-US" sz="1200" b="1" dirty="0" smtClean="0">
                <a:latin typeface="+mj-ea"/>
                <a:ea typeface="+mj-ea"/>
              </a:rPr>
              <a:t>최적화</a:t>
            </a:r>
            <a:endParaRPr lang="en-US" altLang="ko-KR" sz="12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latin typeface="+mj-ea"/>
                <a:ea typeface="+mj-ea"/>
              </a:rPr>
              <a:t>  </a:t>
            </a:r>
            <a:r>
              <a:rPr lang="ko-KR" altLang="en-US" sz="1000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◌ </a:t>
            </a:r>
            <a:r>
              <a:rPr lang="en-US" altLang="ko-KR" sz="1000" dirty="0" smtClean="0">
                <a:latin typeface="+mj-ea"/>
                <a:ea typeface="+mj-ea"/>
              </a:rPr>
              <a:t> </a:t>
            </a:r>
            <a:r>
              <a:rPr lang="ko-KR" altLang="en-US" sz="1000" dirty="0" smtClean="0">
                <a:latin typeface="+mj-ea"/>
                <a:ea typeface="+mj-ea"/>
              </a:rPr>
              <a:t>별매 </a:t>
            </a:r>
            <a:r>
              <a:rPr lang="en-US" altLang="ko-KR" sz="1000" dirty="0" smtClean="0">
                <a:latin typeface="+mj-ea"/>
                <a:ea typeface="+mj-ea"/>
              </a:rPr>
              <a:t>Time</a:t>
            </a:r>
            <a:r>
              <a:rPr lang="ko-KR" altLang="en-US" sz="1000" dirty="0" smtClean="0">
                <a:latin typeface="+mj-ea"/>
                <a:ea typeface="+mj-ea"/>
              </a:rPr>
              <a:t>생산성 </a:t>
            </a:r>
            <a:r>
              <a:rPr lang="en-US" altLang="ko-KR" sz="1000" dirty="0" smtClean="0">
                <a:latin typeface="+mj-ea"/>
                <a:ea typeface="+mj-ea"/>
              </a:rPr>
              <a:t>Maximize _ 3,000ea/Time </a:t>
            </a:r>
            <a:r>
              <a:rPr lang="ko-KR" altLang="en-US" sz="1000" dirty="0" smtClean="0">
                <a:latin typeface="+mj-ea"/>
                <a:ea typeface="+mj-ea"/>
              </a:rPr>
              <a:t>구축 완료</a:t>
            </a:r>
            <a:endParaRPr lang="en-US" altLang="ko-KR" sz="1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en-US" altLang="ko-KR" sz="1000" dirty="0" smtClean="0">
                <a:latin typeface="+mj-ea"/>
                <a:ea typeface="+mj-ea"/>
              </a:rPr>
              <a:t>       . 22Y 4Q ( 2,185ea/Time )  </a:t>
            </a:r>
            <a:r>
              <a:rPr lang="en-US" altLang="ko-KR" sz="1000" dirty="0" smtClean="0">
                <a:latin typeface="+mj-ea"/>
                <a:ea typeface="+mj-ea"/>
                <a:sym typeface="Wingdings" panose="05000000000000000000" pitchFamily="2" charset="2"/>
              </a:rPr>
              <a:t>  </a:t>
            </a:r>
            <a:r>
              <a:rPr lang="en-US" altLang="ko-KR" sz="1000" b="1" dirty="0" smtClean="0">
                <a:latin typeface="+mj-ea"/>
                <a:ea typeface="+mj-ea"/>
                <a:sym typeface="Wingdings" panose="05000000000000000000" pitchFamily="2" charset="2"/>
              </a:rPr>
              <a:t>23Y 2Q ( 3,000ea/Time )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smtClean="0">
                <a:solidFill>
                  <a:srgbClr val="0000FF"/>
                </a:solidFill>
                <a:latin typeface="+mj-ea"/>
                <a:sym typeface="Wingdings" panose="05000000000000000000" pitchFamily="2" charset="2"/>
              </a:rPr>
              <a:t>   </a:t>
            </a:r>
            <a:r>
              <a:rPr lang="en-US" altLang="ko-KR" sz="1000" dirty="0" smtClean="0">
                <a:latin typeface="+mj-ea"/>
              </a:rPr>
              <a:t>◌  </a:t>
            </a:r>
            <a:r>
              <a:rPr lang="en-US" altLang="ko-KR" sz="1000" b="1" dirty="0" smtClean="0">
                <a:latin typeface="+mj-ea"/>
              </a:rPr>
              <a:t>1,170K/</a:t>
            </a:r>
            <a:r>
              <a:rPr lang="ko-KR" altLang="en-US" sz="1000" b="1" dirty="0" smtClean="0">
                <a:latin typeface="+mj-ea"/>
              </a:rPr>
              <a:t>월 별매 생산 체제 구축 완료</a:t>
            </a:r>
            <a:endParaRPr lang="en-US" altLang="ko-KR" sz="300" b="1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latin typeface="+mj-ea"/>
                <a:ea typeface="+mj-ea"/>
              </a:rPr>
              <a:t>4</a:t>
            </a:r>
            <a:r>
              <a:rPr lang="en-US" altLang="ko-KR" sz="1200" b="1" dirty="0" smtClean="0">
                <a:latin typeface="+mj-ea"/>
                <a:ea typeface="+mj-ea"/>
              </a:rPr>
              <a:t>. </a:t>
            </a:r>
            <a:r>
              <a:rPr lang="ko-KR" altLang="en-US" sz="1200" b="1" dirty="0" smtClean="0">
                <a:latin typeface="+mj-ea"/>
              </a:rPr>
              <a:t>신규 자동화 설비 </a:t>
            </a:r>
            <a:r>
              <a:rPr lang="en-US" altLang="ko-KR" sz="1200" b="1" dirty="0" smtClean="0">
                <a:latin typeface="+mj-ea"/>
              </a:rPr>
              <a:t>Set up </a:t>
            </a:r>
            <a:r>
              <a:rPr lang="ko-KR" altLang="en-US" sz="1200" b="1" dirty="0" smtClean="0">
                <a:latin typeface="+mj-ea"/>
              </a:rPr>
              <a:t>및 조기 안정화</a:t>
            </a:r>
            <a:r>
              <a:rPr lang="en-US" altLang="ko-KR" sz="1000" dirty="0" smtClean="0">
                <a:latin typeface="+mj-ea"/>
                <a:ea typeface="+mj-ea"/>
              </a:rPr>
              <a:t> 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50" dirty="0">
                <a:latin typeface="+mj-ea"/>
                <a:ea typeface="+mj-ea"/>
              </a:rPr>
              <a:t> </a:t>
            </a:r>
            <a:r>
              <a:rPr lang="en-US" altLang="ko-KR" sz="950" dirty="0" smtClean="0">
                <a:latin typeface="+mj-ea"/>
                <a:ea typeface="+mj-ea"/>
              </a:rPr>
              <a:t>  ◌  Automation Mold Line Set up _ 2 Line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50" dirty="0" smtClean="0">
                <a:latin typeface="+mj-ea"/>
                <a:ea typeface="+mj-ea"/>
              </a:rPr>
              <a:t>  </a:t>
            </a:r>
            <a:r>
              <a:rPr lang="en-US" altLang="ko-KR" sz="950" dirty="0">
                <a:latin typeface="+mj-ea"/>
              </a:rPr>
              <a:t> ◌ </a:t>
            </a:r>
            <a:r>
              <a:rPr lang="en-US" altLang="ko-KR" sz="950" dirty="0" smtClean="0">
                <a:latin typeface="+mj-ea"/>
              </a:rPr>
              <a:t> </a:t>
            </a:r>
            <a:r>
              <a:rPr lang="ko-KR" altLang="en-US" sz="950" dirty="0" smtClean="0">
                <a:latin typeface="+mj-ea"/>
              </a:rPr>
              <a:t>조기 설비 안정화 및 </a:t>
            </a:r>
            <a:r>
              <a:rPr lang="en-US" altLang="ko-KR" sz="950" dirty="0" smtClean="0">
                <a:latin typeface="+mj-ea"/>
              </a:rPr>
              <a:t>Time </a:t>
            </a:r>
            <a:r>
              <a:rPr lang="ko-KR" altLang="en-US" sz="950" dirty="0" smtClean="0">
                <a:latin typeface="+mj-ea"/>
              </a:rPr>
              <a:t>생산성 목표 달성 </a:t>
            </a:r>
            <a:r>
              <a:rPr lang="en-US" altLang="ko-KR" sz="950" dirty="0" smtClean="0">
                <a:latin typeface="+mj-ea"/>
              </a:rPr>
              <a:t>_ 3,500ea/Time</a:t>
            </a:r>
          </a:p>
          <a:p>
            <a:pPr>
              <a:lnSpc>
                <a:spcPct val="150000"/>
              </a:lnSpc>
              <a:defRPr/>
            </a:pPr>
            <a:endParaRPr lang="en-US" altLang="ko-KR" sz="500" dirty="0" smtClean="0">
              <a:latin typeface="+mj-ea"/>
              <a:ea typeface="+mj-ea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87644"/>
              </p:ext>
            </p:extLst>
          </p:nvPr>
        </p:nvGraphicFramePr>
        <p:xfrm>
          <a:off x="495634" y="1357279"/>
          <a:ext cx="3837726" cy="715900"/>
        </p:xfrm>
        <a:graphic>
          <a:graphicData uri="http://schemas.openxmlformats.org/drawingml/2006/table">
            <a:tbl>
              <a:tblPr/>
              <a:tblGrid>
                <a:gridCol w="1136300"/>
                <a:gridCol w="720080"/>
                <a:gridCol w="720080"/>
                <a:gridCol w="659418"/>
                <a:gridCol w="601848"/>
              </a:tblGrid>
              <a:tr h="178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‘22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‘23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‘23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78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공정재공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98.2%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재고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69.9%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8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완제품 재고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59.0%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250880"/>
              </p:ext>
            </p:extLst>
          </p:nvPr>
        </p:nvGraphicFramePr>
        <p:xfrm>
          <a:off x="2339752" y="3653474"/>
          <a:ext cx="2067379" cy="727396"/>
        </p:xfrm>
        <a:graphic>
          <a:graphicData uri="http://schemas.openxmlformats.org/drawingml/2006/table">
            <a:tbl>
              <a:tblPr/>
              <a:tblGrid>
                <a:gridCol w="648072"/>
                <a:gridCol w="576064"/>
                <a:gridCol w="432048"/>
                <a:gridCol w="411195"/>
              </a:tblGrid>
              <a:tr h="185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778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2,818KK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2,147KK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78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고장비용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58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100K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344346"/>
              </p:ext>
            </p:extLst>
          </p:nvPr>
        </p:nvGraphicFramePr>
        <p:xfrm>
          <a:off x="450717" y="3652907"/>
          <a:ext cx="1872208" cy="727963"/>
        </p:xfrm>
        <a:graphic>
          <a:graphicData uri="http://schemas.openxmlformats.org/drawingml/2006/table">
            <a:tbl>
              <a:tblPr/>
              <a:tblGrid>
                <a:gridCol w="432048"/>
                <a:gridCol w="720080"/>
                <a:gridCol w="720080"/>
              </a:tblGrid>
              <a:tr h="1850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22Y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평가효율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23Y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평가효율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4096640" y="3498307"/>
            <a:ext cx="3353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USD</a:t>
            </a:r>
            <a:endParaRPr lang="ko-KR" altLang="en-US" sz="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타원 21">
            <a:hlinkClick r:id="rId2" action="ppaction://hlinksldjump"/>
          </p:cNvPr>
          <p:cNvSpPr/>
          <p:nvPr/>
        </p:nvSpPr>
        <p:spPr>
          <a:xfrm>
            <a:off x="8512973" y="4941168"/>
            <a:ext cx="293161" cy="2287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7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712879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>
                <a:latin typeface="+mn-ea"/>
              </a:rPr>
              <a:t>제품 신뢰성 검사 강화</a:t>
            </a:r>
            <a:r>
              <a:rPr lang="en-US" altLang="ko-KR" b="1" dirty="0" smtClean="0">
                <a:latin typeface="+mn-ea"/>
              </a:rPr>
              <a:t>(Burn-in </a:t>
            </a:r>
            <a:r>
              <a:rPr lang="ko-KR" altLang="en-US" b="1" dirty="0" smtClean="0">
                <a:latin typeface="+mn-ea"/>
              </a:rPr>
              <a:t>검사 </a:t>
            </a:r>
            <a:r>
              <a:rPr lang="ko-KR" altLang="en-US" b="1" dirty="0">
                <a:latin typeface="+mn-ea"/>
              </a:rPr>
              <a:t>강화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020475"/>
              </p:ext>
            </p:extLst>
          </p:nvPr>
        </p:nvGraphicFramePr>
        <p:xfrm>
          <a:off x="388800" y="1116000"/>
          <a:ext cx="8360162" cy="5294792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</a:rPr>
                        <a:t>제품 신뢰성 검사 강화</a:t>
                      </a:r>
                      <a:r>
                        <a:rPr lang="en-US" altLang="ko-KR" sz="1200" b="1" dirty="0" smtClean="0">
                          <a:latin typeface="+mn-ea"/>
                        </a:rPr>
                        <a:t>(Burn-In</a:t>
                      </a:r>
                      <a:r>
                        <a:rPr lang="en-US" altLang="ko-KR" sz="1200" b="1" baseline="0" dirty="0" smtClean="0">
                          <a:latin typeface="+mn-ea"/>
                        </a:rPr>
                        <a:t> </a:t>
                      </a:r>
                      <a:r>
                        <a:rPr lang="ko-KR" altLang="en-US" sz="1200" b="1" dirty="0" smtClean="0">
                          <a:latin typeface="+mn-ea"/>
                        </a:rPr>
                        <a:t>검사 강화</a:t>
                      </a:r>
                      <a:r>
                        <a:rPr lang="en-US" altLang="ko-KR" sz="1200" b="1" dirty="0" smtClean="0">
                          <a:latin typeface="+mn-ea"/>
                        </a:rPr>
                        <a:t>)</a:t>
                      </a:r>
                      <a:endParaRPr lang="en-US" altLang="ko-KR" sz="1400" b="1" dirty="0" smtClean="0">
                        <a:latin typeface="+mn-ea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11183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고출력 제품 출하 품질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VOC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지속 접수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 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제품 개발 샘플 적용 단계 및 양산 단계별 차별화 </a:t>
                      </a: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  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운영 요구 지속 접수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(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고객사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)</a:t>
                      </a: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 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dirty="0">
                          <a:effectLst/>
                          <a:latin typeface="맑은 고딕" pitchFamily="50"/>
                          <a:ea typeface="맑은 고딕" pitchFamily="50"/>
                        </a:rPr>
                        <a:t>  </a:t>
                      </a:r>
                      <a:endParaRPr lang="en-US" sz="1300" baseline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aseline="0" dirty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6753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: 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 Burn-In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차별화 대응으로 고객 출하 품질 강화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출하 품질 수준 향상을 통한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품질 경쟁력 향상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baseline="0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6788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□ 투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b="1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 </a:t>
                      </a:r>
                      <a:r>
                        <a:rPr lang="en-US" altLang="ko-KR" sz="105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  <a:r>
                        <a:rPr lang="en-US" altLang="ko-KR" sz="105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</a:t>
                      </a:r>
                      <a:r>
                        <a:rPr lang="en-US" altLang="ko-KR" sz="105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altLang="ko-KR" sz="105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05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투자 비용 </a:t>
                      </a:r>
                      <a:r>
                        <a:rPr lang="en-US" altLang="ko-KR" sz="105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_  </a:t>
                      </a:r>
                      <a:r>
                        <a:rPr lang="ko-KR" altLang="en-US" sz="105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없음</a:t>
                      </a:r>
                      <a:endParaRPr lang="en-US" altLang="ko-KR" sz="1300" b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393677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167484"/>
              </p:ext>
            </p:extLst>
          </p:nvPr>
        </p:nvGraphicFramePr>
        <p:xfrm>
          <a:off x="4817029" y="2756684"/>
          <a:ext cx="3888432" cy="64807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121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Burn-In 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운영 강화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건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-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1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100%</a:t>
                      </a:r>
                      <a:r>
                        <a:rPr lang="en-US" sz="14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↑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075518"/>
              </p:ext>
            </p:extLst>
          </p:nvPr>
        </p:nvGraphicFramePr>
        <p:xfrm>
          <a:off x="546867" y="5370796"/>
          <a:ext cx="8136906" cy="90972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1610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4056"/>
                <a:gridCol w="504056"/>
                <a:gridCol w="504056"/>
                <a:gridCol w="504056"/>
                <a:gridCol w="50405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936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Burn-In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DAT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설비 추가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Set up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제품별 개발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/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양산 운영 차별화 기준 마련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Burn-In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운영 강화 적용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직선 화살표 연결선 11"/>
          <p:cNvCxnSpPr>
            <a:cxnSpLocks noChangeShapeType="1"/>
          </p:cNvCxnSpPr>
          <p:nvPr/>
        </p:nvCxnSpPr>
        <p:spPr bwMode="auto">
          <a:xfrm>
            <a:off x="3713354" y="5717899"/>
            <a:ext cx="1002662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화살표 연결선 11"/>
          <p:cNvCxnSpPr>
            <a:cxnSpLocks noChangeShapeType="1"/>
          </p:cNvCxnSpPr>
          <p:nvPr/>
        </p:nvCxnSpPr>
        <p:spPr bwMode="auto">
          <a:xfrm>
            <a:off x="3713354" y="6165304"/>
            <a:ext cx="1290694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화살표 연결선 11"/>
          <p:cNvCxnSpPr>
            <a:cxnSpLocks noChangeShapeType="1"/>
          </p:cNvCxnSpPr>
          <p:nvPr/>
        </p:nvCxnSpPr>
        <p:spPr bwMode="auto">
          <a:xfrm>
            <a:off x="3713354" y="5949280"/>
            <a:ext cx="1103675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17291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78993" y="1145802"/>
            <a:ext cx="8613486" cy="2859262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78992" y="1052737"/>
            <a:ext cx="3101805" cy="241996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별매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Lay Out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및 별매 자동화 </a:t>
            </a:r>
            <a:r>
              <a:rPr lang="ko-KR" altLang="en-US" sz="1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셋업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2858" y="4085649"/>
            <a:ext cx="3101806" cy="244559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업무 추진 방안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61562" y="1388864"/>
            <a:ext cx="1831958" cy="20338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</a:rPr>
              <a:t>현재 운영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891144" y="1387280"/>
            <a:ext cx="1831958" cy="203382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변경 예정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61696" y="3432323"/>
            <a:ext cx="3456505" cy="511990"/>
          </a:xfrm>
          <a:prstGeom prst="roundRect">
            <a:avLst>
              <a:gd name="adj" fmla="val 145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TA / VD  Burn In Room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구분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운영중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       TA Burn-In Room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추가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Space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없음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9" name="Rectangle 37"/>
          <p:cNvSpPr>
            <a:spLocks noChangeArrowheads="1"/>
          </p:cNvSpPr>
          <p:nvPr/>
        </p:nvSpPr>
        <p:spPr bwMode="auto">
          <a:xfrm>
            <a:off x="251520" y="720143"/>
            <a:ext cx="7344816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 smtClean="0">
                <a:latin typeface="+mn-ea"/>
              </a:rPr>
              <a:t>제품 신뢰성 검사 강화</a:t>
            </a:r>
            <a:r>
              <a:rPr lang="en-US" altLang="ko-KR" b="1" dirty="0" smtClean="0">
                <a:latin typeface="+mn-ea"/>
              </a:rPr>
              <a:t>(Aging</a:t>
            </a:r>
            <a:r>
              <a:rPr lang="ko-KR" altLang="en-US" b="1" dirty="0" smtClean="0">
                <a:latin typeface="+mn-ea"/>
              </a:rPr>
              <a:t>검사 강화</a:t>
            </a:r>
            <a:r>
              <a:rPr lang="en-US" altLang="ko-KR" b="1" dirty="0" smtClean="0">
                <a:latin typeface="+mn-ea"/>
              </a:rPr>
              <a:t>)</a:t>
            </a:r>
            <a:endParaRPr lang="en-US" altLang="ko-KR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88" y="1619877"/>
            <a:ext cx="2985945" cy="1760250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13" y="1619877"/>
            <a:ext cx="2958718" cy="1760250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</p:pic>
      <p:sp>
        <p:nvSpPr>
          <p:cNvPr id="12" name="모서리가 둥근 직사각형 11"/>
          <p:cNvSpPr/>
          <p:nvPr/>
        </p:nvSpPr>
        <p:spPr>
          <a:xfrm>
            <a:off x="514376" y="1628857"/>
            <a:ext cx="2957457" cy="1303699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514377" y="2932556"/>
            <a:ext cx="658848" cy="447571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19169" y="2924944"/>
            <a:ext cx="952663" cy="45518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73530" y="1630529"/>
            <a:ext cx="2634201" cy="129441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7800163" y="2907174"/>
            <a:ext cx="907568" cy="458552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777813" y="2907173"/>
            <a:ext cx="680978" cy="45855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770805" y="2023527"/>
            <a:ext cx="302725" cy="883646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rcRect l="24677" t="74432" r="29503"/>
          <a:stretch/>
        </p:blipFill>
        <p:spPr>
          <a:xfrm>
            <a:off x="1385811" y="1651277"/>
            <a:ext cx="2671966" cy="878955"/>
          </a:xfrm>
          <a:prstGeom prst="rect">
            <a:avLst/>
          </a:prstGeom>
          <a:ln w="19050">
            <a:solidFill>
              <a:srgbClr val="00B050"/>
            </a:solidFill>
            <a:prstDash val="sysDot"/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rcRect l="23337" t="72718" r="30422"/>
          <a:stretch/>
        </p:blipFill>
        <p:spPr>
          <a:xfrm>
            <a:off x="6301390" y="1680218"/>
            <a:ext cx="2365869" cy="830450"/>
          </a:xfrm>
          <a:prstGeom prst="rect">
            <a:avLst/>
          </a:prstGeom>
          <a:ln w="19050">
            <a:solidFill>
              <a:srgbClr val="00B050"/>
            </a:solidFill>
            <a:prstDash val="sysDot"/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r="90012" b="61355"/>
          <a:stretch/>
        </p:blipFill>
        <p:spPr>
          <a:xfrm>
            <a:off x="4842151" y="2246487"/>
            <a:ext cx="471888" cy="1086222"/>
          </a:xfrm>
          <a:prstGeom prst="rect">
            <a:avLst/>
          </a:prstGeom>
          <a:ln w="19050">
            <a:solidFill>
              <a:srgbClr val="00B050"/>
            </a:solidFill>
            <a:prstDash val="sysDot"/>
          </a:ln>
        </p:spPr>
      </p:pic>
      <p:sp>
        <p:nvSpPr>
          <p:cNvPr id="22" name="톱니 모양의 오른쪽 화살표 21"/>
          <p:cNvSpPr/>
          <p:nvPr/>
        </p:nvSpPr>
        <p:spPr>
          <a:xfrm>
            <a:off x="4396863" y="2122330"/>
            <a:ext cx="328801" cy="951285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3" name="굽은 화살표 22"/>
          <p:cNvSpPr/>
          <p:nvPr/>
        </p:nvSpPr>
        <p:spPr>
          <a:xfrm rot="16200000" flipV="1">
            <a:off x="2695498" y="2642121"/>
            <a:ext cx="657576" cy="647156"/>
          </a:xfrm>
          <a:prstGeom prst="bentArrow">
            <a:avLst>
              <a:gd name="adj1" fmla="val 26212"/>
              <a:gd name="adj2" fmla="val 28031"/>
              <a:gd name="adj3" fmla="val 25000"/>
              <a:gd name="adj4" fmla="val 43750"/>
            </a:avLst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4" name="굽은 화살표 23"/>
          <p:cNvSpPr/>
          <p:nvPr/>
        </p:nvSpPr>
        <p:spPr>
          <a:xfrm rot="16200000" flipV="1">
            <a:off x="7893577" y="2433763"/>
            <a:ext cx="738965" cy="925793"/>
          </a:xfrm>
          <a:prstGeom prst="bentArrow">
            <a:avLst>
              <a:gd name="adj1" fmla="val 22315"/>
              <a:gd name="adj2" fmla="val 26082"/>
              <a:gd name="adj3" fmla="val 22077"/>
              <a:gd name="adj4" fmla="val 43750"/>
            </a:avLst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5" name="굽은 화살표 24"/>
          <p:cNvSpPr/>
          <p:nvPr/>
        </p:nvSpPr>
        <p:spPr>
          <a:xfrm rot="16200000" flipH="1">
            <a:off x="5093082" y="1622642"/>
            <a:ext cx="448343" cy="791910"/>
          </a:xfrm>
          <a:prstGeom prst="bentArrow">
            <a:avLst>
              <a:gd name="adj1" fmla="val 24924"/>
              <a:gd name="adj2" fmla="val 37153"/>
              <a:gd name="adj3" fmla="val 31901"/>
              <a:gd name="adj4" fmla="val 40538"/>
            </a:avLst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58990"/>
              </p:ext>
            </p:extLst>
          </p:nvPr>
        </p:nvGraphicFramePr>
        <p:xfrm>
          <a:off x="292858" y="4363681"/>
          <a:ext cx="8585570" cy="2119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682"/>
                <a:gridCol w="2966380"/>
                <a:gridCol w="4234420"/>
                <a:gridCol w="792088"/>
              </a:tblGrid>
              <a:tr h="206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현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상황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세부 운영 방안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일정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담당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50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개발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DAT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 단계 별도 검증 없음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양산용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설비 운영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동일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PGM /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동일 시간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 단계 검증용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설비 투자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전용 설비 구축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 단계 법인 검증 강화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개발 단계별 제품별 차별화 검증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법인제조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7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양산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DAT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Burn-In Time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 운영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고출력 제품 고객 요구에 따른 차별화 반영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. TA865 / TA845 Time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증가 운영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 제품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Burn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-In 30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 기본 운영 방침 유지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제품별 차별화 장기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Burn-In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검증 운영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양산 초기 관리 강화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양산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Capacity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부족에 따른 추가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Burn-In DAT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설비 확보 예정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법인제조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법인제조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제조지원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7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EMI</a:t>
                      </a:r>
                    </a:p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(CE)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품질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Sampling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검사 진행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&gt; Data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송부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양산용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EMI Test Process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없음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EMI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(CE) Room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별도 운영 계획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수립중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 요구에 맞춰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Sampling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 제품별 차별화 검증 대응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제조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법인제조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7" name="모서리가 둥근 직사각형 26"/>
          <p:cNvSpPr/>
          <p:nvPr/>
        </p:nvSpPr>
        <p:spPr>
          <a:xfrm>
            <a:off x="514375" y="2091930"/>
            <a:ext cx="1105297" cy="438301"/>
          </a:xfrm>
          <a:prstGeom prst="roundRect">
            <a:avLst>
              <a:gd name="adj" fmla="val 14541"/>
            </a:avLst>
          </a:prstGeom>
          <a:solidFill>
            <a:srgbClr val="FFFFFF">
              <a:alpha val="60000"/>
            </a:srgbClr>
          </a:solidFill>
          <a:ln w="31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VD Burn-in</a:t>
            </a:r>
          </a:p>
          <a:p>
            <a:r>
              <a:rPr lang="en-US" altLang="ko-KR" sz="1100" b="1" dirty="0" smtClean="0">
                <a:solidFill>
                  <a:schemeClr val="tx1"/>
                </a:solidFill>
              </a:rPr>
              <a:t>SMPS / ADT</a:t>
            </a:r>
          </a:p>
          <a:p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427969" y="2077201"/>
            <a:ext cx="1463175" cy="412320"/>
          </a:xfrm>
          <a:prstGeom prst="roundRect">
            <a:avLst>
              <a:gd name="adj" fmla="val 14541"/>
            </a:avLst>
          </a:prstGeom>
          <a:solidFill>
            <a:srgbClr val="FFFFFF">
              <a:alpha val="60000"/>
            </a:srgbClr>
          </a:solidFill>
          <a:ln w="31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100" b="1" dirty="0" smtClean="0">
                <a:solidFill>
                  <a:schemeClr val="tx1"/>
                </a:solidFill>
              </a:rPr>
              <a:t>VD +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TA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운영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r>
              <a:rPr lang="en-US" altLang="ko-KR" sz="1100" b="1" dirty="0" smtClean="0">
                <a:solidFill>
                  <a:srgbClr val="0000FF"/>
                </a:solidFill>
              </a:rPr>
              <a:t>TA </a:t>
            </a:r>
            <a:r>
              <a:rPr lang="ko-KR" altLang="en-US" sz="1100" b="1" dirty="0" smtClean="0">
                <a:solidFill>
                  <a:srgbClr val="0000FF"/>
                </a:solidFill>
              </a:rPr>
              <a:t>개발</a:t>
            </a:r>
            <a:r>
              <a:rPr lang="en-US" altLang="ko-KR" sz="1100" b="1" dirty="0" smtClean="0">
                <a:solidFill>
                  <a:srgbClr val="0000FF"/>
                </a:solidFill>
              </a:rPr>
              <a:t>/</a:t>
            </a:r>
            <a:r>
              <a:rPr lang="ko-KR" altLang="en-US" sz="1100" b="1" dirty="0" smtClean="0">
                <a:solidFill>
                  <a:srgbClr val="0000FF"/>
                </a:solidFill>
              </a:rPr>
              <a:t>양산 </a:t>
            </a:r>
            <a:r>
              <a:rPr lang="en-US" altLang="ko-KR" sz="1100" b="1" dirty="0" smtClean="0">
                <a:solidFill>
                  <a:srgbClr val="0000FF"/>
                </a:solidFill>
              </a:rPr>
              <a:t>DAT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689944" y="1670754"/>
            <a:ext cx="1019151" cy="375021"/>
          </a:xfrm>
          <a:prstGeom prst="roundRect">
            <a:avLst>
              <a:gd name="adj" fmla="val 14541"/>
            </a:avLst>
          </a:prstGeom>
          <a:solidFill>
            <a:srgbClr val="FFFFFF">
              <a:alpha val="60000"/>
            </a:srgbClr>
          </a:solidFill>
          <a:ln w="31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TA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DAT</a:t>
            </a:r>
          </a:p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(OLD + NEW)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443736" y="3059767"/>
            <a:ext cx="1268278" cy="280782"/>
          </a:xfrm>
          <a:prstGeom prst="roundRect">
            <a:avLst>
              <a:gd name="adj" fmla="val 14541"/>
            </a:avLst>
          </a:prstGeom>
          <a:solidFill>
            <a:srgbClr val="FFFFFF">
              <a:alpha val="60000"/>
            </a:srgbClr>
          </a:solidFill>
          <a:ln w="31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100" b="1" dirty="0" smtClean="0">
                <a:solidFill>
                  <a:srgbClr val="0000FF"/>
                </a:solidFill>
              </a:rPr>
              <a:t>TEMI(CE) Room</a:t>
            </a:r>
            <a:endParaRPr lang="ko-KR" altLang="en-US" sz="1100" b="1" dirty="0">
              <a:solidFill>
                <a:srgbClr val="0000FF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373185" y="1642281"/>
            <a:ext cx="1019151" cy="375021"/>
          </a:xfrm>
          <a:prstGeom prst="roundRect">
            <a:avLst>
              <a:gd name="adj" fmla="val 14541"/>
            </a:avLst>
          </a:prstGeom>
          <a:solidFill>
            <a:srgbClr val="FFFFFF">
              <a:alpha val="60000"/>
            </a:srgbClr>
          </a:solidFill>
          <a:ln w="31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TA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DAT</a:t>
            </a:r>
          </a:p>
          <a:p>
            <a:pPr algn="r"/>
            <a:r>
              <a:rPr lang="en-US" altLang="ko-KR" sz="1000" b="1" dirty="0" smtClean="0">
                <a:solidFill>
                  <a:schemeClr val="tx1"/>
                </a:solidFill>
              </a:rPr>
              <a:t>(OLD + NEW)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626594" y="3437208"/>
            <a:ext cx="3251834" cy="511990"/>
          </a:xfrm>
          <a:prstGeom prst="roundRect">
            <a:avLst>
              <a:gd name="adj" fmla="val 14541"/>
            </a:avLst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신규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DAT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설비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VD Room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Set up</a:t>
            </a:r>
          </a:p>
          <a:p>
            <a:r>
              <a:rPr lang="en-US" altLang="ko-KR" sz="1200" b="1" dirty="0" smtClean="0">
                <a:solidFill>
                  <a:schemeClr val="tx1"/>
                </a:solidFill>
              </a:rPr>
              <a:t>      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관리 용이 및 전기 공사 불필요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3714116" y="3432323"/>
            <a:ext cx="1831468" cy="511990"/>
          </a:xfrm>
          <a:prstGeom prst="roundRect">
            <a:avLst>
              <a:gd name="adj" fmla="val 30010"/>
            </a:avLst>
          </a:prstGeom>
          <a:solidFill>
            <a:schemeClr val="accent3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300" b="1" dirty="0" smtClean="0">
                <a:solidFill>
                  <a:schemeClr val="tx1"/>
                </a:solidFill>
              </a:rPr>
              <a:t>TA DAT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신규 </a:t>
            </a:r>
            <a:r>
              <a:rPr lang="ko-KR" altLang="en-US" sz="1300" b="1" dirty="0" err="1" smtClean="0">
                <a:solidFill>
                  <a:schemeClr val="tx1"/>
                </a:solidFill>
              </a:rPr>
              <a:t>검토중</a:t>
            </a:r>
            <a:endParaRPr lang="en-US" altLang="ko-KR" sz="13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3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개발단계용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양산용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)</a:t>
            </a: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hlinkClick r:id="rId4" action="ppaction://hlinksldjump"/>
          </p:cNvPr>
          <p:cNvSpPr>
            <a:spLocks noChangeAspect="1"/>
          </p:cNvSpPr>
          <p:nvPr/>
        </p:nvSpPr>
        <p:spPr>
          <a:xfrm>
            <a:off x="8415231" y="6093296"/>
            <a:ext cx="504055" cy="51447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8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TA Auto Mold Line </a:t>
            </a:r>
            <a:r>
              <a:rPr lang="ko-KR" altLang="en-US" b="1" dirty="0" smtClean="0">
                <a:latin typeface="+mn-ea"/>
              </a:rPr>
              <a:t>성인화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618172"/>
              </p:ext>
            </p:extLst>
          </p:nvPr>
        </p:nvGraphicFramePr>
        <p:xfrm>
          <a:off x="388800" y="1116000"/>
          <a:ext cx="8360162" cy="5294792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dirty="0" smtClean="0">
                          <a:latin typeface="+mn-ea"/>
                        </a:rPr>
                        <a:t>TA Auto Mold Line </a:t>
                      </a:r>
                      <a:r>
                        <a:rPr lang="ko-KR" altLang="en-US" sz="1400" b="1" dirty="0" smtClean="0">
                          <a:latin typeface="+mn-ea"/>
                        </a:rPr>
                        <a:t>성인화</a:t>
                      </a:r>
                      <a:endParaRPr lang="en-US" altLang="ko-KR" sz="1400" b="1" dirty="0" smtClean="0">
                        <a:latin typeface="+mn-ea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11183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제조 직접 인력 성인화를 통한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OH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실적 기여</a:t>
                      </a:r>
                      <a:endParaRPr lang="en-US" altLang="ko-KR" sz="1200" b="0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 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작업자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BF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분석을 통한 인력 성인화 추진</a:t>
                      </a: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최적 작업자 배치 운영을 통한 인당 생산성 향상</a:t>
                      </a: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 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dirty="0">
                          <a:effectLst/>
                          <a:latin typeface="맑은 고딕" pitchFamily="50"/>
                          <a:ea typeface="맑은 고딕" pitchFamily="50"/>
                        </a:rPr>
                        <a:t>  </a:t>
                      </a:r>
                      <a:endParaRPr lang="en-US" sz="1300" baseline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aseline="0" dirty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6753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간접인력 성인화를 통한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OH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달성 기여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 4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월부터 절감 효과 반영</a:t>
                      </a: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        . 6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명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(2Line)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* $296.3 * 9</a:t>
                      </a:r>
                      <a:r>
                        <a:rPr lang="ko-KR" altLang="en-US" sz="10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개월 </a:t>
                      </a:r>
                      <a:r>
                        <a:rPr lang="en-US" altLang="ko-KR" sz="10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= $16,000.20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baseline="0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6788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□ 투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b="1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 </a:t>
                      </a:r>
                      <a:r>
                        <a:rPr lang="en-US" altLang="ko-KR" sz="105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  <a:r>
                        <a:rPr lang="en-US" altLang="ko-KR" sz="105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</a:t>
                      </a:r>
                      <a:r>
                        <a:rPr lang="en-US" altLang="ko-KR" sz="105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altLang="ko-KR" sz="105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05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투자 비용 </a:t>
                      </a:r>
                      <a:r>
                        <a:rPr lang="en-US" altLang="ko-KR" sz="105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_  </a:t>
                      </a:r>
                      <a:r>
                        <a:rPr lang="ko-KR" altLang="en-US" sz="105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없음</a:t>
                      </a:r>
                      <a:endParaRPr lang="en-US" altLang="ko-KR" sz="1300" b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393677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378937"/>
              </p:ext>
            </p:extLst>
          </p:nvPr>
        </p:nvGraphicFramePr>
        <p:xfrm>
          <a:off x="4788024" y="2780928"/>
          <a:ext cx="3856801" cy="64807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6561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164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작업자 성인화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명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10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7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30%↓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919501"/>
              </p:ext>
            </p:extLst>
          </p:nvPr>
        </p:nvGraphicFramePr>
        <p:xfrm>
          <a:off x="546867" y="5370796"/>
          <a:ext cx="8136906" cy="90972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1610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4056"/>
                <a:gridCol w="504056"/>
                <a:gridCol w="504056"/>
                <a:gridCol w="504056"/>
                <a:gridCol w="50405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936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작업자 세부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BF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분석을 통한 개선 인자 발굴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작업 환경 개선 및 작업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방법 보완 적용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작업자 축소 배치 운영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직선 화살표 연결선 11"/>
          <p:cNvCxnSpPr>
            <a:cxnSpLocks noChangeShapeType="1"/>
          </p:cNvCxnSpPr>
          <p:nvPr/>
        </p:nvCxnSpPr>
        <p:spPr bwMode="auto">
          <a:xfrm>
            <a:off x="3707904" y="5714044"/>
            <a:ext cx="950037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화살표 연결선 11"/>
          <p:cNvCxnSpPr>
            <a:cxnSpLocks noChangeShapeType="1"/>
          </p:cNvCxnSpPr>
          <p:nvPr/>
        </p:nvCxnSpPr>
        <p:spPr bwMode="auto">
          <a:xfrm>
            <a:off x="3707904" y="6165304"/>
            <a:ext cx="1512168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화살표 연결선 11"/>
          <p:cNvCxnSpPr>
            <a:cxnSpLocks noChangeShapeType="1"/>
          </p:cNvCxnSpPr>
          <p:nvPr/>
        </p:nvCxnSpPr>
        <p:spPr bwMode="auto">
          <a:xfrm>
            <a:off x="3707904" y="5949280"/>
            <a:ext cx="1296144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6771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b="1" dirty="0">
                <a:latin typeface="+mn-ea"/>
              </a:rPr>
              <a:t>TA Auto Mold Line </a:t>
            </a:r>
            <a:r>
              <a:rPr lang="ko-KR" altLang="en-US" b="1" dirty="0">
                <a:latin typeface="+mn-ea"/>
              </a:rPr>
              <a:t>성인화</a:t>
            </a:r>
            <a:endParaRPr lang="en-US" altLang="ko-KR" b="1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78992" y="1261173"/>
            <a:ext cx="8613486" cy="361082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992" y="1095936"/>
            <a:ext cx="3101805" cy="288925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 Molding Line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배치 및 인력 현황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78992" y="5070479"/>
            <a:ext cx="8613486" cy="1436330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992" y="4926462"/>
            <a:ext cx="3101806" cy="25860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세부 추진 방향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32472" y="1441130"/>
            <a:ext cx="8496942" cy="125367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269" y="1592351"/>
            <a:ext cx="6095493" cy="1062009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/>
        </p:nvSpPr>
        <p:spPr>
          <a:xfrm>
            <a:off x="332472" y="1444497"/>
            <a:ext cx="2088232" cy="28126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현재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Lay Out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및 인원 배치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32472" y="3072230"/>
            <a:ext cx="8496942" cy="1296144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151" y="3172936"/>
            <a:ext cx="6097611" cy="1115059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32472" y="3075597"/>
            <a:ext cx="2304256" cy="28126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개선 안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Lay Out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및 인원 배치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4" name="톱니 모양의 오른쪽 화살표 13"/>
          <p:cNvSpPr/>
          <p:nvPr/>
        </p:nvSpPr>
        <p:spPr>
          <a:xfrm rot="5400000">
            <a:off x="4716730" y="966598"/>
            <a:ext cx="331778" cy="3816423"/>
          </a:xfrm>
          <a:prstGeom prst="notchedRightArrow">
            <a:avLst>
              <a:gd name="adj1" fmla="val 50000"/>
              <a:gd name="adj2" fmla="val 6907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32472" y="4425374"/>
            <a:ext cx="8352928" cy="38685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/>
                </a:solidFill>
              </a:rPr>
              <a:t>예상 개선 </a:t>
            </a:r>
            <a:r>
              <a:rPr lang="ko-KR" altLang="en-US" sz="1100" b="1" dirty="0">
                <a:solidFill>
                  <a:schemeClr val="tx1"/>
                </a:solidFill>
              </a:rPr>
              <a:t>효과   ▶ ▶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▶  현재 작업 인원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10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명  </a:t>
            </a:r>
            <a:r>
              <a:rPr lang="en-US" altLang="ko-KR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개선안 작업 인원  </a:t>
            </a:r>
            <a:r>
              <a:rPr lang="en-US" altLang="ko-KR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7</a:t>
            </a:r>
            <a:r>
              <a:rPr lang="ko-KR" altLang="en-US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명  </a:t>
            </a:r>
            <a:r>
              <a:rPr lang="en-US" altLang="ko-KR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_ 3</a:t>
            </a:r>
            <a:r>
              <a:rPr lang="ko-KR" altLang="en-US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명</a:t>
            </a:r>
            <a:r>
              <a:rPr lang="en-US" altLang="ko-KR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(2Line _ </a:t>
            </a:r>
            <a:r>
              <a:rPr lang="en-US" altLang="ko-KR" sz="24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6</a:t>
            </a:r>
            <a:r>
              <a:rPr lang="ko-KR" altLang="en-US" sz="2400" b="1" dirty="0" smtClean="0">
                <a:solidFill>
                  <a:srgbClr val="0000FF"/>
                </a:solidFill>
                <a:sym typeface="Wingdings" panose="05000000000000000000" pitchFamily="2" charset="2"/>
              </a:rPr>
              <a:t>명</a:t>
            </a:r>
            <a:r>
              <a:rPr lang="en-US" altLang="ko-KR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 절감 </a:t>
            </a:r>
            <a:r>
              <a:rPr lang="en-US" altLang="ko-KR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( 30% </a:t>
            </a:r>
            <a:r>
              <a:rPr lang="ko-KR" altLang="en-US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인력 ↓ </a:t>
            </a:r>
            <a:r>
              <a:rPr lang="en-US" altLang="ko-KR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 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617942"/>
              </p:ext>
            </p:extLst>
          </p:nvPr>
        </p:nvGraphicFramePr>
        <p:xfrm>
          <a:off x="366277" y="1790264"/>
          <a:ext cx="2326191" cy="864096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323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23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323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323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32313"/>
                <a:gridCol w="387180"/>
                <a:gridCol w="277446"/>
              </a:tblGrid>
              <a:tr h="504056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Case</a:t>
                      </a:r>
                    </a:p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Load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PBA</a:t>
                      </a:r>
                    </a:p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Insert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Case</a:t>
                      </a:r>
                    </a:p>
                    <a:p>
                      <a:pPr lvl="0"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분리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Upper</a:t>
                      </a:r>
                    </a:p>
                    <a:p>
                      <a:pPr lvl="0"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체결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융착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Load</a:t>
                      </a: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융착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Inspect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Total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13455"/>
              </p:ext>
            </p:extLst>
          </p:nvPr>
        </p:nvGraphicFramePr>
        <p:xfrm>
          <a:off x="364077" y="3433331"/>
          <a:ext cx="2326191" cy="903511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3231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231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3231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3231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32313"/>
                <a:gridCol w="387180"/>
                <a:gridCol w="277446"/>
              </a:tblGrid>
              <a:tr h="504056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Case</a:t>
                      </a:r>
                    </a:p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Load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PBA</a:t>
                      </a:r>
                    </a:p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Insert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Case</a:t>
                      </a:r>
                    </a:p>
                    <a:p>
                      <a:pPr lvl="0"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분리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Upper</a:t>
                      </a:r>
                    </a:p>
                    <a:p>
                      <a:pPr lvl="0"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체결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융착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Load</a:t>
                      </a: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융착</a:t>
                      </a:r>
                      <a:endParaRPr lang="en-US" altLang="ko-KR" sz="800" b="0" i="0" u="none" strike="noStrike" dirty="0" smtClean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Inspect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Total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9455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CC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CC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309453" y="5167981"/>
            <a:ext cx="8398966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Lower Case Loading ▷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작업 환경 개선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(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작업 높이 및 자재 배치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) ,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작업자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Sub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작업 개선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 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Case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분리 </a:t>
            </a:r>
            <a:r>
              <a:rPr lang="ko-KR" altLang="en-US" sz="1200" b="1" dirty="0">
                <a:solidFill>
                  <a:prstClr val="black"/>
                </a:solidFill>
                <a:latin typeface="맑은 고딕" pitchFamily="50" charset="-127"/>
              </a:rPr>
              <a:t>작업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▷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Pallet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로부터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Case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분리 작업 및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Upper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체결 작업 통합 개선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_ Mold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품질 개선 및 작업환경 보완</a:t>
            </a:r>
            <a:endParaRPr lang="en-US" altLang="ko-KR" sz="12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융착 </a:t>
            </a:r>
            <a:r>
              <a:rPr lang="ko-KR" altLang="en-US" sz="1200" b="1" dirty="0">
                <a:solidFill>
                  <a:prstClr val="black"/>
                </a:solidFill>
                <a:latin typeface="맑은 고딕" pitchFamily="50" charset="-127"/>
              </a:rPr>
              <a:t>검사자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▷ 융착 품질 개선을 통한 검사자 축소</a:t>
            </a:r>
            <a:endParaRPr lang="en-US" altLang="ko-KR" sz="12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6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◌ </a:t>
            </a:r>
            <a:r>
              <a:rPr lang="ko-KR" altLang="en-US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추진 일정  ▶▶▶ 작업분석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( 2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월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) ,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작업방법 개선 및 환경 보완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( 3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월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) ,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인력 축소 운영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( 3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월말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)</a:t>
            </a:r>
            <a:endParaRPr lang="en-US" altLang="ko-KR" b="1" dirty="0">
              <a:latin typeface="맑은 고딕" pitchFamily="50" charset="-127"/>
            </a:endParaRPr>
          </a:p>
        </p:txBody>
      </p:sp>
      <p:sp>
        <p:nvSpPr>
          <p:cNvPr id="19" name="타원 18">
            <a:hlinkClick r:id="rId4" action="ppaction://hlinksldjump"/>
          </p:cNvPr>
          <p:cNvSpPr>
            <a:spLocks noChangeAspect="1"/>
          </p:cNvSpPr>
          <p:nvPr/>
        </p:nvSpPr>
        <p:spPr>
          <a:xfrm>
            <a:off x="7984180" y="6052713"/>
            <a:ext cx="454149" cy="46353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>
            <a:hlinkClick r:id="rId5" action="ppaction://hlinksldjump"/>
          </p:cNvPr>
          <p:cNvSpPr>
            <a:spLocks noChangeAspect="1"/>
          </p:cNvSpPr>
          <p:nvPr/>
        </p:nvSpPr>
        <p:spPr>
          <a:xfrm>
            <a:off x="8453718" y="6062153"/>
            <a:ext cx="454149" cy="463536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85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6480720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 smtClean="0">
                <a:latin typeface="+mn-ea"/>
              </a:rPr>
              <a:t>별매 자동화 </a:t>
            </a:r>
            <a:r>
              <a:rPr lang="en-US" altLang="ko-KR" b="1" dirty="0" smtClean="0">
                <a:latin typeface="+mn-ea"/>
              </a:rPr>
              <a:t>Set up </a:t>
            </a:r>
            <a:r>
              <a:rPr lang="ko-KR" altLang="en-US" b="1" dirty="0" smtClean="0">
                <a:latin typeface="+mn-ea"/>
              </a:rPr>
              <a:t>및 운영 최적화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209040"/>
              </p:ext>
            </p:extLst>
          </p:nvPr>
        </p:nvGraphicFramePr>
        <p:xfrm>
          <a:off x="388800" y="1116000"/>
          <a:ext cx="8360162" cy="5374419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dirty="0" smtClean="0">
                          <a:latin typeface="+mn-ea"/>
                        </a:rPr>
                        <a:t>별매 자동화 </a:t>
                      </a:r>
                      <a:r>
                        <a:rPr lang="en-US" altLang="ko-KR" sz="1400" b="1" dirty="0" smtClean="0">
                          <a:latin typeface="+mn-ea"/>
                        </a:rPr>
                        <a:t>Set up </a:t>
                      </a:r>
                      <a:r>
                        <a:rPr lang="ko-KR" altLang="en-US" sz="1400" b="1" dirty="0" smtClean="0">
                          <a:latin typeface="+mn-ea"/>
                        </a:rPr>
                        <a:t>및 운영 최적화</a:t>
                      </a:r>
                      <a:endParaRPr lang="en-US" altLang="ko-KR" sz="1400" b="1" dirty="0" smtClean="0">
                        <a:latin typeface="+mn-ea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11183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충전기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Biz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중 별매 포장 중요성 강조</a:t>
                      </a: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    .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별매 자동화 선점 운영을 통한 제조 경쟁력 강화</a:t>
                      </a: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</a:t>
                      </a:r>
                      <a:r>
                        <a:rPr lang="ko-KR" altLang="en-US" sz="12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자동화를 통한 </a:t>
                      </a:r>
                      <a:r>
                        <a:rPr lang="en-US" altLang="ko-KR" sz="12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Human Error </a:t>
                      </a:r>
                      <a:r>
                        <a:rPr lang="ko-KR" altLang="en-US" sz="12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예방 및 인력 성인화</a:t>
                      </a:r>
                      <a:endParaRPr lang="en-US" altLang="ko-KR" sz="1200" b="0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dirty="0">
                          <a:effectLst/>
                          <a:latin typeface="맑은 고딕" pitchFamily="50"/>
                          <a:ea typeface="맑은 고딕" pitchFamily="50"/>
                        </a:rPr>
                        <a:t>  </a:t>
                      </a:r>
                      <a:endParaRPr lang="en-US" sz="1300" baseline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 ◌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자동화 및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Pool Proof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에 대한 고객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VOC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대응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/>
                        <a:ea typeface="맑은 고딕" pitchFamily="5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 ◌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6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월부터 절감 효과 반영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     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. 44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명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* $296.3 * 7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개월 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= $91,260.40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6788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effectLst/>
                          <a:latin typeface="맑은 고딕" pitchFamily="50"/>
                          <a:ea typeface="맑은 고딕" pitchFamily="50"/>
                        </a:rPr>
                        <a:t> </a:t>
                      </a:r>
                      <a:r>
                        <a:rPr lang="en-US" sz="11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  <a:r>
                        <a:rPr lang="en-US" altLang="ko-KR" sz="11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</a:t>
                      </a:r>
                      <a:r>
                        <a:rPr lang="en-US" altLang="ko-KR" sz="1100" b="0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1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투자 비용 </a:t>
                      </a:r>
                      <a:r>
                        <a:rPr lang="en-US" altLang="ko-KR" sz="11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_  ( </a:t>
                      </a:r>
                      <a:r>
                        <a:rPr lang="ko-KR" altLang="en-US" sz="11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본사 무상 임대 </a:t>
                      </a:r>
                      <a:r>
                        <a:rPr lang="en-US" altLang="ko-KR" sz="11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)</a:t>
                      </a:r>
                      <a:endParaRPr lang="en-US" sz="1100" b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56184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96513"/>
              </p:ext>
            </p:extLst>
          </p:nvPr>
        </p:nvGraphicFramePr>
        <p:xfrm>
          <a:off x="4788024" y="2708920"/>
          <a:ext cx="3895749" cy="64807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274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91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461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188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2266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인력 성인화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명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69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25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64%</a:t>
                      </a:r>
                      <a:r>
                        <a:rPr lang="en-US" sz="14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↓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717457"/>
              </p:ext>
            </p:extLst>
          </p:nvPr>
        </p:nvGraphicFramePr>
        <p:xfrm>
          <a:off x="546867" y="5157192"/>
          <a:ext cx="8136906" cy="11371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1610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4056"/>
                <a:gridCol w="504056"/>
                <a:gridCol w="504056"/>
                <a:gridCol w="504056"/>
                <a:gridCol w="50405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936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별매 자동화 라인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Set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up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Manual Line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이동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Set up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설비 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Eng`r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/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작업자 교육 및 운영 능력 향상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설비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Pool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Proof System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강화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직선 화살표 연결선 11"/>
          <p:cNvCxnSpPr>
            <a:cxnSpLocks noChangeShapeType="1"/>
          </p:cNvCxnSpPr>
          <p:nvPr/>
        </p:nvCxnSpPr>
        <p:spPr bwMode="auto">
          <a:xfrm>
            <a:off x="3686304" y="5509586"/>
            <a:ext cx="1249484" cy="13309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화살표 연결선 11"/>
          <p:cNvCxnSpPr>
            <a:cxnSpLocks noChangeShapeType="1"/>
          </p:cNvCxnSpPr>
          <p:nvPr/>
        </p:nvCxnSpPr>
        <p:spPr bwMode="auto">
          <a:xfrm>
            <a:off x="3704184" y="5733903"/>
            <a:ext cx="1443880" cy="12307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화살표 연결선 11"/>
          <p:cNvCxnSpPr>
            <a:cxnSpLocks noChangeShapeType="1"/>
          </p:cNvCxnSpPr>
          <p:nvPr/>
        </p:nvCxnSpPr>
        <p:spPr bwMode="auto">
          <a:xfrm>
            <a:off x="3686304" y="5957218"/>
            <a:ext cx="1389752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11"/>
          <p:cNvCxnSpPr>
            <a:cxnSpLocks noChangeShapeType="1"/>
          </p:cNvCxnSpPr>
          <p:nvPr/>
        </p:nvCxnSpPr>
        <p:spPr bwMode="auto">
          <a:xfrm>
            <a:off x="3686304" y="6165304"/>
            <a:ext cx="1965816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7378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278993" y="1145802"/>
            <a:ext cx="8613486" cy="3003278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720143"/>
            <a:ext cx="676875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>
                <a:latin typeface="+mn-ea"/>
              </a:rPr>
              <a:t>별매 자동화 </a:t>
            </a:r>
            <a:r>
              <a:rPr lang="en-US" altLang="ko-KR" b="1" dirty="0">
                <a:latin typeface="+mn-ea"/>
              </a:rPr>
              <a:t>Set up </a:t>
            </a:r>
            <a:r>
              <a:rPr lang="ko-KR" altLang="en-US" b="1" dirty="0">
                <a:latin typeface="+mn-ea"/>
              </a:rPr>
              <a:t>및 운영 최적화</a:t>
            </a:r>
            <a:endParaRPr lang="en-US" altLang="ko-KR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992" y="1052737"/>
            <a:ext cx="3101805" cy="241996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별매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Lay Out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및 별매 자동화 </a:t>
            </a:r>
            <a:r>
              <a:rPr lang="ko-KR" altLang="en-US" sz="13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셋업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2858" y="4231487"/>
            <a:ext cx="3101806" cy="258475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업무 추진 방안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" t="27248" r="-459"/>
          <a:stretch/>
        </p:blipFill>
        <p:spPr>
          <a:xfrm>
            <a:off x="550086" y="1611496"/>
            <a:ext cx="3528379" cy="1709488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8" name="모서리가 둥근 직사각형 7"/>
          <p:cNvSpPr/>
          <p:nvPr/>
        </p:nvSpPr>
        <p:spPr>
          <a:xfrm>
            <a:off x="557970" y="1606815"/>
            <a:ext cx="3510494" cy="1316068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779902" y="2914999"/>
            <a:ext cx="2288561" cy="40598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9643" r="992" b="2546"/>
          <a:stretch/>
        </p:blipFill>
        <p:spPr>
          <a:xfrm>
            <a:off x="4856039" y="1605822"/>
            <a:ext cx="3795187" cy="1715161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</a:ln>
        </p:spPr>
      </p:pic>
      <p:sp>
        <p:nvSpPr>
          <p:cNvPr id="11" name="모서리가 둥근 직사각형 10"/>
          <p:cNvSpPr/>
          <p:nvPr/>
        </p:nvSpPr>
        <p:spPr>
          <a:xfrm>
            <a:off x="6143048" y="1611214"/>
            <a:ext cx="2494530" cy="1709770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866040" y="2363709"/>
            <a:ext cx="1287009" cy="95727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866040" y="1607290"/>
            <a:ext cx="1300657" cy="86614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66040" y="1693903"/>
            <a:ext cx="319394" cy="669805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80000"/>
            </a:schemeClr>
          </a:solidFill>
          <a:ln w="31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8117" t="12545" r="64184" b="54003"/>
          <a:stretch/>
        </p:blipFill>
        <p:spPr>
          <a:xfrm>
            <a:off x="6524126" y="2028805"/>
            <a:ext cx="2039182" cy="1254880"/>
          </a:xfrm>
          <a:prstGeom prst="rect">
            <a:avLst/>
          </a:prstGeom>
          <a:ln w="19050">
            <a:solidFill>
              <a:srgbClr val="0000FF"/>
            </a:solidFill>
            <a:prstDash val="sysDash"/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t="81378" r="63689" b="1354"/>
          <a:stretch/>
        </p:blipFill>
        <p:spPr>
          <a:xfrm>
            <a:off x="1391687" y="1693903"/>
            <a:ext cx="2518021" cy="801171"/>
          </a:xfrm>
          <a:prstGeom prst="rect">
            <a:avLst/>
          </a:prstGeom>
          <a:ln w="19050">
            <a:solidFill>
              <a:srgbClr val="0000FF"/>
            </a:solidFill>
            <a:prstDash val="sysDash"/>
          </a:ln>
        </p:spPr>
      </p:pic>
      <p:sp>
        <p:nvSpPr>
          <p:cNvPr id="17" name="굽은 화살표 16"/>
          <p:cNvSpPr/>
          <p:nvPr/>
        </p:nvSpPr>
        <p:spPr>
          <a:xfrm>
            <a:off x="631865" y="1834880"/>
            <a:ext cx="650221" cy="1080119"/>
          </a:xfrm>
          <a:prstGeom prst="bentArrow">
            <a:avLst>
              <a:gd name="adj1" fmla="val 26212"/>
              <a:gd name="adj2" fmla="val 28031"/>
              <a:gd name="adj3" fmla="val 25000"/>
              <a:gd name="adj4" fmla="val 43750"/>
            </a:avLst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8" name="굽은 화살표 17"/>
          <p:cNvSpPr/>
          <p:nvPr/>
        </p:nvSpPr>
        <p:spPr>
          <a:xfrm flipV="1">
            <a:off x="5679369" y="2370025"/>
            <a:ext cx="756840" cy="560740"/>
          </a:xfrm>
          <a:prstGeom prst="bentArrow">
            <a:avLst>
              <a:gd name="adj1" fmla="val 33699"/>
              <a:gd name="adj2" fmla="val 41392"/>
              <a:gd name="adj3" fmla="val 25000"/>
              <a:gd name="adj4" fmla="val 43750"/>
            </a:avLst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9" name="톱니 모양의 오른쪽 화살표 18"/>
          <p:cNvSpPr/>
          <p:nvPr/>
        </p:nvSpPr>
        <p:spPr>
          <a:xfrm>
            <a:off x="4301040" y="1979481"/>
            <a:ext cx="328801" cy="951285"/>
          </a:xfrm>
          <a:prstGeom prst="notched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407894" y="1372018"/>
            <a:ext cx="1831958" cy="203382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smtClean="0">
                <a:solidFill>
                  <a:schemeClr val="tx1"/>
                </a:solidFill>
              </a:rPr>
              <a:t>현재 운영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837653" y="1379493"/>
            <a:ext cx="1831958" cy="203382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변경 예정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95536" y="3349287"/>
            <a:ext cx="4176464" cy="706185"/>
          </a:xfrm>
          <a:prstGeom prst="roundRect">
            <a:avLst>
              <a:gd name="adj" fmla="val 14541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solidFill>
                  <a:schemeClr val="tx1"/>
                </a:solidFill>
              </a:rPr>
              <a:t>신동 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Manual 3 Line </a:t>
            </a:r>
            <a:r>
              <a:rPr lang="ko-KR" altLang="en-US" sz="1300" b="1" dirty="0" err="1" smtClean="0">
                <a:solidFill>
                  <a:schemeClr val="tx1"/>
                </a:solidFill>
              </a:rPr>
              <a:t>운영중</a:t>
            </a:r>
            <a:endParaRPr lang="en-US" altLang="ko-KR" sz="1300" b="1" dirty="0" smtClean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solidFill>
                  <a:schemeClr val="tx1"/>
                </a:solidFill>
              </a:rPr>
              <a:t>보유 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Capacity ▷ 1,400,000ea/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월 생산 능력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(6T)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solidFill>
                  <a:prstClr val="black"/>
                </a:solidFill>
              </a:rPr>
              <a:t>운영 인력 </a:t>
            </a:r>
            <a:r>
              <a:rPr lang="en-US" altLang="ko-KR" sz="1300" b="1" dirty="0">
                <a:solidFill>
                  <a:schemeClr val="tx1"/>
                </a:solidFill>
              </a:rPr>
              <a:t>▷</a:t>
            </a:r>
            <a:r>
              <a:rPr lang="en-US" altLang="ko-KR" sz="1300" b="1" dirty="0" smtClean="0">
                <a:solidFill>
                  <a:prstClr val="black"/>
                </a:solidFill>
              </a:rPr>
              <a:t> 3 Line 69</a:t>
            </a:r>
            <a:r>
              <a:rPr lang="ko-KR" altLang="en-US" sz="1300" b="1" dirty="0" smtClean="0">
                <a:solidFill>
                  <a:prstClr val="black"/>
                </a:solidFill>
              </a:rPr>
              <a:t>명</a:t>
            </a:r>
            <a:r>
              <a:rPr lang="en-US" altLang="ko-KR" sz="1100" b="1" dirty="0">
                <a:solidFill>
                  <a:prstClr val="black"/>
                </a:solidFill>
              </a:rPr>
              <a:t>( Manual </a:t>
            </a:r>
            <a:r>
              <a:rPr lang="en-US" altLang="ko-KR" sz="1100" b="1" dirty="0" smtClean="0">
                <a:solidFill>
                  <a:prstClr val="black"/>
                </a:solidFill>
              </a:rPr>
              <a:t>3 </a:t>
            </a:r>
            <a:r>
              <a:rPr lang="en-US" altLang="ko-KR" sz="1100" b="1" dirty="0">
                <a:solidFill>
                  <a:prstClr val="black"/>
                </a:solidFill>
              </a:rPr>
              <a:t>Line </a:t>
            </a:r>
            <a:r>
              <a:rPr lang="en-US" altLang="ko-KR" sz="1100" b="1" dirty="0" smtClean="0">
                <a:solidFill>
                  <a:prstClr val="black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29842" y="3349287"/>
            <a:ext cx="4310324" cy="706185"/>
          </a:xfrm>
          <a:prstGeom prst="roundRect">
            <a:avLst>
              <a:gd name="adj" fmla="val 14541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solidFill>
                  <a:schemeClr val="tx1"/>
                </a:solidFill>
              </a:rPr>
              <a:t>구동 자동화 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1 Line , Manual 2 Line 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운영 예정</a:t>
            </a:r>
            <a:endParaRPr lang="en-US" altLang="ko-KR" sz="1300" b="1" dirty="0" smtClean="0">
              <a:solidFill>
                <a:schemeClr val="tx1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solidFill>
                  <a:schemeClr val="tx1"/>
                </a:solidFill>
              </a:rPr>
              <a:t>보유 </a:t>
            </a:r>
            <a:r>
              <a:rPr lang="en-US" altLang="ko-KR" sz="1300" b="1" dirty="0">
                <a:solidFill>
                  <a:schemeClr val="tx1"/>
                </a:solidFill>
              </a:rPr>
              <a:t>Capacity ▷ 1,800,000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ea/</a:t>
            </a:r>
            <a:r>
              <a:rPr lang="ko-KR" altLang="en-US" sz="1300" b="1" dirty="0" smtClean="0">
                <a:solidFill>
                  <a:schemeClr val="tx1"/>
                </a:solidFill>
              </a:rPr>
              <a:t>월 생산 </a:t>
            </a:r>
            <a:r>
              <a:rPr lang="ko-KR" altLang="en-US" sz="1300" b="1" dirty="0">
                <a:solidFill>
                  <a:prstClr val="black"/>
                </a:solidFill>
              </a:rPr>
              <a:t>능력</a:t>
            </a:r>
            <a:r>
              <a:rPr lang="en-US" altLang="ko-KR" sz="1100" b="1" dirty="0">
                <a:solidFill>
                  <a:prstClr val="black"/>
                </a:solidFill>
              </a:rPr>
              <a:t>(6T</a:t>
            </a:r>
            <a:r>
              <a:rPr lang="en-US" altLang="ko-KR" sz="1100" b="1" dirty="0" smtClean="0">
                <a:solidFill>
                  <a:prstClr val="black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300" b="1" dirty="0">
                <a:solidFill>
                  <a:prstClr val="black"/>
                </a:solidFill>
              </a:rPr>
              <a:t>운영 인력 </a:t>
            </a:r>
            <a:r>
              <a:rPr lang="en-US" altLang="ko-KR" sz="1300" b="1" dirty="0" smtClean="0">
                <a:solidFill>
                  <a:schemeClr val="tx1"/>
                </a:solidFill>
              </a:rPr>
              <a:t>▷</a:t>
            </a:r>
            <a:r>
              <a:rPr lang="en-US" altLang="ko-KR" sz="1300" b="1" dirty="0" smtClean="0">
                <a:solidFill>
                  <a:prstClr val="black"/>
                </a:solidFill>
              </a:rPr>
              <a:t>3 </a:t>
            </a:r>
            <a:r>
              <a:rPr lang="en-US" altLang="ko-KR" sz="1300" b="1" dirty="0">
                <a:solidFill>
                  <a:prstClr val="black"/>
                </a:solidFill>
              </a:rPr>
              <a:t>Line </a:t>
            </a:r>
            <a:r>
              <a:rPr lang="en-US" altLang="ko-KR" sz="1300" b="1" dirty="0" smtClean="0">
                <a:solidFill>
                  <a:prstClr val="black"/>
                </a:solidFill>
              </a:rPr>
              <a:t>48</a:t>
            </a:r>
            <a:r>
              <a:rPr lang="ko-KR" altLang="en-US" sz="1300" b="1" dirty="0" smtClean="0">
                <a:solidFill>
                  <a:prstClr val="black"/>
                </a:solidFill>
              </a:rPr>
              <a:t>명</a:t>
            </a:r>
            <a:r>
              <a:rPr lang="en-US" altLang="ko-KR" sz="1050" b="1" dirty="0">
                <a:solidFill>
                  <a:prstClr val="black"/>
                </a:solidFill>
              </a:rPr>
              <a:t> </a:t>
            </a:r>
            <a:r>
              <a:rPr lang="en-US" altLang="ko-KR" sz="1050" b="1" dirty="0" smtClean="0">
                <a:solidFill>
                  <a:prstClr val="black"/>
                </a:solidFill>
              </a:rPr>
              <a:t>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▶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성인화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_ </a:t>
            </a:r>
            <a:r>
              <a:rPr lang="en-US" altLang="ko-KR" sz="2000" b="1" dirty="0" smtClean="0">
                <a:solidFill>
                  <a:srgbClr val="0000FF"/>
                </a:solidFill>
              </a:rPr>
              <a:t>44</a:t>
            </a:r>
            <a:r>
              <a:rPr lang="ko-KR" altLang="en-US" sz="2000" b="1" dirty="0" smtClean="0">
                <a:solidFill>
                  <a:srgbClr val="0000FF"/>
                </a:solidFill>
              </a:rPr>
              <a:t>명</a:t>
            </a:r>
            <a:endParaRPr lang="ko-KR" altLang="en-US" sz="2400" b="1" dirty="0">
              <a:solidFill>
                <a:srgbClr val="0000FF"/>
              </a:solidFill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236508"/>
              </p:ext>
            </p:extLst>
          </p:nvPr>
        </p:nvGraphicFramePr>
        <p:xfrm>
          <a:off x="306910" y="4507351"/>
          <a:ext cx="858557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682"/>
                <a:gridCol w="2736304"/>
                <a:gridCol w="4464496"/>
                <a:gridCol w="792088"/>
              </a:tblGrid>
              <a:tr h="206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구분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현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</a:rPr>
                        <a:t> 상황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세부 운영 방안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일정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</a:rPr>
                        <a:t>담당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5500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운영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-.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신동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Manual 3 Line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운영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-. Time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생산성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_ 3,000ea/Time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-.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인력 운영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_ 23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명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/ Line ( 69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명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/ 3Line 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별매 라인 운영 장소 이동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      ..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신동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(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기존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Manual 3 )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▷ 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구동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(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</a:rPr>
                        <a:t>자동화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</a:rPr>
                        <a:t>1  +  Manual 2 )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자동화 설비 대응 능력 조기 습득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_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전담 설비 </a:t>
                      </a:r>
                      <a:r>
                        <a:rPr lang="en-US" altLang="ko-KR" sz="1000" b="1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Eng`r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배치 특화진행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초기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1" i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자동화 설비 주력 제품</a:t>
                      </a:r>
                      <a:r>
                        <a:rPr lang="en-US" altLang="ko-KR" sz="1000" b="1" i="0" baseline="0" dirty="0" smtClean="0">
                          <a:solidFill>
                            <a:schemeClr val="tx1"/>
                          </a:solidFill>
                          <a:effectLst/>
                        </a:rPr>
                        <a:t>(T2510) </a:t>
                      </a:r>
                      <a:r>
                        <a:rPr lang="ko-KR" altLang="en-US" sz="1000" b="1" i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+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Manual Line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소량 생산 제품 운영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1Q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1Q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1Q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7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품질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-.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사양서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Mix Risk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높음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  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경쟁사 인쇄 및 사양서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Mix Issue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발생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-.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고객사 관리 방안 수립 요청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자동화 설비 자재 공급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Loader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Pool Proof Set up</a:t>
                      </a: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     .. 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effectLst/>
                        </a:rPr>
                        <a:t>사양별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자재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Loading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시 검출 되도록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Set up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사전 준비 작업 영역 분리 운영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_ Model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준비 작업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Table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구분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1Q</a:t>
                      </a: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ctr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1Q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타원 24">
            <a:hlinkClick r:id="rId4" action="ppaction://hlinksldjump"/>
          </p:cNvPr>
          <p:cNvSpPr>
            <a:spLocks noChangeAspect="1"/>
          </p:cNvSpPr>
          <p:nvPr/>
        </p:nvSpPr>
        <p:spPr>
          <a:xfrm>
            <a:off x="8563307" y="5595521"/>
            <a:ext cx="463271" cy="47284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>
            <a:hlinkClick r:id="rId5" action="ppaction://hlinksldjump"/>
          </p:cNvPr>
          <p:cNvSpPr>
            <a:spLocks noChangeAspect="1"/>
          </p:cNvSpPr>
          <p:nvPr/>
        </p:nvSpPr>
        <p:spPr>
          <a:xfrm>
            <a:off x="8563308" y="6061424"/>
            <a:ext cx="463271" cy="47284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95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ADT Line Merge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87599"/>
              </p:ext>
            </p:extLst>
          </p:nvPr>
        </p:nvGraphicFramePr>
        <p:xfrm>
          <a:off x="388800" y="1116000"/>
          <a:ext cx="8360162" cy="5337336"/>
        </p:xfrm>
        <a:graphic>
          <a:graphicData uri="http://schemas.openxmlformats.org/drawingml/2006/table">
            <a:tbl>
              <a:tblPr/>
              <a:tblGrid>
                <a:gridCol w="418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69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eaLnBrk="0" latinLnBrk="0" hangingPunct="0">
                        <a:lnSpc>
                          <a:spcPct val="85000"/>
                        </a:lnSpc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dirty="0" smtClean="0">
                          <a:latin typeface="+mn-ea"/>
                        </a:rPr>
                        <a:t>ADT Line Merge</a:t>
                      </a:r>
                      <a:endParaRPr lang="en-US" altLang="ko-KR" sz="1400" b="1" dirty="0">
                        <a:latin typeface="+mn-ea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 병 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9175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인프라 및 자재 사양에 따른 라인 확대 운영으로</a:t>
                      </a: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   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라인 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Space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낭비 및 설비 낭비 발생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라인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Merge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를 통한 여유 공간 활동 기대 </a:t>
                      </a:r>
                      <a:endParaRPr lang="en-US" altLang="ko-KR" sz="1200" b="0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3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◌ 3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라인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  <a:sym typeface="Wingdings" panose="05000000000000000000" pitchFamily="2" charset="2"/>
                        </a:rPr>
                        <a:t> 1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  <a:sym typeface="Wingdings" panose="05000000000000000000" pitchFamily="2" charset="2"/>
                        </a:rPr>
                        <a:t>라인 운영으로 라인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  <a:sym typeface="Wingdings" panose="05000000000000000000" pitchFamily="2" charset="2"/>
                        </a:rPr>
                        <a:t>Space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  <a:sym typeface="Wingdings" panose="05000000000000000000" pitchFamily="2" charset="2"/>
                        </a:rPr>
                        <a:t>활용 용이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  <a:sym typeface="Wingdings" panose="05000000000000000000" pitchFamily="2" charset="2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설비 운영 수량 축소에 따른 제조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경비 절감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◌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잉여 설비 대체 활용 및 매각으로 기대수익 향상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/>
                        <a:ea typeface="맑은 고딕" pitchFamily="50"/>
                        <a:cs typeface="+mn-cs"/>
                      </a:endParaRPr>
                    </a:p>
                  </a:txBody>
                  <a:tcPr marL="45153" marR="45153" marT="46788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 </a:t>
                      </a:r>
                      <a:r>
                        <a:rPr 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◌ 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투자비 없음</a:t>
                      </a:r>
                      <a:endParaRPr lang="en-US" sz="1200" b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584176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311210"/>
              </p:ext>
            </p:extLst>
          </p:nvPr>
        </p:nvGraphicFramePr>
        <p:xfrm>
          <a:off x="4716016" y="2708920"/>
          <a:ext cx="3928809" cy="79208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4805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36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164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Line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Merge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실행</a:t>
                      </a:r>
                      <a:endParaRPr lang="en-US" altLang="ko-KR" sz="105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 algn="ctr" rtl="0" fontAlgn="t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건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0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1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100%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451535"/>
              </p:ext>
            </p:extLst>
          </p:nvPr>
        </p:nvGraphicFramePr>
        <p:xfrm>
          <a:off x="543289" y="5245757"/>
          <a:ext cx="8136906" cy="113557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1610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4056"/>
                <a:gridCol w="504056"/>
                <a:gridCol w="504056"/>
                <a:gridCol w="504056"/>
                <a:gridCol w="50405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936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3207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3207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Model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별 사양 차이 분석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858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고객사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Model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Infra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통일화 방안 수립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3207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Line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Merge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및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 Line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운영 시행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093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문제점 점검 및 보안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직선 화살표 연결선 11"/>
          <p:cNvCxnSpPr>
            <a:cxnSpLocks noChangeShapeType="1"/>
          </p:cNvCxnSpPr>
          <p:nvPr/>
        </p:nvCxnSpPr>
        <p:spPr bwMode="auto">
          <a:xfrm>
            <a:off x="3707904" y="6038115"/>
            <a:ext cx="1512168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화살표 연결선 11"/>
          <p:cNvCxnSpPr>
            <a:cxnSpLocks noChangeShapeType="1"/>
          </p:cNvCxnSpPr>
          <p:nvPr/>
        </p:nvCxnSpPr>
        <p:spPr bwMode="auto">
          <a:xfrm>
            <a:off x="3707904" y="5820298"/>
            <a:ext cx="1008112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화살표 연결선 11"/>
          <p:cNvCxnSpPr>
            <a:cxnSpLocks noChangeShapeType="1"/>
          </p:cNvCxnSpPr>
          <p:nvPr/>
        </p:nvCxnSpPr>
        <p:spPr bwMode="auto">
          <a:xfrm>
            <a:off x="3707904" y="5610364"/>
            <a:ext cx="1008112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11"/>
          <p:cNvCxnSpPr>
            <a:cxnSpLocks noChangeShapeType="1"/>
          </p:cNvCxnSpPr>
          <p:nvPr/>
        </p:nvCxnSpPr>
        <p:spPr bwMode="auto">
          <a:xfrm>
            <a:off x="3707904" y="6237312"/>
            <a:ext cx="2520280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6391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b="1" dirty="0">
                <a:latin typeface="+mn-ea"/>
              </a:rPr>
              <a:t>ADT Line Merge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278993" y="1145802"/>
            <a:ext cx="8613486" cy="1267445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992" y="1072249"/>
            <a:ext cx="3101805" cy="218015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ADT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현재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Lay Out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및 문제점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78991" y="2595496"/>
            <a:ext cx="8614592" cy="2597213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992" y="2499551"/>
            <a:ext cx="3101806" cy="23830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 24Y ADT Line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운영 방안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70" y="2901477"/>
            <a:ext cx="6317292" cy="107866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161" y="4061908"/>
            <a:ext cx="7128792" cy="11242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32959" t="65389" r="12956" b="7283"/>
          <a:stretch/>
        </p:blipFill>
        <p:spPr>
          <a:xfrm flipH="1">
            <a:off x="5103527" y="1289235"/>
            <a:ext cx="3721365" cy="1078496"/>
          </a:xfrm>
          <a:prstGeom prst="rect">
            <a:avLst/>
          </a:prstGeom>
          <a:ln w="12700">
            <a:solidFill>
              <a:schemeClr val="tx1"/>
            </a:solidFill>
            <a:prstDash val="sysDash"/>
          </a:ln>
        </p:spPr>
      </p:pic>
      <p:sp>
        <p:nvSpPr>
          <p:cNvPr id="11" name="직사각형 10"/>
          <p:cNvSpPr/>
          <p:nvPr/>
        </p:nvSpPr>
        <p:spPr>
          <a:xfrm>
            <a:off x="310229" y="1218269"/>
            <a:ext cx="47970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◌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ADT Line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보유  ▷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3 Line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◌  ADT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운영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Line(23Y) </a:t>
            </a:r>
            <a:r>
              <a:rPr lang="ko-KR" altLang="en-US" sz="1200" b="1" dirty="0">
                <a:solidFill>
                  <a:prstClr val="black"/>
                </a:solidFill>
                <a:latin typeface="맑은 고딕" pitchFamily="50" charset="-127"/>
              </a:rPr>
              <a:t>▷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1 Line( 5 Time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기준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◌  2024Y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경영계획 기준 필요 라인 ▷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1 Line(5T)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 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 Bond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사양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및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Test Infra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구조 차이 ▶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라인 전체 운영 불가피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 </a:t>
            </a:r>
            <a:endParaRPr lang="en-US" altLang="ko-KR" sz="1200" b="1" dirty="0">
              <a:latin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379770" y="2783422"/>
            <a:ext cx="1944216" cy="18727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smtClean="0">
                <a:solidFill>
                  <a:schemeClr val="tx1"/>
                </a:solidFill>
              </a:rPr>
              <a:t>현</a:t>
            </a:r>
            <a:r>
              <a:rPr lang="ko-KR" altLang="en-US" sz="1000" b="1">
                <a:solidFill>
                  <a:schemeClr val="tx1"/>
                </a:solidFill>
              </a:rPr>
              <a:t>재</a:t>
            </a:r>
            <a:r>
              <a:rPr lang="ko-KR" altLang="en-US" sz="1000" b="1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라인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Lay Out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700161" y="4009978"/>
            <a:ext cx="1944216" cy="17950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라인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Merge Lay Out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굽은 화살표 13"/>
          <p:cNvSpPr/>
          <p:nvPr/>
        </p:nvSpPr>
        <p:spPr>
          <a:xfrm flipV="1">
            <a:off x="391800" y="3991601"/>
            <a:ext cx="1176932" cy="1044902"/>
          </a:xfrm>
          <a:prstGeom prst="bentArrow">
            <a:avLst>
              <a:gd name="adj1" fmla="val 33087"/>
              <a:gd name="adj2" fmla="val 32534"/>
              <a:gd name="adj3" fmla="val 35253"/>
              <a:gd name="adj4" fmla="val 4375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79768" y="5373217"/>
            <a:ext cx="8613486" cy="1124724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79768" y="5267918"/>
            <a:ext cx="3101806" cy="23077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>
              <a:defRPr/>
            </a:pP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세부 추진 방향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42823" y="5542511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Model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별 사양 기준 차이점 분석 및 전용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Infra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현황 분석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_ 2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월 </a:t>
            </a:r>
            <a:endParaRPr lang="en-US" altLang="ko-KR" sz="12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Model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별 사양 차이점 통일화 가능성 검토 및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Infra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통일화 방안 검토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_ 2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월</a:t>
            </a:r>
            <a:endParaRPr lang="en-US" altLang="ko-KR" sz="12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ADT Line Merge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및 전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Model 1 Line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운영 시행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_ 3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월</a:t>
            </a:r>
            <a:endParaRPr lang="en-US" altLang="ko-KR" b="1" dirty="0">
              <a:latin typeface="맑은 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805724" y="3288431"/>
            <a:ext cx="2016223" cy="7848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◌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Test Infra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추가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Set up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   .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표준형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/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대형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Test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동시운영</a:t>
            </a:r>
            <a:endParaRPr lang="en-US" altLang="ko-KR" sz="10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prstClr val="black"/>
                </a:solidFill>
                <a:latin typeface="맑은 고딕" pitchFamily="50" charset="-127"/>
              </a:rPr>
              <a:t>◌ Bond </a:t>
            </a:r>
            <a:r>
              <a:rPr lang="ko-KR" altLang="en-US" sz="1000" b="1" dirty="0" err="1" smtClean="0">
                <a:solidFill>
                  <a:prstClr val="black"/>
                </a:solidFill>
                <a:latin typeface="맑은 고딕" pitchFamily="50" charset="-127"/>
              </a:rPr>
              <a:t>사양별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itchFamily="50" charset="-127"/>
              </a:rPr>
              <a:t> 구분 운영</a:t>
            </a:r>
            <a:endParaRPr lang="en-US" altLang="ko-KR" sz="1000" b="1" dirty="0">
              <a:latin typeface="맑은 고딕" pitchFamily="50" charset="-127"/>
            </a:endParaRPr>
          </a:p>
        </p:txBody>
      </p:sp>
      <p:sp>
        <p:nvSpPr>
          <p:cNvPr id="19" name="타원 18">
            <a:hlinkClick r:id="rId5" action="ppaction://hlinksldjump"/>
          </p:cNvPr>
          <p:cNvSpPr>
            <a:spLocks noChangeAspect="1"/>
          </p:cNvSpPr>
          <p:nvPr/>
        </p:nvSpPr>
        <p:spPr>
          <a:xfrm>
            <a:off x="8394909" y="6004176"/>
            <a:ext cx="504055" cy="51447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353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328" y="692345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TA FT2 </a:t>
            </a:r>
            <a:r>
              <a:rPr lang="ko-KR" altLang="en-US" b="1" dirty="0" smtClean="0">
                <a:latin typeface="+mn-ea"/>
              </a:rPr>
              <a:t>자동화 </a:t>
            </a:r>
            <a:r>
              <a:rPr lang="en-US" altLang="ko-KR" b="1" dirty="0" smtClean="0">
                <a:latin typeface="+mn-ea"/>
              </a:rPr>
              <a:t>In-Line </a:t>
            </a:r>
            <a:r>
              <a:rPr lang="ko-KR" altLang="en-US" b="1" dirty="0" smtClean="0">
                <a:latin typeface="+mn-ea"/>
              </a:rPr>
              <a:t>성인화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526631"/>
              </p:ext>
            </p:extLst>
          </p:nvPr>
        </p:nvGraphicFramePr>
        <p:xfrm>
          <a:off x="388608" y="1088202"/>
          <a:ext cx="8360162" cy="5361927"/>
        </p:xfrm>
        <a:graphic>
          <a:graphicData uri="http://schemas.openxmlformats.org/drawingml/2006/table">
            <a:tbl>
              <a:tblPr/>
              <a:tblGrid>
                <a:gridCol w="418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69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eaLnBrk="0" latinLnBrk="0" hangingPunct="0">
                        <a:lnSpc>
                          <a:spcPct val="85000"/>
                        </a:lnSpc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dirty="0" smtClean="0">
                          <a:latin typeface="+mn-ea"/>
                        </a:rPr>
                        <a:t>TA FT2 </a:t>
                      </a:r>
                      <a:r>
                        <a:rPr lang="ko-KR" altLang="en-US" sz="1400" b="1" dirty="0" smtClean="0">
                          <a:latin typeface="+mn-ea"/>
                        </a:rPr>
                        <a:t>자동화 </a:t>
                      </a:r>
                      <a:r>
                        <a:rPr lang="en-US" altLang="ko-KR" sz="1400" b="1" dirty="0" smtClean="0">
                          <a:latin typeface="+mn-ea"/>
                        </a:rPr>
                        <a:t>In-Line </a:t>
                      </a:r>
                      <a:r>
                        <a:rPr lang="ko-KR" altLang="en-US" sz="1400" b="1" dirty="0" smtClean="0">
                          <a:latin typeface="+mn-ea"/>
                        </a:rPr>
                        <a:t>성인화</a:t>
                      </a:r>
                      <a:endParaRPr lang="en-US" altLang="ko-KR" sz="1400" b="1" dirty="0">
                        <a:latin typeface="+mn-ea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 병 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9175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FT2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자동화 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In-Line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인력 과다 운영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Process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개선 및 자동화 적용을 통한 인력 성인화 필요</a:t>
                      </a:r>
                      <a:endParaRPr lang="en-US" altLang="ko-KR" sz="1200" b="0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3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◌  Process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단순화 및 인력 성인화 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제조 원가 절감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◌  4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월부터 효과 반영</a:t>
                      </a: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     10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명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(2Line)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* $296.3 * 9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개월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_ $ 26,667.00</a:t>
                      </a:r>
                    </a:p>
                  </a:txBody>
                  <a:tcPr marL="45153" marR="45153" marT="46788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 </a:t>
                      </a:r>
                      <a:r>
                        <a:rPr 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◌ 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투자비 없음</a:t>
                      </a:r>
                      <a:endParaRPr lang="en-US" sz="1200" b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08767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780578"/>
              </p:ext>
            </p:extLst>
          </p:nvPr>
        </p:nvGraphicFramePr>
        <p:xfrm>
          <a:off x="4715824" y="2681122"/>
          <a:ext cx="3928809" cy="79208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4805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36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164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FT2 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자동화</a:t>
                      </a:r>
                      <a:endParaRPr lang="en-US" altLang="ko-KR" sz="1400" b="1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 algn="ctr" rtl="0" fontAlgn="t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In-Line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성인화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명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17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12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29%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472444"/>
              </p:ext>
            </p:extLst>
          </p:nvPr>
        </p:nvGraphicFramePr>
        <p:xfrm>
          <a:off x="546675" y="5206161"/>
          <a:ext cx="8136906" cy="11371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1610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4056"/>
                <a:gridCol w="504056"/>
                <a:gridCol w="504056"/>
                <a:gridCol w="504056"/>
                <a:gridCol w="50405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936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prstClr val="black"/>
                          </a:solidFill>
                          <a:latin typeface="맑은 고딕" pitchFamily="50" charset="-127"/>
                        </a:rPr>
                        <a:t>200% </a:t>
                      </a:r>
                      <a:r>
                        <a:rPr lang="ko-KR" altLang="en-US" sz="1100" b="0" dirty="0" smtClean="0">
                          <a:solidFill>
                            <a:prstClr val="black"/>
                          </a:solidFill>
                          <a:latin typeface="맑은 고딕" pitchFamily="50" charset="-127"/>
                        </a:rPr>
                        <a:t>검사 반자동화 개선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prstClr val="black"/>
                          </a:solidFill>
                          <a:latin typeface="맑은 고딕" pitchFamily="50" charset="-127"/>
                        </a:rPr>
                        <a:t>Case Upper Rib Broken</a:t>
                      </a:r>
                      <a:r>
                        <a:rPr lang="ko-KR" altLang="en-US" sz="1100" b="0" dirty="0" smtClean="0">
                          <a:solidFill>
                            <a:prstClr val="black"/>
                          </a:solidFill>
                          <a:latin typeface="맑은 고딕" pitchFamily="50" charset="-127"/>
                        </a:rPr>
                        <a:t>에 의한 속 이물 개선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altLang="ko-KR" sz="1100" b="0" dirty="0" smtClean="0">
                          <a:solidFill>
                            <a:prstClr val="black"/>
                          </a:solidFill>
                          <a:latin typeface="맑은 고딕" pitchFamily="50" charset="-127"/>
                        </a:rPr>
                        <a:t>Lay Out </a:t>
                      </a:r>
                      <a:r>
                        <a:rPr lang="ko-KR" altLang="en-US" sz="1100" b="0" dirty="0" smtClean="0">
                          <a:solidFill>
                            <a:prstClr val="black"/>
                          </a:solidFill>
                          <a:latin typeface="맑은 고딕" pitchFamily="50" charset="-127"/>
                        </a:rPr>
                        <a:t>변경 및 변경 작업 방법 적용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dirty="0" smtClean="0">
                          <a:solidFill>
                            <a:prstClr val="black"/>
                          </a:solidFill>
                          <a:latin typeface="맑은 고딕" pitchFamily="50" charset="-127"/>
                        </a:rPr>
                        <a:t>개선 적용 </a:t>
                      </a:r>
                      <a:r>
                        <a:rPr lang="en-US" altLang="ko-KR" sz="1100" b="0" dirty="0" smtClean="0">
                          <a:solidFill>
                            <a:prstClr val="black"/>
                          </a:solidFill>
                          <a:latin typeface="맑은 고딕" pitchFamily="50" charset="-127"/>
                        </a:rPr>
                        <a:t>Monitoring</a:t>
                      </a:r>
                      <a:r>
                        <a:rPr lang="en-US" altLang="ko-KR" sz="1100" b="0" baseline="0" dirty="0" smtClean="0">
                          <a:solidFill>
                            <a:prstClr val="black"/>
                          </a:solidFill>
                          <a:latin typeface="맑은 고딕" pitchFamily="50" charset="-127"/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prstClr val="black"/>
                          </a:solidFill>
                          <a:latin typeface="맑은 고딕" pitchFamily="50" charset="-127"/>
                        </a:rPr>
                        <a:t>및 추가 개선 발굴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7" name="직선 화살표 연결선 11"/>
          <p:cNvCxnSpPr>
            <a:cxnSpLocks noChangeShapeType="1"/>
          </p:cNvCxnSpPr>
          <p:nvPr/>
        </p:nvCxnSpPr>
        <p:spPr bwMode="auto">
          <a:xfrm flipV="1">
            <a:off x="3708392" y="5559064"/>
            <a:ext cx="822398" cy="614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화살표 연결선 11"/>
          <p:cNvCxnSpPr>
            <a:cxnSpLocks noChangeShapeType="1"/>
          </p:cNvCxnSpPr>
          <p:nvPr/>
        </p:nvCxnSpPr>
        <p:spPr bwMode="auto">
          <a:xfrm>
            <a:off x="3707904" y="5997961"/>
            <a:ext cx="1440160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화살표 연결선 8"/>
          <p:cNvCxnSpPr>
            <a:cxnSpLocks noChangeShapeType="1"/>
          </p:cNvCxnSpPr>
          <p:nvPr/>
        </p:nvCxnSpPr>
        <p:spPr bwMode="auto">
          <a:xfrm>
            <a:off x="3707904" y="6237312"/>
            <a:ext cx="2088232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11"/>
          <p:cNvCxnSpPr>
            <a:cxnSpLocks noChangeShapeType="1"/>
          </p:cNvCxnSpPr>
          <p:nvPr/>
        </p:nvCxnSpPr>
        <p:spPr bwMode="auto">
          <a:xfrm>
            <a:off x="3707904" y="5775612"/>
            <a:ext cx="936104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3827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328" y="692345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TA FT2 </a:t>
            </a:r>
            <a:r>
              <a:rPr lang="ko-KR" altLang="en-US" b="1" dirty="0" smtClean="0">
                <a:latin typeface="+mn-ea"/>
              </a:rPr>
              <a:t>자동화 </a:t>
            </a:r>
            <a:r>
              <a:rPr lang="en-US" altLang="ko-KR" b="1" dirty="0" smtClean="0">
                <a:latin typeface="+mn-ea"/>
              </a:rPr>
              <a:t>In-Line </a:t>
            </a:r>
            <a:r>
              <a:rPr lang="ko-KR" altLang="en-US" b="1" dirty="0" smtClean="0">
                <a:latin typeface="+mn-ea"/>
              </a:rPr>
              <a:t>성인화</a:t>
            </a:r>
            <a:endParaRPr lang="en-US" altLang="ko-KR" b="1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78993" y="1197198"/>
            <a:ext cx="8613486" cy="4144486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992" y="1052736"/>
            <a:ext cx="3101805" cy="223466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FT2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자동화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In-Line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현황 및 개선 방안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80096" y="5507323"/>
            <a:ext cx="8613486" cy="983887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992" y="5414753"/>
            <a:ext cx="1727168" cy="213703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세부 추진 일정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42" y="2106122"/>
            <a:ext cx="6193023" cy="10470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3" y="3456204"/>
            <a:ext cx="6193023" cy="107419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479292" y="2225544"/>
            <a:ext cx="2413187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① Noise Room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운영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( </a:t>
            </a:r>
            <a:r>
              <a:rPr lang="ko-KR" altLang="en-US" sz="1100" b="1" dirty="0" err="1" smtClean="0">
                <a:solidFill>
                  <a:prstClr val="black"/>
                </a:solidFill>
                <a:latin typeface="맑은 고딕" pitchFamily="50" charset="-127"/>
              </a:rPr>
              <a:t>사출물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 이물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)</a:t>
            </a:r>
            <a:endParaRPr lang="en-US" altLang="ko-KR" sz="1100" b="1" dirty="0">
              <a:solidFill>
                <a:prstClr val="black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②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설비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 Conveyor _ Dumping</a:t>
            </a:r>
            <a:endParaRPr lang="en-US" altLang="ko-KR" sz="11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③ 200%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전압 검사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_ Manual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검사</a:t>
            </a:r>
            <a:endParaRPr lang="en-US" altLang="ko-KR" sz="1100" b="1" dirty="0" smtClean="0">
              <a:solidFill>
                <a:prstClr val="black"/>
              </a:solidFill>
              <a:latin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5338" y="5567881"/>
            <a:ext cx="82253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200%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검사 반자동화 개선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_  2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월 </a:t>
            </a:r>
            <a:endParaRPr lang="en-US" altLang="ko-KR" sz="12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Case Upper </a:t>
            </a:r>
            <a:r>
              <a:rPr lang="ko-KR" altLang="en-US" sz="1200" b="1" dirty="0" err="1" smtClean="0">
                <a:solidFill>
                  <a:prstClr val="black"/>
                </a:solidFill>
                <a:latin typeface="맑은 고딕" pitchFamily="50" charset="-127"/>
              </a:rPr>
              <a:t>융착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Noise(Rib Broken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에</a:t>
            </a: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의한 속 이물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)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불량 개선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_ </a:t>
            </a:r>
            <a:r>
              <a:rPr lang="ko-KR" altLang="en-US" sz="1200" b="1" dirty="0" err="1" smtClean="0">
                <a:solidFill>
                  <a:prstClr val="black"/>
                </a:solidFill>
                <a:latin typeface="맑은 고딕" pitchFamily="50" charset="-127"/>
              </a:rPr>
              <a:t>사출물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Rib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보강 적용 및 검사방법 변경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_ 2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월</a:t>
            </a:r>
            <a:endParaRPr lang="en-US" altLang="ko-KR" sz="12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Lay Out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변경 및 변경 작업 방법 적용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_ 3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월</a:t>
            </a:r>
            <a:endParaRPr lang="en-US" altLang="ko-KR" b="1" dirty="0">
              <a:latin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6257" y="1416238"/>
            <a:ext cx="8425271" cy="646331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◌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FT2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자동화 이후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Manual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검사  및 작업자 과다 운영으로 성인화 필요</a:t>
            </a:r>
            <a:endParaRPr lang="en-US" altLang="ko-KR" sz="12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◌ T2510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주력 제품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Molding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진행으로 속 이물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Issue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감소 및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200%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검사 반자동화 적용으로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Lay out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개선 필요</a:t>
            </a:r>
            <a:endParaRPr lang="en-US" altLang="ko-KR" sz="1200" b="1" dirty="0">
              <a:latin typeface="맑은 고딕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86257" y="1316419"/>
            <a:ext cx="1944551" cy="16817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현</a:t>
            </a:r>
            <a:r>
              <a:rPr lang="ko-KR" altLang="en-US" sz="1000" b="1" dirty="0">
                <a:solidFill>
                  <a:schemeClr val="tx1"/>
                </a:solidFill>
              </a:rPr>
              <a:t>재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라인 개선 필요 사항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톱니 모양의 오른쪽 화살표 13"/>
          <p:cNvSpPr/>
          <p:nvPr/>
        </p:nvSpPr>
        <p:spPr>
          <a:xfrm rot="5400000">
            <a:off x="3291707" y="2227158"/>
            <a:ext cx="178180" cy="2088232"/>
          </a:xfrm>
          <a:prstGeom prst="notchedRightArrow">
            <a:avLst>
              <a:gd name="adj1" fmla="val 50000"/>
              <a:gd name="adj2" fmla="val 6907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37889" y="2279072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</a:rPr>
              <a:t>①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1403648" y="2272452"/>
            <a:ext cx="3898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</a:rPr>
              <a:t>①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2608672" y="2617626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</a:rPr>
              <a:t>②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006160" y="2296227"/>
            <a:ext cx="389850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</a:rPr>
              <a:t>③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483621" y="3585499"/>
            <a:ext cx="240885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① Noise Room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제거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(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이물 개선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② Dumping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통합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&lt;&gt; 200%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 검사</a:t>
            </a:r>
            <a:endParaRPr lang="en-US" altLang="ko-KR" sz="11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③ 200%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전압 검사 반자동화 적용</a:t>
            </a:r>
            <a:endParaRPr lang="en-US" altLang="ko-KR" sz="1100" b="1" dirty="0" smtClean="0">
              <a:solidFill>
                <a:prstClr val="black"/>
              </a:solidFill>
              <a:latin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849810" y="3585499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</a:rPr>
              <a:t>②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342964" y="3684016"/>
            <a:ext cx="389850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prstClr val="black"/>
                </a:solidFill>
                <a:latin typeface="맑은 고딕" pitchFamily="50" charset="-127"/>
              </a:rPr>
              <a:t>③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86256" y="4679587"/>
            <a:ext cx="8425271" cy="646331"/>
          </a:xfrm>
          <a:prstGeom prst="rect">
            <a:avLst/>
          </a:prstGeom>
          <a:solidFill>
            <a:srgbClr val="BFBFBF">
              <a:alpha val="50196"/>
            </a:srgb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정성 효과 </a:t>
            </a:r>
            <a:r>
              <a:rPr lang="en-US" altLang="ko-KR" sz="1200" b="1" dirty="0">
                <a:solidFill>
                  <a:prstClr val="black"/>
                </a:solidFill>
                <a:latin typeface="맑은 고딕" pitchFamily="50" charset="-127"/>
              </a:rPr>
              <a:t>▶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 FT2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자동화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In-Line Simple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화 구현 </a:t>
            </a:r>
            <a:endParaRPr lang="en-US" altLang="ko-KR" sz="12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정량 효과 ▶ 작업자 성인화 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___  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기존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17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</a:rPr>
              <a:t>명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</a:rPr>
              <a:t>/ In-Line 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변경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12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명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/ In-Line  … </a:t>
            </a:r>
            <a:r>
              <a:rPr lang="en-US" altLang="ko-KR" sz="1200" b="1" dirty="0" smtClean="0">
                <a:solidFill>
                  <a:srgbClr val="0000FF"/>
                </a:solidFill>
                <a:latin typeface="맑은 고딕" pitchFamily="50" charset="-127"/>
                <a:sym typeface="Wingdings" panose="05000000000000000000" pitchFamily="2" charset="2"/>
              </a:rPr>
              <a:t> 10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itchFamily="50" charset="-127"/>
                <a:sym typeface="Wingdings" panose="05000000000000000000" pitchFamily="2" charset="2"/>
              </a:rPr>
              <a:t>명     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(2Line)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성인화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itchFamily="50" charset="-127"/>
                <a:sym typeface="Wingdings" panose="05000000000000000000" pitchFamily="2" charset="2"/>
              </a:rPr>
              <a:t> </a:t>
            </a:r>
            <a:endParaRPr lang="en-US" altLang="ko-KR" sz="1200" b="1" dirty="0" smtClean="0">
              <a:solidFill>
                <a:prstClr val="black"/>
              </a:solidFill>
              <a:latin typeface="맑은 고딕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86257" y="4589430"/>
            <a:ext cx="1944551" cy="16817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개선 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후 예상 효과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hlinkClick r:id="rId4" action="ppaction://hlinksldjump"/>
          </p:cNvPr>
          <p:cNvSpPr>
            <a:spLocks noChangeAspect="1"/>
          </p:cNvSpPr>
          <p:nvPr/>
        </p:nvSpPr>
        <p:spPr>
          <a:xfrm>
            <a:off x="7926493" y="6046056"/>
            <a:ext cx="500071" cy="510408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72200" y="4902768"/>
            <a:ext cx="73930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00FF"/>
                </a:solidFill>
                <a:latin typeface="맑은 고딕" pitchFamily="50" charset="-127"/>
                <a:sym typeface="Wingdings" panose="05000000000000000000" pitchFamily="2" charset="2"/>
              </a:rPr>
              <a:t>10</a:t>
            </a:r>
            <a:r>
              <a:rPr lang="ko-KR" altLang="en-US" sz="2000" b="1" dirty="0">
                <a:solidFill>
                  <a:srgbClr val="0000FF"/>
                </a:solidFill>
                <a:latin typeface="맑은 고딕" pitchFamily="50" charset="-127"/>
                <a:sym typeface="Wingdings" panose="05000000000000000000" pitchFamily="2" charset="2"/>
              </a:rPr>
              <a:t>명</a:t>
            </a:r>
            <a:endParaRPr lang="ko-KR" altLang="en-US" sz="2000" dirty="0"/>
          </a:p>
        </p:txBody>
      </p:sp>
      <p:sp>
        <p:nvSpPr>
          <p:cNvPr id="26" name="타원 25">
            <a:hlinkClick r:id="rId5" action="ppaction://hlinksldjump"/>
          </p:cNvPr>
          <p:cNvSpPr>
            <a:spLocks noChangeAspect="1"/>
          </p:cNvSpPr>
          <p:nvPr/>
        </p:nvSpPr>
        <p:spPr>
          <a:xfrm>
            <a:off x="8464617" y="6041360"/>
            <a:ext cx="500071" cy="51040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56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9987" y="1642671"/>
            <a:ext cx="4418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2.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법인 </a:t>
            </a:r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경영 환경 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23728" y="2350557"/>
            <a:ext cx="6408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2-1.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중장기 하노이 법인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Forecast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변화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2-2.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‘24Y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하노이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Forecast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2-3. ’24Y Vietnam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경영환경 변화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[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경영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환경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인력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]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2-4.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경영환경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[SWOT]</a:t>
            </a:r>
          </a:p>
          <a:p>
            <a:pPr lvl="0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2-5. </a:t>
            </a:r>
            <a:r>
              <a:rPr lang="ko-KR" altLang="en-US" sz="2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법인 경영환경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생산성</a:t>
            </a:r>
            <a:r>
              <a:rPr lang="en-US" altLang="ko-KR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4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품질</a:t>
            </a:r>
            <a:r>
              <a:rPr lang="en-US" altLang="ko-KR" sz="14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</a:rPr>
              <a:t>]</a:t>
            </a:r>
            <a:endParaRPr lang="en-US" altLang="ko-KR" sz="1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2-6.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Lay Out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운영 최적화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798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Auto Mold </a:t>
            </a:r>
            <a:r>
              <a:rPr lang="ko-KR" altLang="en-US" b="1" dirty="0" smtClean="0">
                <a:latin typeface="+mn-ea"/>
              </a:rPr>
              <a:t>생산성 </a:t>
            </a:r>
            <a:r>
              <a:rPr lang="en-US" altLang="ko-KR" b="1" dirty="0" smtClean="0">
                <a:latin typeface="+mn-ea"/>
              </a:rPr>
              <a:t>10% </a:t>
            </a:r>
            <a:r>
              <a:rPr lang="ko-KR" altLang="en-US" b="1" dirty="0" smtClean="0">
                <a:latin typeface="+mn-ea"/>
              </a:rPr>
              <a:t>향상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744054"/>
              </p:ext>
            </p:extLst>
          </p:nvPr>
        </p:nvGraphicFramePr>
        <p:xfrm>
          <a:off x="388608" y="1088202"/>
          <a:ext cx="8360162" cy="5400503"/>
        </p:xfrm>
        <a:graphic>
          <a:graphicData uri="http://schemas.openxmlformats.org/drawingml/2006/table">
            <a:tbl>
              <a:tblPr/>
              <a:tblGrid>
                <a:gridCol w="418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69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eaLnBrk="0" latinLnBrk="0" hangingPunct="0">
                        <a:lnSpc>
                          <a:spcPct val="85000"/>
                        </a:lnSpc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dirty="0" smtClean="0">
                          <a:latin typeface="+mn-ea"/>
                        </a:rPr>
                        <a:t>Auto Mold </a:t>
                      </a:r>
                      <a:r>
                        <a:rPr lang="ko-KR" altLang="en-US" sz="1400" b="1" dirty="0" smtClean="0">
                          <a:latin typeface="+mn-ea"/>
                        </a:rPr>
                        <a:t>생산성 </a:t>
                      </a:r>
                      <a:r>
                        <a:rPr lang="en-US" altLang="ko-KR" sz="1400" b="1" dirty="0" smtClean="0">
                          <a:latin typeface="+mn-ea"/>
                        </a:rPr>
                        <a:t>10% </a:t>
                      </a:r>
                      <a:r>
                        <a:rPr lang="ko-KR" altLang="en-US" sz="1400" b="1" dirty="0" smtClean="0">
                          <a:latin typeface="+mn-ea"/>
                        </a:rPr>
                        <a:t>향상</a:t>
                      </a:r>
                      <a:endParaRPr lang="en-US" altLang="ko-KR" sz="1400" b="1" dirty="0">
                        <a:latin typeface="+mn-ea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 병 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9175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제품 사양의 변화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(Molding)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에 따른 </a:t>
                      </a:r>
                      <a:r>
                        <a:rPr lang="ko-KR" altLang="en-US" sz="1200" b="0" dirty="0" err="1" smtClean="0">
                          <a:effectLst/>
                          <a:latin typeface="맑은 고딕" pitchFamily="50"/>
                          <a:ea typeface="맑은 고딕" pitchFamily="50"/>
                        </a:rPr>
                        <a:t>몰드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라인 부족대응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◌ Process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개선을 통한 생산성 향상으로 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OH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실적 기여</a:t>
                      </a:r>
                      <a:endParaRPr lang="en-US" altLang="ko-KR" sz="1200" b="0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: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  ◌  Mold Line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부족으로 투자비 억제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/>
                        <a:ea typeface="맑은 고딕" pitchFamily="5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 ◌ 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투자비 절감 및 인당 생산성 향상 ▷제조경쟁력 확보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/>
                        <a:ea typeface="맑은 고딕" pitchFamily="5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 ◌  4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월부터 효과 반영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/>
                        <a:ea typeface="맑은 고딕" pitchFamily="50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      1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명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(2Line)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* $296.3 * 9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개월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_ $ 5,333.40</a:t>
                      </a:r>
                    </a:p>
                  </a:txBody>
                  <a:tcPr marL="45153" marR="45153" marT="46788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 </a:t>
                      </a:r>
                      <a:r>
                        <a:rPr 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◌ 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투자비 없음</a:t>
                      </a:r>
                      <a:endParaRPr lang="en-US" sz="1200" b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79956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766463"/>
              </p:ext>
            </p:extLst>
          </p:nvPr>
        </p:nvGraphicFramePr>
        <p:xfrm>
          <a:off x="4715824" y="2681122"/>
          <a:ext cx="3928809" cy="79208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4805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36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164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Time</a:t>
                      </a:r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Out Put</a:t>
                      </a:r>
                    </a:p>
                    <a:p>
                      <a:pPr lvl="0" algn="ctr" rtl="0" fontAlgn="t"/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향상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명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3,500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3,850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10%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02541"/>
              </p:ext>
            </p:extLst>
          </p:nvPr>
        </p:nvGraphicFramePr>
        <p:xfrm>
          <a:off x="546675" y="5399596"/>
          <a:ext cx="8136906" cy="90972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1610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4056"/>
                <a:gridCol w="504056"/>
                <a:gridCol w="504056"/>
                <a:gridCol w="504056"/>
                <a:gridCol w="50405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936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Step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별 불합리 발굴 및 개선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토출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Speed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최적화 평가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Speed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최적화 개선 적용 및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Monitoring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직선 화살표 연결선 11"/>
          <p:cNvCxnSpPr>
            <a:cxnSpLocks noChangeShapeType="1"/>
          </p:cNvCxnSpPr>
          <p:nvPr/>
        </p:nvCxnSpPr>
        <p:spPr bwMode="auto">
          <a:xfrm>
            <a:off x="3707904" y="5746762"/>
            <a:ext cx="565164" cy="10622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화살표 연결선 11"/>
          <p:cNvCxnSpPr>
            <a:cxnSpLocks noChangeShapeType="1"/>
          </p:cNvCxnSpPr>
          <p:nvPr/>
        </p:nvCxnSpPr>
        <p:spPr bwMode="auto">
          <a:xfrm>
            <a:off x="3707904" y="6214723"/>
            <a:ext cx="969012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화살표 연결선 8"/>
          <p:cNvCxnSpPr>
            <a:cxnSpLocks noChangeShapeType="1"/>
          </p:cNvCxnSpPr>
          <p:nvPr/>
        </p:nvCxnSpPr>
        <p:spPr bwMode="auto">
          <a:xfrm>
            <a:off x="3707904" y="5977760"/>
            <a:ext cx="720080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4353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Auto Mold </a:t>
            </a:r>
            <a:r>
              <a:rPr lang="ko-KR" altLang="en-US" b="1" dirty="0" smtClean="0">
                <a:latin typeface="+mn-ea"/>
              </a:rPr>
              <a:t>생산성 </a:t>
            </a:r>
            <a:r>
              <a:rPr lang="en-US" altLang="ko-KR" b="1" dirty="0" smtClean="0">
                <a:latin typeface="+mn-ea"/>
              </a:rPr>
              <a:t>10% </a:t>
            </a:r>
            <a:r>
              <a:rPr lang="ko-KR" altLang="en-US" b="1" dirty="0" smtClean="0">
                <a:latin typeface="+mn-ea"/>
              </a:rPr>
              <a:t>향상</a:t>
            </a:r>
            <a:endParaRPr lang="en-US" altLang="ko-KR" b="1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80096" y="2551856"/>
            <a:ext cx="8613486" cy="3900783"/>
          </a:xfrm>
          <a:prstGeom prst="roundRect">
            <a:avLst>
              <a:gd name="adj" fmla="val 0"/>
            </a:avLst>
          </a:prstGeom>
          <a:noFill/>
          <a:ln w="31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3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992" y="2485688"/>
            <a:ext cx="3101806" cy="20285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 Mold Line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생산성 개선 방안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8993" y="1068502"/>
            <a:ext cx="2708832" cy="198023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Auto Mold Line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현 수준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13012"/>
              </p:ext>
            </p:extLst>
          </p:nvPr>
        </p:nvGraphicFramePr>
        <p:xfrm>
          <a:off x="345288" y="2727982"/>
          <a:ext cx="8530180" cy="2698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328"/>
                <a:gridCol w="2160240"/>
                <a:gridCol w="2088232"/>
                <a:gridCol w="1728192"/>
                <a:gridCol w="1783188"/>
              </a:tblGrid>
              <a:tr h="206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</a:rPr>
                        <a:t>공정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Mold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Dispenser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PBA</a:t>
                      </a:r>
                      <a:r>
                        <a:rPr lang="en-US" altLang="ko-KR" sz="1000" baseline="0" dirty="0" smtClean="0">
                          <a:solidFill>
                            <a:schemeClr val="tx1"/>
                          </a:solidFill>
                        </a:rPr>
                        <a:t> Pushing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Oven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Welding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1772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Image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0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50" b="0" dirty="0" smtClean="0">
                          <a:solidFill>
                            <a:schemeClr val="tx1"/>
                          </a:solidFill>
                          <a:effectLst/>
                        </a:rPr>
                        <a:t>Output/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rgbClr val="FF0000"/>
                          </a:solidFill>
                          <a:effectLst/>
                        </a:rPr>
                        <a:t>3,500ea</a:t>
                      </a:r>
                      <a:endParaRPr lang="ko-KR" altLang="en-US" sz="105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effectLst/>
                        </a:rPr>
                        <a:t>5,100ea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rgbClr val="0000FF"/>
                          </a:solidFill>
                          <a:effectLst/>
                        </a:rPr>
                        <a:t>7,000ea</a:t>
                      </a:r>
                      <a:endParaRPr lang="ko-KR" altLang="en-US" sz="1000" b="1" dirty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20" b="1" dirty="0" smtClean="0">
                          <a:solidFill>
                            <a:srgbClr val="0000FF"/>
                          </a:solidFill>
                          <a:effectLst/>
                        </a:rPr>
                        <a:t>7,000ea</a:t>
                      </a:r>
                      <a:endParaRPr lang="ko-KR" altLang="en-US" sz="1020" b="1" dirty="0">
                        <a:solidFill>
                          <a:srgbClr val="0000FF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78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Risk</a:t>
                      </a:r>
                    </a:p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품질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제조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effectLst/>
                        </a:rPr>
                        <a:t>-.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effectLst/>
                        </a:rPr>
                        <a:t>Dispenser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정량 토출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무게영향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-.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토출 밸브 일별 세척 관리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effectLst/>
                        </a:rPr>
                        <a:t>-.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</a:rPr>
                        <a:t>설삽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▷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융착 치수불량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-. PBA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눌림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▷ Solder Crack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effectLst/>
                        </a:rPr>
                        <a:t>-. Mold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</a:rPr>
                        <a:t>경화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effectLst/>
                        </a:rPr>
                        <a:t>_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 Temp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effectLst/>
                        </a:rPr>
                        <a:t>-.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</a:rPr>
                        <a:t>내부 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effectLst/>
                        </a:rPr>
                        <a:t>PM </a:t>
                      </a: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effectLst/>
                        </a:rPr>
                        <a:t>관리</a:t>
                      </a:r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effectLst/>
                        </a:rPr>
                        <a:t>_Particle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-.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융착 불량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치수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찍힘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</a:p>
                    <a:p>
                      <a:pPr marL="0" indent="0" algn="l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-. Horn &amp; Nest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effectLst/>
                        </a:rPr>
                        <a:t>관리 강화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41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관리 방안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-.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도출 구동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Motor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Speed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최적화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latinLnBrk="1"/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    …..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설비 사양 기준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Speed up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가능성 검증 ▷ 평가 진행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-.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토출 밸브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Spare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확보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(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사전 준비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 ▷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One Touch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교체 체제 구축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-. Oven  _  Molding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경화 품질 관리 주력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</a:rPr>
                        <a:t>-.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</a:rPr>
                        <a:t>융착 찍힘 및 치수 불량 개선 강화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l" latinLnBrk="1"/>
                      <a:endParaRPr lang="ko-KR" altLang="en-US" sz="10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endParaRPr lang="ko-KR" alt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75790" y="5586909"/>
            <a:ext cx="8430282" cy="854080"/>
          </a:xfrm>
          <a:prstGeom prst="rect">
            <a:avLst/>
          </a:prstGeom>
          <a:solidFill>
            <a:srgbClr val="D9D9D9">
              <a:alpha val="50196"/>
            </a:srgb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</a:rPr>
              <a:t>Step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</a:rPr>
              <a:t>별 불합리 발굴 및 개선   </a:t>
            </a: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</a:rPr>
              <a:t>_  1</a:t>
            </a:r>
            <a:r>
              <a:rPr lang="ko-KR" altLang="en-US" sz="1100" b="1" dirty="0">
                <a:solidFill>
                  <a:prstClr val="black"/>
                </a:solidFill>
                <a:latin typeface="맑은 고딕" pitchFamily="50" charset="-127"/>
              </a:rPr>
              <a:t>월</a:t>
            </a:r>
            <a:endParaRPr lang="en-US" altLang="ko-KR" sz="1100" b="1" dirty="0">
              <a:solidFill>
                <a:prstClr val="black"/>
              </a:solidFill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Dispenser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토출</a:t>
            </a:r>
            <a:r>
              <a:rPr lang="en-US" altLang="ko-KR" sz="1100" b="1" dirty="0">
                <a:solidFill>
                  <a:prstClr val="black"/>
                </a:solidFill>
                <a:latin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Speed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평가 진행 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▷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토출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Speed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별 </a:t>
            </a:r>
            <a:r>
              <a:rPr lang="ko-KR" altLang="en-US" sz="1100" b="1" dirty="0" err="1" smtClean="0">
                <a:solidFill>
                  <a:prstClr val="black"/>
                </a:solidFill>
                <a:latin typeface="맑은 고딕" pitchFamily="50" charset="-127"/>
              </a:rPr>
              <a:t>토출량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 및 설비 대응력 평가 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_  1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월 </a:t>
            </a:r>
            <a:endParaRPr lang="en-US" altLang="ko-KR" sz="1100" b="1" dirty="0" smtClean="0">
              <a:solidFill>
                <a:prstClr val="black"/>
              </a:solidFill>
              <a:latin typeface="맑은 고딕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Dispenser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토출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Speed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최적화 적용 및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Process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최적화 적용 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itchFamily="50" charset="-127"/>
              </a:rPr>
              <a:t>_  2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itchFamily="50" charset="-127"/>
              </a:rPr>
              <a:t>월</a:t>
            </a:r>
            <a:endParaRPr lang="en-US" altLang="ko-KR" sz="1100" b="1" dirty="0">
              <a:latin typeface="맑은 고딕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375790" y="5480015"/>
            <a:ext cx="1944551" cy="16817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smtClean="0">
                <a:solidFill>
                  <a:schemeClr val="tx1"/>
                </a:solidFill>
              </a:rPr>
              <a:t>세부 추진 일정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93" y="1325830"/>
            <a:ext cx="4437024" cy="10970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6545" r="3396"/>
          <a:stretch/>
        </p:blipFill>
        <p:spPr>
          <a:xfrm>
            <a:off x="1187624" y="2999318"/>
            <a:ext cx="2016224" cy="11179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4059" t="7073" r="8656"/>
          <a:stretch/>
        </p:blipFill>
        <p:spPr>
          <a:xfrm>
            <a:off x="7164287" y="2992904"/>
            <a:ext cx="1656185" cy="11256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rcRect l="8936" r="6426"/>
          <a:stretch/>
        </p:blipFill>
        <p:spPr>
          <a:xfrm>
            <a:off x="5436096" y="2996952"/>
            <a:ext cx="1604303" cy="11188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/>
          <a:srcRect r="8582" b="9548"/>
          <a:stretch/>
        </p:blipFill>
        <p:spPr>
          <a:xfrm>
            <a:off x="3384214" y="2997940"/>
            <a:ext cx="1893466" cy="111881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8036" y="1282065"/>
            <a:ext cx="4144683" cy="114076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955825" y="1043943"/>
            <a:ext cx="37291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/>
                </a:solidFill>
                <a:latin typeface="맑은 고딕" pitchFamily="50" charset="-127"/>
              </a:rPr>
              <a:t>2Line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</a:rPr>
              <a:t>기준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itchFamily="50" charset="-127"/>
              </a:rPr>
              <a:t>2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</a:rPr>
              <a:t>월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itchFamily="50" charset="-127"/>
              </a:rPr>
              <a:t>/3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</a:rPr>
              <a:t>월 </a:t>
            </a:r>
            <a:r>
              <a:rPr lang="en-US" altLang="ko-KR" sz="1400" b="1" dirty="0" smtClean="0">
                <a:solidFill>
                  <a:prstClr val="black"/>
                </a:solidFill>
                <a:latin typeface="맑은 고딕" pitchFamily="50" charset="-127"/>
              </a:rPr>
              <a:t>Capacity </a:t>
            </a:r>
            <a:r>
              <a:rPr lang="ko-KR" altLang="en-US" sz="1400" b="1" dirty="0" smtClean="0">
                <a:solidFill>
                  <a:prstClr val="black"/>
                </a:solidFill>
                <a:latin typeface="맑은 고딕" pitchFamily="50" charset="-127"/>
              </a:rPr>
              <a:t>부족 발생 </a:t>
            </a:r>
            <a:endParaRPr lang="en-US" altLang="ko-KR" sz="1400" b="1" dirty="0" smtClean="0">
              <a:solidFill>
                <a:prstClr val="black"/>
              </a:solidFill>
              <a:latin typeface="맑은 고딕" pitchFamily="50" charset="-127"/>
            </a:endParaRPr>
          </a:p>
        </p:txBody>
      </p:sp>
      <p:sp>
        <p:nvSpPr>
          <p:cNvPr id="17" name="타원 16">
            <a:hlinkClick r:id="rId8" action="ppaction://hlinksldjump"/>
          </p:cNvPr>
          <p:cNvSpPr>
            <a:spLocks noChangeAspect="1"/>
          </p:cNvSpPr>
          <p:nvPr/>
        </p:nvSpPr>
        <p:spPr>
          <a:xfrm>
            <a:off x="7928115" y="6003282"/>
            <a:ext cx="466489" cy="47613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>
            <a:hlinkClick r:id="rId9" action="ppaction://hlinksldjump"/>
          </p:cNvPr>
          <p:cNvSpPr>
            <a:spLocks noChangeAspect="1"/>
          </p:cNvSpPr>
          <p:nvPr/>
        </p:nvSpPr>
        <p:spPr>
          <a:xfrm>
            <a:off x="8453869" y="6003282"/>
            <a:ext cx="466489" cy="476131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15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01673"/>
            <a:ext cx="6984776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b="1" dirty="0">
                <a:latin typeface="맑은 고딕" pitchFamily="50" charset="-127"/>
              </a:rPr>
              <a:t>TA FT2 Pass Rate </a:t>
            </a:r>
            <a:r>
              <a:rPr lang="ko-KR" altLang="en-US" b="1" dirty="0">
                <a:latin typeface="맑은 고딕" pitchFamily="50" charset="-127"/>
              </a:rPr>
              <a:t>향상 </a:t>
            </a:r>
            <a:r>
              <a:rPr lang="en-US" altLang="ko-KR" b="1" dirty="0">
                <a:latin typeface="맑은 고딕" pitchFamily="50" charset="-127"/>
              </a:rPr>
              <a:t>_ 98%↑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402170"/>
              </p:ext>
            </p:extLst>
          </p:nvPr>
        </p:nvGraphicFramePr>
        <p:xfrm>
          <a:off x="388800" y="1116000"/>
          <a:ext cx="8360162" cy="5361927"/>
        </p:xfrm>
        <a:graphic>
          <a:graphicData uri="http://schemas.openxmlformats.org/drawingml/2006/table">
            <a:tbl>
              <a:tblPr/>
              <a:tblGrid>
                <a:gridCol w="418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69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dirty="0" smtClean="0">
                          <a:latin typeface="+mn-ea"/>
                        </a:rPr>
                        <a:t>FT2 Pass Rate </a:t>
                      </a:r>
                      <a:r>
                        <a:rPr lang="ko-KR" altLang="en-US" sz="1400" b="1" dirty="0" smtClean="0">
                          <a:latin typeface="+mn-ea"/>
                        </a:rPr>
                        <a:t>향상 </a:t>
                      </a:r>
                      <a:r>
                        <a:rPr lang="en-US" altLang="ko-KR" sz="1400" b="1" dirty="0" smtClean="0">
                          <a:latin typeface="+mn-ea"/>
                        </a:rPr>
                        <a:t>98%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</a:rPr>
                        <a:t>↑</a:t>
                      </a:r>
                      <a:endParaRPr lang="en-US" altLang="ko-KR" sz="1400" b="1" dirty="0" smtClean="0">
                        <a:latin typeface="+mn-ea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 병 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9175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제품별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/ Line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별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Pass Rate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편차 발생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수율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Drop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에 따른 직행율 및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Capacity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동기화 불가</a:t>
                      </a:r>
                      <a:endParaRPr lang="en-US" altLang="ko-KR" sz="1200" b="0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3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◌  Capacity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동기화에 따른 직행율 향상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◌  ST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효율 향상을 통한 검사 공정 작업자 효율화 가능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Prime Fail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개선으로 간접 작업 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Loss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개선</a:t>
                      </a:r>
                      <a:endParaRPr kumimoji="0" lang="en-US" altLang="ko-KR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itchFamily="50"/>
                        <a:ea typeface="맑은 고딕" pitchFamily="50"/>
                        <a:cs typeface="+mn-cs"/>
                      </a:endParaRPr>
                    </a:p>
                  </a:txBody>
                  <a:tcPr marL="45153" marR="45153" marT="46788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 </a:t>
                      </a:r>
                      <a:r>
                        <a:rPr 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◌ 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투자비 없음</a:t>
                      </a:r>
                      <a:endParaRPr lang="en-US" sz="1200" b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08767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889604"/>
              </p:ext>
            </p:extLst>
          </p:nvPr>
        </p:nvGraphicFramePr>
        <p:xfrm>
          <a:off x="4716016" y="2708920"/>
          <a:ext cx="3928809" cy="79208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4805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16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8844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FT2 </a:t>
                      </a:r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직행율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95.4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98.0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2.6%</a:t>
                      </a:r>
                      <a:r>
                        <a:rPr lang="en-US" sz="14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↑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355454"/>
              </p:ext>
            </p:extLst>
          </p:nvPr>
        </p:nvGraphicFramePr>
        <p:xfrm>
          <a:off x="546750" y="5207592"/>
          <a:ext cx="8129706" cy="11371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51308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550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8952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89522"/>
                <a:gridCol w="589522"/>
                <a:gridCol w="589522"/>
                <a:gridCol w="589522"/>
                <a:gridCol w="58952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63398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5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하반기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비고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Pogo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Pin &amp; Connector PM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주기단축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marR="0" lvl="0" indent="-107999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itchFamily="34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USB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Cable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비교 검증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(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현지화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&lt;&gt;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본사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)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Pallet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Stopper Dual Stopper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적용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Part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Life Cycle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점검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직선 화살표 연결선 11"/>
          <p:cNvCxnSpPr>
            <a:cxnSpLocks noChangeShapeType="1"/>
          </p:cNvCxnSpPr>
          <p:nvPr/>
        </p:nvCxnSpPr>
        <p:spPr bwMode="auto">
          <a:xfrm>
            <a:off x="3067528" y="5560462"/>
            <a:ext cx="280336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화살표 연결선 11"/>
          <p:cNvCxnSpPr>
            <a:cxnSpLocks noChangeShapeType="1"/>
          </p:cNvCxnSpPr>
          <p:nvPr/>
        </p:nvCxnSpPr>
        <p:spPr bwMode="auto">
          <a:xfrm flipV="1">
            <a:off x="3067040" y="6028811"/>
            <a:ext cx="568856" cy="1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화살표 연결선 11"/>
          <p:cNvCxnSpPr>
            <a:cxnSpLocks noChangeShapeType="1"/>
          </p:cNvCxnSpPr>
          <p:nvPr/>
        </p:nvCxnSpPr>
        <p:spPr bwMode="auto">
          <a:xfrm>
            <a:off x="3067040" y="5770259"/>
            <a:ext cx="1144920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직선 화살표 연결선 11"/>
          <p:cNvCxnSpPr>
            <a:cxnSpLocks noChangeShapeType="1"/>
          </p:cNvCxnSpPr>
          <p:nvPr/>
        </p:nvCxnSpPr>
        <p:spPr bwMode="auto">
          <a:xfrm>
            <a:off x="3067040" y="6224853"/>
            <a:ext cx="1648976" cy="20526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1945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01673"/>
            <a:ext cx="6984776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b="1" dirty="0">
                <a:latin typeface="맑은 고딕" pitchFamily="50" charset="-127"/>
              </a:rPr>
              <a:t>TA FT2 Pass Rate </a:t>
            </a:r>
            <a:r>
              <a:rPr lang="ko-KR" altLang="en-US" b="1" dirty="0">
                <a:latin typeface="맑은 고딕" pitchFamily="50" charset="-127"/>
              </a:rPr>
              <a:t>향상 </a:t>
            </a:r>
            <a:r>
              <a:rPr lang="en-US" altLang="ko-KR" b="1" dirty="0">
                <a:latin typeface="맑은 고딕" pitchFamily="50" charset="-127"/>
              </a:rPr>
              <a:t>_ 98%↑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6466" y="3717032"/>
            <a:ext cx="2259310" cy="258601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>
              <a:defRPr/>
            </a:pP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중점 개선 추진 사항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3587" y="1104852"/>
            <a:ext cx="2292189" cy="234975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’23Y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실적 및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’24Y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827235"/>
              </p:ext>
            </p:extLst>
          </p:nvPr>
        </p:nvGraphicFramePr>
        <p:xfrm>
          <a:off x="292858" y="3996924"/>
          <a:ext cx="8599621" cy="2398804"/>
        </p:xfrm>
        <a:graphic>
          <a:graphicData uri="http://schemas.openxmlformats.org/drawingml/2006/table">
            <a:tbl>
              <a:tblPr/>
              <a:tblGrid>
                <a:gridCol w="1614846"/>
                <a:gridCol w="1440160"/>
                <a:gridCol w="4824536"/>
                <a:gridCol w="720079"/>
              </a:tblGrid>
              <a:tr h="362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구분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세부 운영 방안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일정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700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USB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USB Cable Contact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품질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내구성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 Contact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성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점검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    ..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현지화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USB Cable Contact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성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이슈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비교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검증후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방향 결정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Pogo Pin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USB Connector PM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주기 단축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Lift Cycle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최적화 점검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비용 고려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  Pass rate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상승 비교 검증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_         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      .. USB Cable / 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USB Connector  /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sym typeface="Wingdings" panose="05000000000000000000" pitchFamily="2" charset="2"/>
                        </a:rPr>
                        <a:t> Pogo Pin _ Life Cycle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sym typeface="Wingdings" panose="05000000000000000000" pitchFamily="2" charset="2"/>
                        </a:rPr>
                        <a:t>최적화 검증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marR="0" lvl="0" indent="-17145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업무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시작전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근무후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Cleaning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관리 강화 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USB Connector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067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Pogo Pin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000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Others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Pallet 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Stopper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내구성 강화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_ Single Stopper &gt;&gt; Dual Stopper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검토</a:t>
                      </a:r>
                      <a:endParaRPr lang="en-US" altLang="ko-KR" sz="11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Chain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내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Pallet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걸림 현상 원인 파악 및 개선 추진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252" r="21753"/>
          <a:stretch/>
        </p:blipFill>
        <p:spPr>
          <a:xfrm rot="16200000">
            <a:off x="2367010" y="3797094"/>
            <a:ext cx="504058" cy="1321364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 rotWithShape="1">
          <a:blip r:embed="rId3"/>
          <a:srcRect t="27073" b="26520"/>
          <a:stretch/>
        </p:blipFill>
        <p:spPr>
          <a:xfrm flipH="1">
            <a:off x="1958112" y="4760204"/>
            <a:ext cx="1321605" cy="504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4818" b="32340"/>
          <a:stretch/>
        </p:blipFill>
        <p:spPr>
          <a:xfrm>
            <a:off x="1958112" y="5300260"/>
            <a:ext cx="1321605" cy="504056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 rotWithShape="1">
          <a:blip r:embed="rId5"/>
          <a:srcRect l="11190" b="10607"/>
          <a:stretch/>
        </p:blipFill>
        <p:spPr>
          <a:xfrm>
            <a:off x="1965274" y="5871237"/>
            <a:ext cx="1314443" cy="45248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376768"/>
            <a:ext cx="8640959" cy="2144369"/>
          </a:xfrm>
          <a:prstGeom prst="rect">
            <a:avLst/>
          </a:prstGeom>
        </p:spPr>
      </p:pic>
      <p:sp>
        <p:nvSpPr>
          <p:cNvPr id="12" name="양쪽 대괄호 11"/>
          <p:cNvSpPr/>
          <p:nvPr/>
        </p:nvSpPr>
        <p:spPr>
          <a:xfrm>
            <a:off x="1426121" y="2834817"/>
            <a:ext cx="3283560" cy="241933"/>
          </a:xfrm>
          <a:prstGeom prst="bracketPair">
            <a:avLst>
              <a:gd name="adj" fmla="val 10304"/>
            </a:avLst>
          </a:prstGeom>
          <a:ln w="12700">
            <a:solidFill>
              <a:srgbClr val="00B0F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23Y </a:t>
            </a:r>
            <a:r>
              <a:rPr lang="en-US" altLang="ko-KR" sz="1200" b="1" dirty="0" smtClean="0"/>
              <a:t>Pass Rate </a:t>
            </a:r>
            <a:r>
              <a:rPr lang="ko-KR" altLang="en-US" sz="1200" b="1" dirty="0" smtClean="0"/>
              <a:t>평균 실적  </a:t>
            </a:r>
            <a:r>
              <a:rPr lang="ko-KR" altLang="en-US" sz="1200" b="1" dirty="0">
                <a:latin typeface="맑은 고딕" panose="020B0503020000020004" pitchFamily="50" charset="-127"/>
              </a:rPr>
              <a:t>▶ 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95.4%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sp>
        <p:nvSpPr>
          <p:cNvPr id="13" name="양쪽 대괄호 12"/>
          <p:cNvSpPr/>
          <p:nvPr/>
        </p:nvSpPr>
        <p:spPr>
          <a:xfrm>
            <a:off x="5103309" y="2842509"/>
            <a:ext cx="2249750" cy="234241"/>
          </a:xfrm>
          <a:prstGeom prst="bracketPair">
            <a:avLst>
              <a:gd name="adj" fmla="val 10304"/>
            </a:avLst>
          </a:prstGeom>
          <a:ln w="12700">
            <a:solidFill>
              <a:srgbClr val="FF0000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/>
              <a:t>2024Y </a:t>
            </a:r>
            <a:r>
              <a:rPr lang="ko-KR" altLang="en-US" sz="1200" b="1" dirty="0" smtClean="0"/>
              <a:t>목표 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▶ </a:t>
            </a:r>
            <a:r>
              <a:rPr lang="en-US" altLang="ko-KR" sz="16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98.0%</a:t>
            </a:r>
            <a:endParaRPr lang="ko-KR" altLang="en-US" sz="1600" b="1" dirty="0">
              <a:solidFill>
                <a:srgbClr val="0000FF"/>
              </a:solidFill>
            </a:endParaRPr>
          </a:p>
        </p:txBody>
      </p:sp>
      <p:sp>
        <p:nvSpPr>
          <p:cNvPr id="14" name="타원 13">
            <a:hlinkClick r:id="rId7" action="ppaction://hlinksldjump"/>
          </p:cNvPr>
          <p:cNvSpPr>
            <a:spLocks noChangeAspect="1"/>
          </p:cNvSpPr>
          <p:nvPr/>
        </p:nvSpPr>
        <p:spPr>
          <a:xfrm>
            <a:off x="8532440" y="6021288"/>
            <a:ext cx="481991" cy="49195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89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Infra </a:t>
            </a:r>
            <a:r>
              <a:rPr lang="ko-KR" altLang="en-US" b="1" dirty="0" smtClean="0">
                <a:latin typeface="+mn-ea"/>
              </a:rPr>
              <a:t>비용 절감 </a:t>
            </a:r>
            <a:r>
              <a:rPr lang="en-US" altLang="ko-KR" b="1" dirty="0" smtClean="0">
                <a:latin typeface="+mn-ea"/>
              </a:rPr>
              <a:t>10%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459059"/>
              </p:ext>
            </p:extLst>
          </p:nvPr>
        </p:nvGraphicFramePr>
        <p:xfrm>
          <a:off x="388608" y="1088202"/>
          <a:ext cx="8360162" cy="5361927"/>
        </p:xfrm>
        <a:graphic>
          <a:graphicData uri="http://schemas.openxmlformats.org/drawingml/2006/table">
            <a:tbl>
              <a:tblPr/>
              <a:tblGrid>
                <a:gridCol w="418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69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eaLnBrk="0" latinLnBrk="0" hangingPunct="0">
                        <a:lnSpc>
                          <a:spcPct val="85000"/>
                        </a:lnSpc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dirty="0" smtClean="0">
                          <a:latin typeface="+mn-ea"/>
                        </a:rPr>
                        <a:t>Infra </a:t>
                      </a:r>
                      <a:r>
                        <a:rPr lang="ko-KR" altLang="en-US" sz="1400" b="1" dirty="0" smtClean="0">
                          <a:latin typeface="+mn-ea"/>
                        </a:rPr>
                        <a:t>비용 절감 </a:t>
                      </a:r>
                      <a:r>
                        <a:rPr lang="en-US" altLang="ko-KR" sz="1400" b="1" dirty="0" smtClean="0">
                          <a:latin typeface="+mn-ea"/>
                        </a:rPr>
                        <a:t>10%</a:t>
                      </a:r>
                      <a:endParaRPr lang="en-US" altLang="ko-KR" sz="1400" b="1" dirty="0">
                        <a:latin typeface="+mn-ea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 병 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9175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제조 원가 절감을 통한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OH</a:t>
                      </a:r>
                      <a:r>
                        <a:rPr lang="en-US" altLang="ko-KR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0" baseline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달성 기여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 ◌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제조 경쟁력 향상을 위한 비용 절감 절실</a:t>
                      </a:r>
                      <a:endParaRPr lang="en-US" altLang="ko-KR" sz="1200" b="0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3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◌ 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비용 절감을 통한 제조 원가 경쟁력 구축</a:t>
                      </a:r>
                      <a:endParaRPr lang="en-US" altLang="ko-KR" sz="1200" b="0" baseline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</a:t>
                      </a:r>
                      <a:r>
                        <a:rPr lang="en-US" altLang="ko-KR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◌ 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경비 </a:t>
                      </a:r>
                      <a:r>
                        <a:rPr lang="ko-KR" altLang="en-US" sz="1200" b="0" dirty="0" err="1" smtClean="0">
                          <a:effectLst/>
                          <a:latin typeface="맑은 고딕" pitchFamily="50"/>
                          <a:ea typeface="맑은 고딕" pitchFamily="50"/>
                        </a:rPr>
                        <a:t>절감시</a:t>
                      </a: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         167,437,044 VND </a:t>
                      </a:r>
                      <a:r>
                        <a:rPr kumimoji="0" lang="ko-KR" alt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절감 </a:t>
                      </a:r>
                      <a:r>
                        <a:rPr kumimoji="0" lang="en-US" altLang="ko-KR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(  $ 6,903.95 )</a:t>
                      </a:r>
                    </a:p>
                  </a:txBody>
                  <a:tcPr marL="45153" marR="45153" marT="46788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 </a:t>
                      </a:r>
                      <a:r>
                        <a:rPr 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◌  </a:t>
                      </a:r>
                      <a:r>
                        <a:rPr lang="ko-KR" altLang="en-US" sz="1200" b="0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투자비 없음</a:t>
                      </a:r>
                      <a:endParaRPr lang="en-US" sz="1200" b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08767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404336"/>
              </p:ext>
            </p:extLst>
          </p:nvPr>
        </p:nvGraphicFramePr>
        <p:xfrm>
          <a:off x="4715824" y="2681122"/>
          <a:ext cx="3928809" cy="79208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0803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442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제조 경비</a:t>
                      </a:r>
                      <a:endParaRPr lang="en-US" altLang="ko-KR" sz="1400" b="1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 algn="ctr" rtl="0" fontAlgn="t"/>
                      <a:r>
                        <a:rPr lang="ko-KR" altLang="en-US" sz="1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절감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vnd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1,674,370,440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100" b="1" dirty="0" smtClean="0">
                          <a:effectLst/>
                        </a:rPr>
                        <a:t>1,506,933,396</a:t>
                      </a:r>
                      <a:endParaRPr lang="en-US" sz="11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10%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880845"/>
              </p:ext>
            </p:extLst>
          </p:nvPr>
        </p:nvGraphicFramePr>
        <p:xfrm>
          <a:off x="546675" y="5206161"/>
          <a:ext cx="8136906" cy="90972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31610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4056"/>
                <a:gridCol w="504056"/>
                <a:gridCol w="504056"/>
                <a:gridCol w="504056"/>
                <a:gridCol w="50405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39365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2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3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4</a:t>
                      </a:r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Cali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bration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대상 계측기 구분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계측기 유휴화 대상 선정 및 적용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설비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휴식년제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대상 선정 및 적용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직선 화살표 연결선 11"/>
          <p:cNvCxnSpPr>
            <a:cxnSpLocks noChangeShapeType="1"/>
          </p:cNvCxnSpPr>
          <p:nvPr/>
        </p:nvCxnSpPr>
        <p:spPr bwMode="auto">
          <a:xfrm>
            <a:off x="3718612" y="5565204"/>
            <a:ext cx="421340" cy="7919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직선 화살표 연결선 11"/>
          <p:cNvCxnSpPr>
            <a:cxnSpLocks noChangeShapeType="1"/>
          </p:cNvCxnSpPr>
          <p:nvPr/>
        </p:nvCxnSpPr>
        <p:spPr bwMode="auto">
          <a:xfrm>
            <a:off x="3718124" y="5997961"/>
            <a:ext cx="997892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직선 화살표 연결선 8"/>
          <p:cNvCxnSpPr>
            <a:cxnSpLocks noChangeShapeType="1"/>
          </p:cNvCxnSpPr>
          <p:nvPr/>
        </p:nvCxnSpPr>
        <p:spPr bwMode="auto">
          <a:xfrm>
            <a:off x="3718124" y="5775612"/>
            <a:ext cx="997892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59471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Infra </a:t>
            </a:r>
            <a:r>
              <a:rPr lang="ko-KR" altLang="en-US" b="1" dirty="0" smtClean="0">
                <a:latin typeface="+mn-ea"/>
              </a:rPr>
              <a:t>비용 절감 </a:t>
            </a:r>
            <a:r>
              <a:rPr lang="en-US" altLang="ko-KR" b="1" dirty="0" smtClean="0">
                <a:latin typeface="+mn-ea"/>
              </a:rPr>
              <a:t>10%</a:t>
            </a:r>
            <a:endParaRPr lang="en-US" altLang="ko-KR" b="1" dirty="0">
              <a:latin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72448" y="1211152"/>
            <a:ext cx="8620032" cy="30819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2448" y="1110935"/>
            <a:ext cx="3101805" cy="233193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2024Y Main Line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제조 경비 예산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377413"/>
            <a:ext cx="8424936" cy="1812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1864" y="3158660"/>
            <a:ext cx="8504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latin typeface="+mn-ea"/>
              </a:rPr>
              <a:t>’24</a:t>
            </a:r>
            <a:r>
              <a:rPr lang="ko-KR" altLang="en-US" sz="1200" b="1" dirty="0" smtClean="0">
                <a:latin typeface="+mn-ea"/>
              </a:rPr>
              <a:t>년 제조 경비 항목별 비중</a:t>
            </a:r>
            <a:endParaRPr lang="en-US" altLang="ko-KR" sz="1200" b="1" dirty="0" smtClean="0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618193"/>
              </p:ext>
            </p:extLst>
          </p:nvPr>
        </p:nvGraphicFramePr>
        <p:xfrm>
          <a:off x="394544" y="3464218"/>
          <a:ext cx="8425926" cy="756000"/>
        </p:xfrm>
        <a:graphic>
          <a:graphicData uri="http://schemas.openxmlformats.org/drawingml/2006/table">
            <a:tbl>
              <a:tblPr/>
              <a:tblGrid>
                <a:gridCol w="668771"/>
                <a:gridCol w="1108165"/>
                <a:gridCol w="1108165"/>
                <a:gridCol w="1108165"/>
                <a:gridCol w="1108165"/>
                <a:gridCol w="1108165"/>
                <a:gridCol w="1108165"/>
                <a:gridCol w="1108165"/>
              </a:tblGrid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항   목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Calibration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소모품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신 모델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Infra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수선비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소모품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전산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Soldering/ETC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합 계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금   액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279,000,000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  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778,869,000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143,640,000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215,988,200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83,376,000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173,498,240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1,674,370,440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비   중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16.6%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46.5%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8.6%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12.9%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5.0%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10.4%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　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100%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262744" y="4437982"/>
            <a:ext cx="8639224" cy="2015354"/>
          </a:xfrm>
          <a:prstGeom prst="roundRect">
            <a:avLst>
              <a:gd name="adj" fmla="val 2692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BFBFBF">
                <a:alpha val="60000"/>
              </a:srgbClr>
            </a:solidFill>
            <a:prstDash val="sysDot"/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2448" y="4365104"/>
            <a:ext cx="3101806" cy="23150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2024Y </a:t>
            </a:r>
            <a:r>
              <a:rPr lang="ko-KR" altLang="en-US" sz="13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경비 절감  추진 업무</a:t>
            </a:r>
            <a:endParaRPr lang="ko-KR" altLang="en-US" sz="1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23528" y="4654006"/>
            <a:ext cx="4166108" cy="1727322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1400" b="1" u="sng" dirty="0" smtClean="0">
                <a:solidFill>
                  <a:schemeClr val="tx1"/>
                </a:solidFill>
              </a:rPr>
              <a:t>◌ 소모품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&amp;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경비 비용 절감</a:t>
            </a:r>
            <a:endParaRPr lang="en-US" altLang="ko-KR" sz="1400" b="1" u="sng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500" b="1" u="sng" dirty="0" smtClean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ko-KR" altLang="en-US" sz="1200" b="1" dirty="0" smtClean="0">
                <a:solidFill>
                  <a:schemeClr val="tx1"/>
                </a:solidFill>
              </a:rPr>
              <a:t>교체주기 연장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&amp;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수불관리 강화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  </a:t>
            </a:r>
            <a:r>
              <a:rPr lang="en-US" altLang="ko-KR" sz="1200" dirty="0" smtClean="0">
                <a:solidFill>
                  <a:schemeClr val="tx1"/>
                </a:solidFill>
              </a:rPr>
              <a:t>. </a:t>
            </a:r>
            <a:r>
              <a:rPr lang="en-US" altLang="ko-KR" sz="1200" dirty="0">
                <a:solidFill>
                  <a:schemeClr val="tx1"/>
                </a:solidFill>
              </a:rPr>
              <a:t>1:1</a:t>
            </a:r>
            <a:r>
              <a:rPr lang="ko-KR" altLang="en-US" sz="1200" dirty="0">
                <a:solidFill>
                  <a:schemeClr val="tx1"/>
                </a:solidFill>
              </a:rPr>
              <a:t>대 교체로 낭비 방지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수불관리대장 관리 강화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altLang="ko-KR" sz="1200" b="1" dirty="0" smtClean="0">
                <a:solidFill>
                  <a:schemeClr val="tx1"/>
                </a:solidFill>
              </a:rPr>
              <a:t>Line(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설비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최소 운영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    . Forecast Plan</a:t>
            </a:r>
            <a:r>
              <a:rPr lang="ko-KR" altLang="en-US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기준 필요 라인 운영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 . </a:t>
            </a:r>
            <a:r>
              <a:rPr lang="ko-KR" altLang="en-US" sz="1200" dirty="0" smtClean="0">
                <a:solidFill>
                  <a:schemeClr val="tx1"/>
                </a:solidFill>
              </a:rPr>
              <a:t>잉여 설비 전원 </a:t>
            </a:r>
            <a:r>
              <a:rPr lang="en-US" altLang="ko-KR" sz="1200" dirty="0" smtClean="0">
                <a:solidFill>
                  <a:schemeClr val="tx1"/>
                </a:solidFill>
              </a:rPr>
              <a:t>Off </a:t>
            </a:r>
            <a:r>
              <a:rPr lang="ko-KR" altLang="en-US" sz="1200" dirty="0" smtClean="0">
                <a:solidFill>
                  <a:schemeClr val="tx1"/>
                </a:solidFill>
              </a:rPr>
              <a:t>및 유휴 관리를 통한 운영비 절감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ko-KR" altLang="en-US" sz="1200" b="1" dirty="0" smtClean="0">
                <a:solidFill>
                  <a:schemeClr val="tx1"/>
                </a:solidFill>
              </a:rPr>
              <a:t>주요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Part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및 가공품 현지화 지속 추진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    </a:t>
            </a:r>
            <a:r>
              <a:rPr lang="en-US" altLang="ko-KR" sz="1100" dirty="0" smtClean="0">
                <a:solidFill>
                  <a:schemeClr val="tx1"/>
                </a:solidFill>
              </a:rPr>
              <a:t>. Infra </a:t>
            </a:r>
            <a:r>
              <a:rPr lang="ko-KR" altLang="en-US" sz="1100" dirty="0" smtClean="0">
                <a:solidFill>
                  <a:schemeClr val="tx1"/>
                </a:solidFill>
              </a:rPr>
              <a:t>및 주요 </a:t>
            </a:r>
            <a:r>
              <a:rPr lang="en-US" altLang="ko-KR" sz="1100" dirty="0" smtClean="0">
                <a:solidFill>
                  <a:schemeClr val="tx1"/>
                </a:solidFill>
              </a:rPr>
              <a:t>Part</a:t>
            </a:r>
            <a:r>
              <a:rPr lang="ko-KR" altLang="en-US" sz="1100" dirty="0" smtClean="0">
                <a:solidFill>
                  <a:schemeClr val="tx1"/>
                </a:solidFill>
              </a:rPr>
              <a:t>류 본사 공급 견적 비교 현지화 전략지속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  <a:defRPr/>
            </a:pP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36171" y="4654006"/>
            <a:ext cx="4166108" cy="1727322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r>
              <a:rPr lang="ko-KR" altLang="en-US" sz="1400" b="1" u="sng" dirty="0" smtClean="0">
                <a:solidFill>
                  <a:schemeClr val="tx1"/>
                </a:solidFill>
              </a:rPr>
              <a:t>◌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Calibration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&amp; Infra 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비용 절감</a:t>
            </a:r>
            <a:endParaRPr lang="en-US" altLang="ko-KR" sz="1400" b="1" u="sng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500" b="1" u="sng" dirty="0" smtClean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altLang="ko-KR" sz="1200" b="1" dirty="0" smtClean="0">
                <a:solidFill>
                  <a:schemeClr val="tx1"/>
                </a:solidFill>
              </a:rPr>
              <a:t>2024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년 계측기 비가동제 검토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r>
              <a:rPr lang="ko-KR" altLang="en-US" sz="1100" dirty="0" smtClean="0">
                <a:solidFill>
                  <a:schemeClr val="tx1"/>
                </a:solidFill>
              </a:rPr>
              <a:t>운영 계획 기준 적정 필요 계측기 산출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     </a:t>
            </a:r>
            <a:r>
              <a:rPr lang="en-US" altLang="ko-KR" sz="11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잉여 계측기 휴식 년제 도입 검토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altLang="ko-KR" sz="1200" b="1" dirty="0" smtClean="0">
                <a:solidFill>
                  <a:schemeClr val="tx1"/>
                </a:solidFill>
              </a:rPr>
              <a:t>Infra Modify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강화 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200" dirty="0" smtClean="0">
                <a:solidFill>
                  <a:schemeClr val="tx1"/>
                </a:solidFill>
              </a:rPr>
              <a:t>   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r>
              <a:rPr lang="ko-KR" altLang="en-US" sz="1100" dirty="0" smtClean="0">
                <a:solidFill>
                  <a:schemeClr val="tx1"/>
                </a:solidFill>
              </a:rPr>
              <a:t>단종 모델 </a:t>
            </a:r>
            <a:r>
              <a:rPr lang="en-US" altLang="ko-KR" sz="1100" dirty="0" smtClean="0">
                <a:solidFill>
                  <a:schemeClr val="tx1"/>
                </a:solidFill>
              </a:rPr>
              <a:t>Infra </a:t>
            </a:r>
            <a:r>
              <a:rPr lang="ko-KR" altLang="en-US" sz="1100" dirty="0" smtClean="0">
                <a:solidFill>
                  <a:schemeClr val="tx1"/>
                </a:solidFill>
              </a:rPr>
              <a:t>보관</a:t>
            </a:r>
            <a:r>
              <a:rPr lang="en-US" altLang="ko-KR" sz="1100" dirty="0" smtClean="0">
                <a:solidFill>
                  <a:schemeClr val="tx1"/>
                </a:solidFill>
              </a:rPr>
              <a:t> </a:t>
            </a:r>
            <a:r>
              <a:rPr lang="ko-KR" altLang="en-US" sz="1100" dirty="0" smtClean="0">
                <a:solidFill>
                  <a:schemeClr val="tx1"/>
                </a:solidFill>
              </a:rPr>
              <a:t>및 신모델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적용시</a:t>
            </a:r>
            <a:r>
              <a:rPr lang="ko-KR" altLang="en-US" sz="1100" dirty="0" smtClean="0">
                <a:solidFill>
                  <a:schemeClr val="tx1"/>
                </a:solidFill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</a:rPr>
              <a:t>Modify </a:t>
            </a:r>
            <a:r>
              <a:rPr lang="ko-KR" altLang="en-US" sz="1100" dirty="0" smtClean="0">
                <a:solidFill>
                  <a:schemeClr val="tx1"/>
                </a:solidFill>
              </a:rPr>
              <a:t>적극 추진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  <a:defRPr/>
            </a:pPr>
            <a:r>
              <a:rPr lang="en-US" altLang="ko-KR" sz="1200" b="1" dirty="0" smtClean="0">
                <a:solidFill>
                  <a:schemeClr val="tx1"/>
                </a:solidFill>
              </a:rPr>
              <a:t>Infra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현지화 강화 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200" dirty="0">
                <a:solidFill>
                  <a:schemeClr val="tx1"/>
                </a:solidFill>
              </a:rPr>
              <a:t>   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r>
              <a:rPr lang="ko-KR" altLang="en-US" sz="1100" dirty="0" smtClean="0">
                <a:solidFill>
                  <a:schemeClr val="tx1"/>
                </a:solidFill>
              </a:rPr>
              <a:t>주요 가공 </a:t>
            </a:r>
            <a:r>
              <a:rPr lang="en-US" altLang="ko-KR" sz="1100" dirty="0" smtClean="0">
                <a:solidFill>
                  <a:schemeClr val="tx1"/>
                </a:solidFill>
              </a:rPr>
              <a:t>Infra </a:t>
            </a:r>
            <a:r>
              <a:rPr lang="ko-KR" altLang="en-US" sz="1100" dirty="0" err="1" smtClean="0">
                <a:solidFill>
                  <a:schemeClr val="tx1"/>
                </a:solidFill>
              </a:rPr>
              <a:t>현지화율</a:t>
            </a:r>
            <a:r>
              <a:rPr lang="ko-KR" altLang="en-US" sz="1100" dirty="0" smtClean="0">
                <a:solidFill>
                  <a:schemeClr val="tx1"/>
                </a:solidFill>
              </a:rPr>
              <a:t> 강화 </a:t>
            </a:r>
            <a:r>
              <a:rPr lang="en-US" altLang="ko-KR" sz="1100" dirty="0" smtClean="0">
                <a:solidFill>
                  <a:schemeClr val="tx1"/>
                </a:solidFill>
              </a:rPr>
              <a:t>_ Pallet / JIG / </a:t>
            </a:r>
            <a:r>
              <a:rPr lang="ko-KR" altLang="en-US" sz="1100" dirty="0" smtClean="0">
                <a:solidFill>
                  <a:schemeClr val="tx1"/>
                </a:solidFill>
              </a:rPr>
              <a:t>가공품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460433" y="6035529"/>
            <a:ext cx="429194" cy="43806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1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65605" y="4996298"/>
          <a:ext cx="8229603" cy="1446893"/>
        </p:xfrm>
        <a:graphic>
          <a:graphicData uri="http://schemas.openxmlformats.org/drawingml/2006/table">
            <a:tbl>
              <a:tblPr/>
              <a:tblGrid>
                <a:gridCol w="22341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66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988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98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988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988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9886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988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99886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9988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9988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99886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99886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</a:tblGrid>
              <a:tr h="30548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Action Items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06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07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09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4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단위 공정별 불량인자 발굴 개선활동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4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유형별 불량 인자 분석 개선 활동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46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•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매주 현지인 중심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TF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회의 진행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품질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943" marR="6943" marT="6943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88800" y="1116000"/>
          <a:ext cx="8360162" cy="5377472"/>
        </p:xfrm>
        <a:graphic>
          <a:graphicData uri="http://schemas.openxmlformats.org/drawingml/2006/table">
            <a:tbl>
              <a:tblPr/>
              <a:tblGrid>
                <a:gridCol w="40731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870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과제등급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과제명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MQIS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불량 등록 방지 활동 전개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추진리더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동은철수석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강병선수석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김남수책임</a:t>
                      </a:r>
                      <a:endParaRPr lang="en-US" altLang="ko-KR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           </a:t>
                      </a:r>
                      <a:r>
                        <a:rPr lang="ko-KR" altLang="en-US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응오반전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K /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응웬공탄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J /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까오밍쭈언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K/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054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추진목적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MQIS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등록 방지를 위한 </a:t>
                      </a:r>
                      <a:r>
                        <a:rPr lang="ko-KR" altLang="en-US" sz="1000" b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부서별 개선 활동</a:t>
                      </a:r>
                      <a:r>
                        <a:rPr lang="ko-KR" altLang="en-US" sz="1000" b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지속 실시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◌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현지인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중심 불량 분석 및 개선 활동 실시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추진목표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6479">
                <a:tc grid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기대효과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+mn-ea"/>
                        </a:rPr>
                        <a:t>고객 불량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+mn-ea"/>
                        </a:rPr>
                        <a:t>출하 불량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+mn-ea"/>
                        </a:rPr>
                        <a:t>공정 불량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+mn-ea"/>
                        </a:rPr>
                        <a:t>이슈 불량에 대한 부서별 문제점 공유 및 개선 방안 돌출을 통한 품질 향상 구현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◌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현지인 중심 불량 분석 및 개선 활동을 위한 주기적인 회의 운영으로 품질 개선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현지인 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Skill-up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◌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불량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분석 및 개선 방안에 대한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주재원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Guide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및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Support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300" b="0" dirty="0"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455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7344816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>
                <a:latin typeface="+mn-ea"/>
              </a:rPr>
              <a:t>별첨</a:t>
            </a:r>
            <a:r>
              <a:rPr lang="en-US" altLang="ko-KR" sz="2400" b="1" dirty="0">
                <a:latin typeface="+mn-ea"/>
              </a:rPr>
              <a:t>_’24</a:t>
            </a:r>
            <a:r>
              <a:rPr lang="ko-KR" altLang="en-US" sz="2400" b="1" dirty="0">
                <a:latin typeface="+mn-ea"/>
              </a:rPr>
              <a:t>년 품질 핵심 추진 과제 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>
                <a:latin typeface="+mn-ea"/>
              </a:rPr>
              <a:t>■.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>
                <a:latin typeface="+mn-ea"/>
              </a:rPr>
              <a:t>_ </a:t>
            </a:r>
            <a:r>
              <a:rPr lang="ko-KR" altLang="en-US" b="1" dirty="0">
                <a:latin typeface="+mn-ea"/>
              </a:rPr>
              <a:t>고객</a:t>
            </a:r>
            <a:r>
              <a:rPr lang="en-US" altLang="ko-KR" b="1" dirty="0">
                <a:latin typeface="+mn-ea"/>
              </a:rPr>
              <a:t> MQIS </a:t>
            </a:r>
            <a:r>
              <a:rPr lang="ko-KR" altLang="en-US" b="1" dirty="0">
                <a:latin typeface="+mn-ea"/>
              </a:rPr>
              <a:t>불량 등록 방지 활동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754548" y="5506536"/>
            <a:ext cx="5904656" cy="16416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2754548" y="6235825"/>
            <a:ext cx="5904656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499992" y="2712905"/>
          <a:ext cx="4193715" cy="883408"/>
        </p:xfrm>
        <a:graphic>
          <a:graphicData uri="http://schemas.openxmlformats.org/drawingml/2006/table">
            <a:tbl>
              <a:tblPr/>
              <a:tblGrid>
                <a:gridCol w="10041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791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3791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379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79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3791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704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13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MQIS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26" name="직선 화살표 연결선 25"/>
          <p:cNvCxnSpPr/>
          <p:nvPr/>
        </p:nvCxnSpPr>
        <p:spPr>
          <a:xfrm>
            <a:off x="2737296" y="5869482"/>
            <a:ext cx="5904656" cy="16416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14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79"/>
            <a:ext cx="63367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>
                <a:latin typeface="+mn-ea"/>
              </a:rPr>
              <a:t>별첨</a:t>
            </a:r>
            <a:r>
              <a:rPr lang="en-US" altLang="ko-KR" sz="2400" b="1" dirty="0">
                <a:latin typeface="+mn-ea"/>
              </a:rPr>
              <a:t>_’24</a:t>
            </a:r>
            <a:r>
              <a:rPr lang="ko-KR" altLang="en-US" sz="2400" b="1" dirty="0">
                <a:latin typeface="+mn-ea"/>
              </a:rPr>
              <a:t>년 품질 핵심 추진 과제 </a:t>
            </a:r>
            <a:r>
              <a:rPr lang="en-US" altLang="ko-KR" sz="2400" b="1" dirty="0">
                <a:latin typeface="+mn-ea"/>
              </a:rPr>
              <a:t>_ </a:t>
            </a:r>
            <a:r>
              <a:rPr lang="ko-KR" altLang="en-US" sz="2400" b="1" dirty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31096" y="1186928"/>
            <a:ext cx="4165434" cy="5313361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693" y="1327116"/>
            <a:ext cx="420247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■ 현수준</a:t>
            </a:r>
            <a:endParaRPr lang="en-US" altLang="ko-KR" sz="1100" b="1" dirty="0">
              <a:solidFill>
                <a:prstClr val="black"/>
              </a:solidFill>
              <a:latin typeface="+mn-ea"/>
            </a:endParaRPr>
          </a:p>
          <a:p>
            <a:pPr>
              <a:defRPr/>
            </a:pP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  -. MQIS 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목표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13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건 대비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실적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20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건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65% 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목표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미달성</a:t>
            </a:r>
            <a:endParaRPr lang="en-US" altLang="ko-KR" sz="1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3568" y="2523285"/>
            <a:ext cx="4176801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■ </a:t>
            </a:r>
            <a:r>
              <a:rPr lang="en-US" altLang="ko-KR" sz="1100" b="1" dirty="0">
                <a:solidFill>
                  <a:prstClr val="black"/>
                </a:solidFill>
                <a:latin typeface="+mn-ea"/>
              </a:rPr>
              <a:t>23</a:t>
            </a:r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년도 </a:t>
            </a:r>
            <a:r>
              <a:rPr lang="en-US" altLang="ko-KR" sz="1100" b="1" dirty="0">
                <a:solidFill>
                  <a:prstClr val="black"/>
                </a:solidFill>
                <a:latin typeface="+mn-ea"/>
              </a:rPr>
              <a:t>MQIS </a:t>
            </a:r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등록 현황</a:t>
            </a:r>
            <a:r>
              <a:rPr lang="en-US" altLang="ko-KR" sz="1100" b="1" dirty="0">
                <a:solidFill>
                  <a:prstClr val="black"/>
                </a:solidFill>
                <a:latin typeface="+mn-ea"/>
              </a:rPr>
              <a:t> </a:t>
            </a:r>
          </a:p>
          <a:p>
            <a:pPr>
              <a:defRPr/>
            </a:pP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 -. 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외관 및 </a:t>
            </a:r>
            <a:r>
              <a:rPr lang="ko-KR" altLang="en-US" sz="1000" dirty="0" err="1">
                <a:solidFill>
                  <a:prstClr val="black"/>
                </a:solidFill>
                <a:latin typeface="+mn-ea"/>
              </a:rPr>
              <a:t>속이물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55% 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점유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(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ENESOL CAP </a:t>
            </a:r>
            <a:r>
              <a:rPr lang="ko-KR" altLang="en-US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교체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_4</a:t>
            </a:r>
            <a:r>
              <a:rPr lang="ko-KR" altLang="en-US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건</a:t>
            </a:r>
            <a:r>
              <a:rPr lang="en-US" altLang="ko-KR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ko-KR" altLang="en-US" sz="10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endParaRPr lang="en-US" altLang="ko-KR" sz="1000" b="1" dirty="0">
              <a:solidFill>
                <a:prstClr val="black"/>
              </a:solidFill>
              <a:latin typeface="+mn-ea"/>
            </a:endParaRPr>
          </a:p>
          <a:p>
            <a:pPr>
              <a:defRPr/>
            </a:pP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 -. 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기능 불량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(TA200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미주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유럽 </a:t>
            </a:r>
            <a:r>
              <a:rPr lang="ko-KR" altLang="en-US" sz="1000" dirty="0" err="1">
                <a:solidFill>
                  <a:prstClr val="black"/>
                </a:solidFill>
                <a:latin typeface="+mn-ea"/>
              </a:rPr>
              <a:t>낙하후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  <a:latin typeface="+mn-ea"/>
              </a:rPr>
              <a:t>전원무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)`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47237" y="1038039"/>
            <a:ext cx="3101805" cy="288925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 is [ 2023</a:t>
            </a:r>
            <a:r>
              <a:rPr lang="ko-KR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년 실적 </a:t>
            </a:r>
            <a:r>
              <a:rPr lang="en-US" altLang="ko-K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276922" y="674448"/>
            <a:ext cx="4320479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altLang="ko-KR" b="1" dirty="0">
                <a:solidFill>
                  <a:prstClr val="black"/>
                </a:solidFill>
              </a:rPr>
              <a:t>■.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en-US" altLang="ko-KR" b="1" dirty="0"/>
              <a:t>MQIS </a:t>
            </a:r>
            <a:r>
              <a:rPr lang="ko-KR" altLang="en-US" b="1" dirty="0"/>
              <a:t>불량 등록 방지 활동 전개 </a:t>
            </a:r>
            <a:endParaRPr lang="ko-KR" altLang="en-US" b="1" dirty="0">
              <a:latin typeface="+mn-ea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09140"/>
              </p:ext>
            </p:extLst>
          </p:nvPr>
        </p:nvGraphicFramePr>
        <p:xfrm>
          <a:off x="2543708" y="3399058"/>
          <a:ext cx="1720448" cy="1752681"/>
        </p:xfrm>
        <a:graphic>
          <a:graphicData uri="http://schemas.openxmlformats.org/drawingml/2006/table">
            <a:tbl>
              <a:tblPr/>
              <a:tblGrid>
                <a:gridCol w="12069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35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247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9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불량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외관 불량</a:t>
                      </a:r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기스</a:t>
                      </a:r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,GAP)</a:t>
                      </a:r>
                      <a:endParaRPr lang="ko-KR" alt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9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속이물</a:t>
                      </a:r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납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사출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본드</a:t>
                      </a:r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9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무게 불량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9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낙하 불량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9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치수 불량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9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NDF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69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들뜸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97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450797"/>
              </p:ext>
            </p:extLst>
          </p:nvPr>
        </p:nvGraphicFramePr>
        <p:xfrm>
          <a:off x="560238" y="3416261"/>
          <a:ext cx="1615686" cy="1688904"/>
        </p:xfrm>
        <a:graphic>
          <a:graphicData uri="http://schemas.openxmlformats.org/drawingml/2006/table">
            <a:tbl>
              <a:tblPr/>
              <a:tblGrid>
                <a:gridCol w="9309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47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1599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041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냉납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041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치수불량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041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속이물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041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스크래치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04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LEAD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041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얼룩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041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B3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733803" y="3135788"/>
            <a:ext cx="1083733" cy="21957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r>
              <a:rPr lang="ko-KR" altLang="en-US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endPara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755217" y="3124676"/>
            <a:ext cx="1103578" cy="21957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lang="ko-KR" altLang="en-US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년 </a:t>
            </a:r>
            <a:r>
              <a:rPr lang="en-US" altLang="ko-KR" sz="11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TOTAL</a:t>
            </a:r>
            <a:endParaRPr lang="ko-KR" altLang="en-US" sz="11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67975"/>
              </p:ext>
            </p:extLst>
          </p:nvPr>
        </p:nvGraphicFramePr>
        <p:xfrm>
          <a:off x="505205" y="1709429"/>
          <a:ext cx="3792818" cy="779272"/>
        </p:xfrm>
        <a:graphic>
          <a:graphicData uri="http://schemas.openxmlformats.org/drawingml/2006/table">
            <a:tbl>
              <a:tblPr/>
              <a:tblGrid>
                <a:gridCol w="10710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04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043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043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043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2007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0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91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MQIS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25" y="5191137"/>
            <a:ext cx="3883543" cy="1296144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4454598" y="1186927"/>
            <a:ext cx="4454126" cy="5313362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73159" y="1292007"/>
            <a:ext cx="1059655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■ 추진 방향</a:t>
            </a:r>
            <a:endParaRPr lang="en-US" altLang="ko-KR" sz="11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109233" y="1048091"/>
            <a:ext cx="3101806" cy="28733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be [ 2023</a:t>
            </a:r>
            <a:r>
              <a:rPr lang="ko-KR" altLang="en-US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년 목표  </a:t>
            </a:r>
            <a:r>
              <a:rPr lang="en-US" altLang="ko-K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AutoShape 55"/>
          <p:cNvSpPr>
            <a:spLocks noChangeArrowheads="1"/>
          </p:cNvSpPr>
          <p:nvPr/>
        </p:nvSpPr>
        <p:spPr bwMode="auto">
          <a:xfrm>
            <a:off x="4541636" y="2525351"/>
            <a:ext cx="788438" cy="899454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유출 품질 강화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외관</a:t>
            </a:r>
            <a:r>
              <a:rPr lang="en-US" altLang="ko-KR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, NOISE)</a:t>
            </a:r>
          </a:p>
        </p:txBody>
      </p:sp>
      <p:sp>
        <p:nvSpPr>
          <p:cNvPr id="30" name="AutoShape 55"/>
          <p:cNvSpPr>
            <a:spLocks noChangeArrowheads="1"/>
          </p:cNvSpPr>
          <p:nvPr/>
        </p:nvSpPr>
        <p:spPr bwMode="auto">
          <a:xfrm>
            <a:off x="5519639" y="2525350"/>
            <a:ext cx="988309" cy="899455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고객 불량 등록 관리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(Before Service)</a:t>
            </a:r>
          </a:p>
        </p:txBody>
      </p:sp>
      <p:sp>
        <p:nvSpPr>
          <p:cNvPr id="32" name="AutoShape 55"/>
          <p:cNvSpPr>
            <a:spLocks noChangeArrowheads="1"/>
          </p:cNvSpPr>
          <p:nvPr/>
        </p:nvSpPr>
        <p:spPr bwMode="auto">
          <a:xfrm>
            <a:off x="6732841" y="2525350"/>
            <a:ext cx="915574" cy="892302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현지인 중심 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원인 분석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 및  개선 활동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3" name="AutoShape 55"/>
          <p:cNvSpPr>
            <a:spLocks noChangeArrowheads="1"/>
          </p:cNvSpPr>
          <p:nvPr/>
        </p:nvSpPr>
        <p:spPr bwMode="auto">
          <a:xfrm>
            <a:off x="7868813" y="2510065"/>
            <a:ext cx="935703" cy="9147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현지인  </a:t>
            </a:r>
            <a:r>
              <a:rPr lang="en-US" altLang="ko-KR" sz="9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SKILL – UP</a:t>
            </a:r>
          </a:p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9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MQIS </a:t>
            </a:r>
            <a:r>
              <a:rPr lang="ko-KR" altLang="en-US" sz="9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등록 건수 </a:t>
            </a:r>
            <a:r>
              <a:rPr lang="ko-KR" altLang="en-US" sz="900" b="1" dirty="0">
                <a:solidFill>
                  <a:schemeClr val="tx2"/>
                </a:solidFill>
                <a:latin typeface="+mn-ea"/>
              </a:rPr>
              <a:t>↓</a:t>
            </a:r>
            <a:endParaRPr lang="en-US" altLang="ko-KR" sz="900" b="1" kern="0" spc="-10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 bwMode="ltGray">
          <a:xfrm>
            <a:off x="4475294" y="2416693"/>
            <a:ext cx="4370377" cy="388843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 algn="ctr">
              <a:buSzPct val="80000"/>
            </a:pPr>
            <a:endParaRPr lang="ko-KR" altLang="en-US" sz="11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 bwMode="ltGray">
          <a:xfrm>
            <a:off x="5292232" y="4489176"/>
            <a:ext cx="1162345" cy="573857"/>
          </a:xfrm>
          <a:prstGeom prst="rect">
            <a:avLst/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>
              <a:buSzPct val="80000"/>
            </a:pP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품질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/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제조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/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제조기술</a:t>
            </a:r>
            <a:endParaRPr lang="en-US" altLang="ko-KR" sz="900" b="1" dirty="0">
              <a:solidFill>
                <a:prstClr val="black"/>
              </a:solidFill>
              <a:latin typeface="+mn-ea"/>
              <a:cs typeface="Helvetica" panose="020B0604020202020204" pitchFamily="34" charset="0"/>
            </a:endParaRPr>
          </a:p>
        </p:txBody>
      </p:sp>
      <p:sp>
        <p:nvSpPr>
          <p:cNvPr id="36" name="직사각형 35"/>
          <p:cNvSpPr/>
          <p:nvPr/>
        </p:nvSpPr>
        <p:spPr bwMode="ltGray">
          <a:xfrm>
            <a:off x="6540926" y="4495260"/>
            <a:ext cx="1225083" cy="567773"/>
          </a:xfrm>
          <a:prstGeom prst="rect">
            <a:avLst/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>
              <a:buSzPct val="80000"/>
            </a:pP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유출 공정 개선 대책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489224" y="3724005"/>
            <a:ext cx="742511" cy="1339417"/>
          </a:xfrm>
          <a:prstGeom prst="rect">
            <a:avLst/>
          </a:prstGeom>
          <a:gradFill>
            <a:gsLst>
              <a:gs pos="61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</p:spPr>
        <p:txBody>
          <a:bodyPr wrap="none" lIns="91440" tIns="45720" rIns="91440" bIns="4572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협업 부서</a:t>
            </a:r>
            <a:endParaRPr kumimoji="0" lang="en-US" altLang="ko-KR" sz="900" b="1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89224" y="5257802"/>
            <a:ext cx="742511" cy="925749"/>
          </a:xfrm>
          <a:prstGeom prst="rect">
            <a:avLst/>
          </a:prstGeom>
          <a:gradFill>
            <a:gsLst>
              <a:gs pos="61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</p:spPr>
        <p:txBody>
          <a:bodyPr wrap="none" lIns="91440" tIns="45720" rIns="91440" bIns="4572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협업 내용</a:t>
            </a:r>
            <a:endParaRPr kumimoji="0" lang="en-US" altLang="ko-KR" sz="1000" b="1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ltGray">
          <a:xfrm>
            <a:off x="5292232" y="5257414"/>
            <a:ext cx="1162345" cy="925749"/>
          </a:xfrm>
          <a:prstGeom prst="rect">
            <a:avLst/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>
              <a:buSzPct val="80000"/>
            </a:pP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공정 불량 모니터링</a:t>
            </a:r>
            <a:endParaRPr lang="en-US" altLang="ko-KR" sz="9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</p:txBody>
      </p:sp>
      <p:sp>
        <p:nvSpPr>
          <p:cNvPr id="40" name="직사각형 39"/>
          <p:cNvSpPr/>
          <p:nvPr/>
        </p:nvSpPr>
        <p:spPr bwMode="ltGray">
          <a:xfrm>
            <a:off x="6550016" y="5257414"/>
            <a:ext cx="1215993" cy="925749"/>
          </a:xfrm>
          <a:prstGeom prst="rect">
            <a:avLst/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 algn="ctr">
              <a:lnSpc>
                <a:spcPct val="150000"/>
              </a:lnSpc>
              <a:buSzPct val="80000"/>
            </a:pPr>
            <a:r>
              <a:rPr lang="ko-KR" altLang="en-US" sz="9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불량 유형별 유출 공정 </a:t>
            </a:r>
            <a:endParaRPr lang="en-US" altLang="ko-KR" sz="9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  <a:p>
            <a:pPr algn="ctr">
              <a:lnSpc>
                <a:spcPct val="150000"/>
              </a:lnSpc>
              <a:buSzPct val="80000"/>
            </a:pPr>
            <a:r>
              <a:rPr lang="ko-KR" altLang="en-US" sz="900" b="1" dirty="0">
                <a:solidFill>
                  <a:srgbClr val="0000CC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임시 대책 수립 및 적용</a:t>
            </a:r>
          </a:p>
        </p:txBody>
      </p:sp>
      <p:sp>
        <p:nvSpPr>
          <p:cNvPr id="41" name="직사각형 40"/>
          <p:cNvSpPr/>
          <p:nvPr/>
        </p:nvSpPr>
        <p:spPr bwMode="ltGray">
          <a:xfrm>
            <a:off x="7845729" y="4495260"/>
            <a:ext cx="981873" cy="567773"/>
          </a:xfrm>
          <a:prstGeom prst="rect">
            <a:avLst/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>
              <a:buSzPct val="80000"/>
            </a:pP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불량 정밀 분석</a:t>
            </a:r>
          </a:p>
        </p:txBody>
      </p:sp>
      <p:sp>
        <p:nvSpPr>
          <p:cNvPr id="42" name="직사각형 41"/>
          <p:cNvSpPr/>
          <p:nvPr/>
        </p:nvSpPr>
        <p:spPr bwMode="ltGray">
          <a:xfrm>
            <a:off x="7845729" y="5257414"/>
            <a:ext cx="981874" cy="936023"/>
          </a:xfrm>
          <a:prstGeom prst="rect">
            <a:avLst/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 algn="ctr">
              <a:lnSpc>
                <a:spcPct val="150000"/>
              </a:lnSpc>
              <a:buSzPct val="80000"/>
            </a:pPr>
            <a:r>
              <a:rPr lang="ko-KR" altLang="en-US" sz="9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개선 유효성 검증</a:t>
            </a:r>
            <a:endParaRPr lang="en-US" altLang="ko-KR" sz="9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  <a:p>
            <a:pPr algn="ctr">
              <a:lnSpc>
                <a:spcPct val="150000"/>
              </a:lnSpc>
              <a:buSzPct val="80000"/>
            </a:pPr>
            <a:r>
              <a:rPr lang="ko-KR" altLang="en-US" sz="9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지속적 모니터링</a:t>
            </a:r>
          </a:p>
        </p:txBody>
      </p:sp>
      <p:sp>
        <p:nvSpPr>
          <p:cNvPr id="43" name="직사각형 42"/>
          <p:cNvSpPr/>
          <p:nvPr/>
        </p:nvSpPr>
        <p:spPr bwMode="ltGray">
          <a:xfrm>
            <a:off x="5519639" y="3724005"/>
            <a:ext cx="988309" cy="6733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 algn="ctr">
              <a:lnSpc>
                <a:spcPct val="150000"/>
              </a:lnSpc>
              <a:buSzPct val="80000"/>
            </a:pP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고객사 연계</a:t>
            </a:r>
          </a:p>
        </p:txBody>
      </p:sp>
      <p:grpSp>
        <p:nvGrpSpPr>
          <p:cNvPr id="44" name="그룹 43"/>
          <p:cNvGrpSpPr/>
          <p:nvPr/>
        </p:nvGrpSpPr>
        <p:grpSpPr>
          <a:xfrm rot="5400000" flipV="1">
            <a:off x="6181906" y="2942093"/>
            <a:ext cx="868867" cy="196550"/>
            <a:chOff x="-177754" y="177754"/>
            <a:chExt cx="3416900" cy="770347"/>
          </a:xfrm>
        </p:grpSpPr>
        <p:pic>
          <p:nvPicPr>
            <p:cNvPr id="45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177754" y="177754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177754" y="177754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7" name="TextBox 46"/>
          <p:cNvSpPr txBox="1"/>
          <p:nvPr/>
        </p:nvSpPr>
        <p:spPr>
          <a:xfrm>
            <a:off x="5283812" y="2792817"/>
            <a:ext cx="235827" cy="37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ltGray">
          <a:xfrm>
            <a:off x="6732841" y="3719375"/>
            <a:ext cx="915574" cy="67795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 algn="ctr">
              <a:lnSpc>
                <a:spcPct val="150000"/>
              </a:lnSpc>
              <a:buSzPct val="80000"/>
            </a:pP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주재원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Guide </a:t>
            </a:r>
          </a:p>
          <a:p>
            <a:pPr algn="ctr">
              <a:lnSpc>
                <a:spcPct val="150000"/>
              </a:lnSpc>
              <a:buSzPct val="80000"/>
            </a:pP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&amp; Support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</p:txBody>
      </p:sp>
      <p:sp>
        <p:nvSpPr>
          <p:cNvPr id="49" name="오른쪽 화살표 48"/>
          <p:cNvSpPr/>
          <p:nvPr/>
        </p:nvSpPr>
        <p:spPr>
          <a:xfrm>
            <a:off x="7700961" y="2805212"/>
            <a:ext cx="175139" cy="304928"/>
          </a:xfrm>
          <a:prstGeom prst="rightArrow">
            <a:avLst/>
          </a:prstGeom>
          <a:gradFill>
            <a:gsLst>
              <a:gs pos="56000">
                <a:schemeClr val="bg1">
                  <a:lumMod val="65000"/>
                </a:schemeClr>
              </a:gs>
              <a:gs pos="0">
                <a:schemeClr val="bg1"/>
              </a:gs>
            </a:gsLst>
            <a:lin ang="5400000" scaled="0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80758" y="1718679"/>
            <a:ext cx="4364913" cy="630942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19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27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-.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 유출 품질 </a:t>
            </a:r>
            <a:r>
              <a:rPr lang="ko-KR" altLang="en-US" sz="1000" b="1" dirty="0" err="1">
                <a:solidFill>
                  <a:prstClr val="black"/>
                </a:solidFill>
                <a:latin typeface="+mn-ea"/>
              </a:rPr>
              <a:t>강화을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 통한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MQIS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목표 달성</a:t>
            </a:r>
            <a:endParaRPr lang="en-US" altLang="ko-KR" sz="1000" b="1" dirty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-.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외관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소음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MQIS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등록 건수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ZERO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화 도전</a:t>
            </a:r>
            <a:endParaRPr lang="en-US" altLang="ko-KR" sz="1000" b="1" dirty="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51" name="그룹 50"/>
          <p:cNvGrpSpPr/>
          <p:nvPr/>
        </p:nvGrpSpPr>
        <p:grpSpPr>
          <a:xfrm rot="10800000" flipV="1">
            <a:off x="5653641" y="3441740"/>
            <a:ext cx="718072" cy="237826"/>
            <a:chOff x="-177754" y="177754"/>
            <a:chExt cx="3416900" cy="770347"/>
          </a:xfrm>
        </p:grpSpPr>
        <p:pic>
          <p:nvPicPr>
            <p:cNvPr id="52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177754" y="177754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177754" y="177754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4" name="Picture 5" descr="E:\PNG\화살표\화살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58" y="3481549"/>
            <a:ext cx="718072" cy="23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타원 54">
            <a:hlinkClick r:id="rId4" action="ppaction://hlinksldjump"/>
          </p:cNvPr>
          <p:cNvSpPr>
            <a:spLocks noChangeAspect="1"/>
          </p:cNvSpPr>
          <p:nvPr/>
        </p:nvSpPr>
        <p:spPr>
          <a:xfrm>
            <a:off x="8414992" y="6029491"/>
            <a:ext cx="430679" cy="43958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21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88800" y="1116000"/>
          <a:ext cx="8360162" cy="5241300"/>
        </p:xfrm>
        <a:graphic>
          <a:graphicData uri="http://schemas.openxmlformats.org/drawingml/2006/table">
            <a:tbl>
              <a:tblPr/>
              <a:tblGrid>
                <a:gridCol w="42509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92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과제등급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과제명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CASE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원자재 불량율 개선 활동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2024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추진리더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동은철수석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응오반전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K /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응웬공탄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J / </a:t>
                      </a:r>
                      <a:r>
                        <a:rPr lang="ko-KR" altLang="en-US" sz="12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레바탕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           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054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추진목적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직납 자재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WORST1 CASE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원자재 불량 개선을 통한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   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원자재 불량 개선 및 공정 품질 안정화 구현</a:t>
                      </a:r>
                      <a:endParaRPr lang="en-US" altLang="ko-KR" sz="10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 ◌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본사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부품품질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제조기술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메카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협업 활동 추진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추진목표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96479">
                <a:tc grid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기대효과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+mn-ea"/>
                        </a:rPr>
                        <a:t> 24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+mn-ea"/>
                        </a:rPr>
                        <a:t>년도 주력 모델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+mn-ea"/>
                        </a:rPr>
                        <a:t>T2510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+mn-ea"/>
                        </a:rPr>
                        <a:t>계열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+mn-ea"/>
                        </a:rPr>
                        <a:t>선택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+mn-ea"/>
                        </a:rPr>
                        <a:t>&amp;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+mn-ea"/>
                        </a:rPr>
                        <a:t> 집중을 통한 공정 원자재 불량 안정화 </a:t>
                      </a:r>
                      <a:endParaRPr lang="en-US" altLang="ko-KR" sz="1000" b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+mn-ea"/>
                        </a:rPr>
                        <a:t>  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개선 과제 선정 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&amp;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개선 활동을 </a:t>
                      </a:r>
                      <a:r>
                        <a:rPr lang="ko-KR" altLang="en-US" sz="1000" b="0" dirty="0">
                          <a:latin typeface="+mn-ea"/>
                          <a:ea typeface="+mn-ea"/>
                        </a:rPr>
                        <a:t>원자재 품질 확보 및 공정 불량 안정화</a:t>
                      </a:r>
                      <a:endParaRPr lang="en-US" altLang="ko-KR" sz="1050" b="0" dirty="0"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300" b="0" dirty="0"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455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67544" y="4869160"/>
          <a:ext cx="8229602" cy="1464198"/>
        </p:xfrm>
        <a:graphic>
          <a:graphicData uri="http://schemas.openxmlformats.org/drawingml/2006/table">
            <a:tbl>
              <a:tblPr/>
              <a:tblGrid>
                <a:gridCol w="23762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63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92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8929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8929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8929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8929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8929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8929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89291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489291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489291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</a:tblGrid>
              <a:tr h="3466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Action Items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02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06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07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09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2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•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협력사별 공정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WORST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과제 선정 개선 활동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2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•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개선 유효성 검증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법인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협력사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250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•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선행 품질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통한 입고 품질 안전화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상시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Audit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체계 구축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6798" marR="6798" marT="679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19" y="720143"/>
            <a:ext cx="6843547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■.</a:t>
            </a:r>
            <a:r>
              <a:rPr lang="ko-KR" altLang="en-US" b="1" dirty="0">
                <a:solidFill>
                  <a:prstClr val="black"/>
                </a:solidFill>
              </a:rPr>
              <a:t> 품질 경쟁력 향상 </a:t>
            </a:r>
            <a:r>
              <a:rPr lang="en-US" altLang="ko-KR" b="1" dirty="0">
                <a:solidFill>
                  <a:prstClr val="black"/>
                </a:solidFill>
              </a:rPr>
              <a:t>_ CASE </a:t>
            </a:r>
            <a:r>
              <a:rPr lang="ko-KR" altLang="en-US" b="1" dirty="0">
                <a:solidFill>
                  <a:prstClr val="black"/>
                </a:solidFill>
              </a:rPr>
              <a:t>원자재 불량율 개선 활동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915816" y="5410200"/>
            <a:ext cx="5589901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915816" y="5803439"/>
            <a:ext cx="5589901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2915816" y="6170717"/>
            <a:ext cx="5589901" cy="26869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7"/>
          <p:cNvSpPr>
            <a:spLocks noChangeArrowheads="1"/>
          </p:cNvSpPr>
          <p:nvPr/>
        </p:nvSpPr>
        <p:spPr bwMode="auto">
          <a:xfrm>
            <a:off x="251519" y="244878"/>
            <a:ext cx="7344816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>
                <a:latin typeface="+mn-ea"/>
              </a:rPr>
              <a:t>별첨</a:t>
            </a:r>
            <a:r>
              <a:rPr lang="en-US" altLang="ko-KR" sz="2400" b="1" dirty="0">
                <a:latin typeface="+mn-ea"/>
              </a:rPr>
              <a:t>_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>
                <a:solidFill>
                  <a:prstClr val="black"/>
                </a:solidFill>
              </a:rPr>
              <a:t>년 품질</a:t>
            </a:r>
            <a:r>
              <a:rPr lang="en-US" altLang="ko-KR" sz="2400" b="1" dirty="0">
                <a:solidFill>
                  <a:prstClr val="black"/>
                </a:solidFill>
              </a:rPr>
              <a:t> </a:t>
            </a:r>
            <a:r>
              <a:rPr lang="ko-KR" altLang="en-US" sz="2400" b="1" dirty="0">
                <a:solidFill>
                  <a:prstClr val="black"/>
                </a:solidFill>
              </a:rPr>
              <a:t>핵심 추진 과제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716016" y="2670780"/>
          <a:ext cx="3960437" cy="864096"/>
        </p:xfrm>
        <a:graphic>
          <a:graphicData uri="http://schemas.openxmlformats.org/drawingml/2006/table">
            <a:tbl>
              <a:tblPr/>
              <a:tblGrid>
                <a:gridCol w="11521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000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9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957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957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957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16024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원자재 불량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685</a:t>
                      </a:r>
                      <a:endParaRPr lang="en-US" altLang="ko-KR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불량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</a:t>
                      </a:r>
                      <a:endParaRPr lang="en-US" altLang="ko-KR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2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186775" y="1855461"/>
            <a:ext cx="8705705" cy="4539435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92603" y="1748676"/>
            <a:ext cx="3101805" cy="288925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[ T2520</a:t>
            </a:r>
            <a:r>
              <a:rPr lang="ko-KR" altLang="en-US" sz="13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협력사 공정  불량 현황 </a:t>
            </a:r>
            <a:r>
              <a:rPr lang="en-US" altLang="ko-KR" sz="13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ko-KR" altLang="en-US" sz="13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7"/>
          <p:cNvSpPr>
            <a:spLocks noChangeArrowheads="1"/>
          </p:cNvSpPr>
          <p:nvPr/>
        </p:nvSpPr>
        <p:spPr bwMode="auto">
          <a:xfrm>
            <a:off x="236934" y="743489"/>
            <a:ext cx="5904656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■.</a:t>
            </a:r>
            <a:r>
              <a:rPr lang="ko-KR" altLang="en-US" b="1" dirty="0">
                <a:solidFill>
                  <a:prstClr val="black"/>
                </a:solidFill>
              </a:rPr>
              <a:t> 품질 경쟁력 향상 </a:t>
            </a:r>
            <a:r>
              <a:rPr lang="en-US" altLang="ko-KR" b="1" dirty="0">
                <a:solidFill>
                  <a:prstClr val="black"/>
                </a:solidFill>
              </a:rPr>
              <a:t>_ CASE </a:t>
            </a:r>
            <a:r>
              <a:rPr lang="ko-KR" altLang="en-US" b="1" dirty="0">
                <a:solidFill>
                  <a:prstClr val="black"/>
                </a:solidFill>
              </a:rPr>
              <a:t>원자재 불량율 개선 활동</a:t>
            </a:r>
          </a:p>
        </p:txBody>
      </p:sp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27192" y="238766"/>
            <a:ext cx="7344816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>
                <a:latin typeface="+mn-ea"/>
              </a:rPr>
              <a:t>별첨</a:t>
            </a:r>
            <a:r>
              <a:rPr lang="en-US" altLang="ko-KR" sz="2400" b="1" dirty="0">
                <a:latin typeface="+mn-ea"/>
              </a:rPr>
              <a:t>_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>
                <a:solidFill>
                  <a:prstClr val="black"/>
                </a:solidFill>
              </a:rPr>
              <a:t>년 품질 핵심 추진 과제 </a:t>
            </a:r>
            <a:r>
              <a:rPr lang="en-US" altLang="ko-KR" sz="2400" b="1" dirty="0">
                <a:solidFill>
                  <a:prstClr val="black"/>
                </a:solidFill>
              </a:rPr>
              <a:t>_ </a:t>
            </a:r>
            <a:r>
              <a:rPr lang="ko-KR" altLang="en-US" sz="2400" b="1" dirty="0">
                <a:solidFill>
                  <a:prstClr val="black"/>
                </a:solidFill>
              </a:rPr>
              <a:t>세부 내용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891" y="1157696"/>
            <a:ext cx="8600589" cy="553998"/>
          </a:xfrm>
          <a:prstGeom prst="rect">
            <a:avLst/>
          </a:prstGeom>
          <a:gradFill>
            <a:gsLst>
              <a:gs pos="0">
                <a:schemeClr val="accent3">
                  <a:lumMod val="0"/>
                  <a:lumOff val="100000"/>
                </a:schemeClr>
              </a:gs>
              <a:gs pos="19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  <a:ln w="127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-.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24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년도 주력 모델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T2510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계열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CASE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원자재 불량 원인 분석 및 개선 활동을 공정 안전화 추진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-. 23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년도 본사 품질 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DOE 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활동 기초에 근거하여 협력사 수평 전개 및 품질 안정한 가속화</a:t>
            </a:r>
            <a:r>
              <a:rPr lang="en-US" altLang="ko-KR" sz="1000" b="1" dirty="0">
                <a:solidFill>
                  <a:prstClr val="black"/>
                </a:solidFill>
                <a:latin typeface="+mn-ea"/>
              </a:rPr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53053747-CC2C-F786-11E7-EE16AF838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606314"/>
              </p:ext>
            </p:extLst>
          </p:nvPr>
        </p:nvGraphicFramePr>
        <p:xfrm>
          <a:off x="511937" y="2420888"/>
          <a:ext cx="3890457" cy="1257300"/>
        </p:xfrm>
        <a:graphic>
          <a:graphicData uri="http://schemas.openxmlformats.org/drawingml/2006/table">
            <a:tbl>
              <a:tblPr/>
              <a:tblGrid>
                <a:gridCol w="1097309">
                  <a:extLst>
                    <a:ext uri="{9D8B030D-6E8A-4147-A177-3AD203B41FA5}">
                      <a16:colId xmlns:a16="http://schemas.microsoft.com/office/drawing/2014/main" xmlns="" val="3093593991"/>
                    </a:ext>
                  </a:extLst>
                </a:gridCol>
                <a:gridCol w="698287">
                  <a:extLst>
                    <a:ext uri="{9D8B030D-6E8A-4147-A177-3AD203B41FA5}">
                      <a16:colId xmlns:a16="http://schemas.microsoft.com/office/drawing/2014/main" xmlns="" val="1826383412"/>
                    </a:ext>
                  </a:extLst>
                </a:gridCol>
                <a:gridCol w="698287">
                  <a:extLst>
                    <a:ext uri="{9D8B030D-6E8A-4147-A177-3AD203B41FA5}">
                      <a16:colId xmlns:a16="http://schemas.microsoft.com/office/drawing/2014/main" xmlns="" val="3158612216"/>
                    </a:ext>
                  </a:extLst>
                </a:gridCol>
                <a:gridCol w="698287">
                  <a:extLst>
                    <a:ext uri="{9D8B030D-6E8A-4147-A177-3AD203B41FA5}">
                      <a16:colId xmlns:a16="http://schemas.microsoft.com/office/drawing/2014/main" xmlns="" val="3902443264"/>
                    </a:ext>
                  </a:extLst>
                </a:gridCol>
                <a:gridCol w="698287">
                  <a:extLst>
                    <a:ext uri="{9D8B030D-6E8A-4147-A177-3AD203B41FA5}">
                      <a16:colId xmlns:a16="http://schemas.microsoft.com/office/drawing/2014/main" xmlns="" val="3291857216"/>
                    </a:ext>
                  </a:extLst>
                </a:gridCol>
              </a:tblGrid>
              <a:tr h="2514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모델명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LOWER(SET)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UPPER(SET)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87445534"/>
                  </a:ext>
                </a:extLst>
              </a:tr>
              <a:tr h="2514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DSM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Youwei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DSM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Youwei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993380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T2510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9798244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T2510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영국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12787774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T2510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호주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7745708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A03E63C-B27A-93E6-F272-548EC7449A86}"/>
              </a:ext>
            </a:extLst>
          </p:cNvPr>
          <p:cNvSpPr txBox="1"/>
          <p:nvPr/>
        </p:nvSpPr>
        <p:spPr>
          <a:xfrm>
            <a:off x="369777" y="2101095"/>
            <a:ext cx="237626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■ 금형 보유 현황</a:t>
            </a:r>
            <a:endParaRPr lang="en-US" altLang="ko-KR" sz="11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6C2B3D9-4437-9B6B-E6B3-AA116B90AFFC}"/>
              </a:ext>
            </a:extLst>
          </p:cNvPr>
          <p:cNvSpPr txBox="1"/>
          <p:nvPr/>
        </p:nvSpPr>
        <p:spPr>
          <a:xfrm>
            <a:off x="369777" y="3645024"/>
            <a:ext cx="4176464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■ </a:t>
            </a:r>
            <a:r>
              <a:rPr lang="en-US" altLang="ko-KR" sz="1100" b="1" dirty="0" smtClean="0">
                <a:solidFill>
                  <a:prstClr val="black"/>
                </a:solidFill>
                <a:latin typeface="+mn-ea"/>
              </a:rPr>
              <a:t>DOE </a:t>
            </a:r>
            <a:r>
              <a:rPr lang="ko-KR" altLang="en-US" sz="1100" b="1" dirty="0" smtClean="0">
                <a:solidFill>
                  <a:prstClr val="black"/>
                </a:solidFill>
                <a:latin typeface="+mn-ea"/>
              </a:rPr>
              <a:t>활동에 따른 협력사별 </a:t>
            </a:r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공정 불량 </a:t>
            </a:r>
            <a:r>
              <a:rPr lang="ko-KR" altLang="en-US" sz="1100" b="1" dirty="0" smtClean="0">
                <a:solidFill>
                  <a:prstClr val="black"/>
                </a:solidFill>
                <a:latin typeface="+mn-ea"/>
              </a:rPr>
              <a:t>현황</a:t>
            </a:r>
            <a:endParaRPr lang="en-US" altLang="ko-KR" sz="1100" b="1" dirty="0" smtClean="0">
              <a:solidFill>
                <a:prstClr val="black"/>
              </a:solidFill>
              <a:latin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8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800" b="1" dirty="0" smtClean="0">
                <a:solidFill>
                  <a:prstClr val="black"/>
                </a:solidFill>
                <a:latin typeface="+mn-ea"/>
              </a:rPr>
              <a:t>  -. </a:t>
            </a:r>
            <a:r>
              <a:rPr lang="ko-KR" altLang="en-US" sz="800" b="1" dirty="0" err="1">
                <a:solidFill>
                  <a:prstClr val="black"/>
                </a:solidFill>
                <a:latin typeface="+mn-ea"/>
              </a:rPr>
              <a:t>금형온도</a:t>
            </a:r>
            <a:r>
              <a:rPr lang="en-US" altLang="ko-KR" sz="800" b="1" dirty="0">
                <a:solidFill>
                  <a:prstClr val="black"/>
                </a:solidFill>
                <a:latin typeface="+mn-ea"/>
              </a:rPr>
              <a:t>: 135℃,</a:t>
            </a:r>
            <a:r>
              <a:rPr lang="ko-KR" altLang="en-US" sz="800" b="1" dirty="0" err="1">
                <a:solidFill>
                  <a:prstClr val="black"/>
                </a:solidFill>
                <a:latin typeface="+mn-ea"/>
              </a:rPr>
              <a:t>실린도</a:t>
            </a:r>
            <a:r>
              <a:rPr lang="ko-KR" altLang="en-US" sz="800" b="1" dirty="0">
                <a:solidFill>
                  <a:prstClr val="black"/>
                </a:solidFill>
                <a:latin typeface="+mn-ea"/>
              </a:rPr>
              <a:t> 온도</a:t>
            </a:r>
            <a:r>
              <a:rPr lang="en-US" altLang="ko-KR" sz="800" b="1" dirty="0">
                <a:solidFill>
                  <a:prstClr val="black"/>
                </a:solidFill>
                <a:latin typeface="+mn-ea"/>
              </a:rPr>
              <a:t>: 290℃ </a:t>
            </a:r>
            <a:r>
              <a:rPr lang="en-US" altLang="ko-KR" sz="800" b="1" dirty="0" smtClean="0">
                <a:solidFill>
                  <a:prstClr val="black"/>
                </a:solidFill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800" b="1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800" b="1" dirty="0" err="1">
                <a:solidFill>
                  <a:prstClr val="black"/>
                </a:solidFill>
                <a:latin typeface="+mn-ea"/>
              </a:rPr>
              <a:t>금형온도</a:t>
            </a:r>
            <a:r>
              <a:rPr lang="en-US" altLang="ko-KR" sz="800" b="1" dirty="0">
                <a:solidFill>
                  <a:prstClr val="black"/>
                </a:solidFill>
                <a:latin typeface="+mn-ea"/>
              </a:rPr>
              <a:t>: 145℃,</a:t>
            </a:r>
            <a:r>
              <a:rPr lang="ko-KR" altLang="en-US" sz="800" b="1" dirty="0" err="1">
                <a:solidFill>
                  <a:prstClr val="black"/>
                </a:solidFill>
                <a:latin typeface="+mn-ea"/>
              </a:rPr>
              <a:t>실린도</a:t>
            </a:r>
            <a:r>
              <a:rPr lang="ko-KR" altLang="en-US" sz="800" b="1" dirty="0">
                <a:solidFill>
                  <a:prstClr val="black"/>
                </a:solidFill>
                <a:latin typeface="+mn-ea"/>
              </a:rPr>
              <a:t> 온도</a:t>
            </a:r>
            <a:r>
              <a:rPr lang="en-US" altLang="ko-KR" sz="800" b="1" dirty="0">
                <a:solidFill>
                  <a:prstClr val="black"/>
                </a:solidFill>
                <a:latin typeface="+mn-ea"/>
              </a:rPr>
              <a:t>: 285</a:t>
            </a:r>
            <a:r>
              <a:rPr lang="en-US" altLang="ko-KR" sz="800" b="1" dirty="0" smtClean="0">
                <a:solidFill>
                  <a:prstClr val="black"/>
                </a:solidFill>
                <a:latin typeface="+mn-ea"/>
              </a:rPr>
              <a:t>℃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800" b="1" dirty="0" smtClean="0">
                <a:solidFill>
                  <a:srgbClr val="0000FF"/>
                </a:solidFill>
                <a:latin typeface="+mn-ea"/>
              </a:rPr>
              <a:t>   -.</a:t>
            </a:r>
            <a:r>
              <a:rPr lang="ko-KR" altLang="en-US" sz="800" b="1" dirty="0" smtClean="0">
                <a:solidFill>
                  <a:srgbClr val="0000FF"/>
                </a:solidFill>
                <a:latin typeface="+mn-ea"/>
              </a:rPr>
              <a:t> 불량율 </a:t>
            </a:r>
            <a:r>
              <a:rPr lang="en-US" altLang="ko-KR" sz="800" b="1" dirty="0" smtClean="0">
                <a:solidFill>
                  <a:srgbClr val="0000FF"/>
                </a:solidFill>
                <a:latin typeface="+mn-ea"/>
              </a:rPr>
              <a:t>: </a:t>
            </a:r>
            <a:r>
              <a:rPr lang="en-US" altLang="ko-KR" sz="800" b="1" dirty="0">
                <a:solidFill>
                  <a:srgbClr val="0000FF"/>
                </a:solidFill>
                <a:latin typeface="+mn-ea"/>
              </a:rPr>
              <a:t>6.8% -&gt; 4.6%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489D85F-452C-869C-6E4B-02EC67F2E2D8}"/>
              </a:ext>
            </a:extLst>
          </p:cNvPr>
          <p:cNvSpPr txBox="1"/>
          <p:nvPr/>
        </p:nvSpPr>
        <p:spPr>
          <a:xfrm>
            <a:off x="4667657" y="2101094"/>
            <a:ext cx="237626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■ 추진 방향</a:t>
            </a:r>
            <a:endParaRPr lang="en-US" altLang="ko-KR" sz="11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13" name="AutoShape 55">
            <a:extLst>
              <a:ext uri="{FF2B5EF4-FFF2-40B4-BE49-F238E27FC236}">
                <a16:creationId xmlns:a16="http://schemas.microsoft.com/office/drawing/2014/main" xmlns="" id="{83CB1FF1-5297-6554-F08D-9F4623004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575" y="2525351"/>
            <a:ext cx="788438" cy="899454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협력사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공정 불량 층별화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AutoShape 55">
            <a:extLst>
              <a:ext uri="{FF2B5EF4-FFF2-40B4-BE49-F238E27FC236}">
                <a16:creationId xmlns:a16="http://schemas.microsoft.com/office/drawing/2014/main" xmlns="" id="{98492998-509E-01DD-0CFE-9C5A8B566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2813" y="2525350"/>
            <a:ext cx="915574" cy="899455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DOE </a:t>
            </a: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활동 수평전개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(DSM </a:t>
            </a:r>
            <a:r>
              <a:rPr lang="en-US" altLang="ko-KR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900" b="1" kern="0" spc="-100" dirty="0" err="1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Youwei</a:t>
            </a:r>
            <a:r>
              <a:rPr lang="en-US" altLang="ko-KR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</a:p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&amp; </a:t>
            </a: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  <a:sym typeface="Wingdings" panose="05000000000000000000" pitchFamily="2" charset="2"/>
              </a:rPr>
              <a:t>개선 활동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AutoShape 55">
            <a:extLst>
              <a:ext uri="{FF2B5EF4-FFF2-40B4-BE49-F238E27FC236}">
                <a16:creationId xmlns:a16="http://schemas.microsoft.com/office/drawing/2014/main" xmlns="" id="{1DF15C36-4E7D-D010-BDBD-BAFD1D2B2B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051" y="2525350"/>
            <a:ext cx="827258" cy="892302"/>
          </a:xfrm>
          <a:prstGeom prst="roundRect">
            <a:avLst>
              <a:gd name="adj" fmla="val 0"/>
            </a:avLst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수평 전개 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&amp; </a:t>
            </a: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개선 활동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  <a:p>
            <a:pPr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= </a:t>
            </a: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공정 품질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  <a:p>
            <a:pPr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유효성 모니터링</a:t>
            </a:r>
            <a:endParaRPr lang="en-US" altLang="ko-KR" sz="9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8" name="AutoShape 55">
            <a:extLst>
              <a:ext uri="{FF2B5EF4-FFF2-40B4-BE49-F238E27FC236}">
                <a16:creationId xmlns:a16="http://schemas.microsoft.com/office/drawing/2014/main" xmlns="" id="{5C76E829-1D00-DC35-338B-4BAB11B19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6214" y="2516890"/>
            <a:ext cx="1079662" cy="91474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선행  품질 관리</a:t>
            </a:r>
            <a:endParaRPr lang="en-US" altLang="ko-KR" sz="900" b="1" kern="0" spc="-10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ko-KR" altLang="en-US" sz="9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입고 품질 안전화</a:t>
            </a:r>
            <a:endParaRPr lang="en-US" altLang="ko-KR" sz="900" b="1" kern="0" spc="-10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9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9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상시 </a:t>
            </a:r>
            <a:r>
              <a:rPr lang="en-US" altLang="ko-KR" sz="9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Audit </a:t>
            </a:r>
            <a:r>
              <a:rPr lang="ko-KR" altLang="en-US" sz="9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체계 구축</a:t>
            </a:r>
            <a:r>
              <a:rPr lang="en-US" altLang="ko-KR" sz="9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33B594B9-8E24-3C63-B84E-22FB48497320}"/>
              </a:ext>
            </a:extLst>
          </p:cNvPr>
          <p:cNvSpPr/>
          <p:nvPr/>
        </p:nvSpPr>
        <p:spPr bwMode="ltGray">
          <a:xfrm>
            <a:off x="4451633" y="2416693"/>
            <a:ext cx="4368839" cy="38884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 algn="ctr">
              <a:buSzPct val="80000"/>
            </a:pPr>
            <a:endParaRPr lang="ko-KR" altLang="en-US" sz="1100" b="1" dirty="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7184F3EA-8EA5-C725-B483-5D694F4A5F8B}"/>
              </a:ext>
            </a:extLst>
          </p:cNvPr>
          <p:cNvSpPr/>
          <p:nvPr/>
        </p:nvSpPr>
        <p:spPr bwMode="ltGray">
          <a:xfrm>
            <a:off x="5291171" y="4489176"/>
            <a:ext cx="1162345" cy="573857"/>
          </a:xfrm>
          <a:prstGeom prst="rect">
            <a:avLst/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>
              <a:buSzPct val="80000"/>
            </a:pP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협력사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/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품질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(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법인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)</a:t>
            </a:r>
          </a:p>
          <a:p>
            <a:pPr>
              <a:buSzPct val="80000"/>
            </a:pP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본사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(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부품품질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/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보증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DE9883C9-13AE-B579-CEB0-E703D35465BB}"/>
              </a:ext>
            </a:extLst>
          </p:cNvPr>
          <p:cNvSpPr/>
          <p:nvPr/>
        </p:nvSpPr>
        <p:spPr bwMode="ltGray">
          <a:xfrm>
            <a:off x="6516216" y="4495260"/>
            <a:ext cx="1191477" cy="567773"/>
          </a:xfrm>
          <a:prstGeom prst="rect">
            <a:avLst/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 algn="ctr">
              <a:buSzPct val="80000"/>
            </a:pPr>
            <a:r>
              <a:rPr lang="ko-KR" altLang="en-US" sz="9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rPr>
              <a:t>데이터 분석 </a:t>
            </a:r>
            <a:endParaRPr lang="en-US" altLang="ko-KR" sz="900" b="1" kern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+mn-cs"/>
            </a:endParaRPr>
          </a:p>
          <a:p>
            <a:pPr algn="ctr">
              <a:buSzPct val="80000"/>
            </a:pPr>
            <a:r>
              <a:rPr lang="ko-KR" altLang="en-US" sz="9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rPr>
              <a:t>실무자 </a:t>
            </a:r>
            <a:r>
              <a:rPr lang="en-US" altLang="ko-KR" sz="900" b="1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rPr>
              <a:t>Skill</a:t>
            </a:r>
            <a:r>
              <a:rPr lang="en-US" altLang="ko-KR" sz="900" b="1" kern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rPr>
              <a:t> up</a:t>
            </a:r>
            <a:endParaRPr lang="ko-KR" altLang="en-US" sz="900" b="1" dirty="0">
              <a:solidFill>
                <a:prstClr val="black"/>
              </a:solidFill>
              <a:latin typeface="+mn-ea"/>
              <a:cs typeface="Helvetica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45D7E543-AA54-D860-BD5A-93D231530874}"/>
              </a:ext>
            </a:extLst>
          </p:cNvPr>
          <p:cNvSpPr/>
          <p:nvPr/>
        </p:nvSpPr>
        <p:spPr>
          <a:xfrm>
            <a:off x="4488163" y="3730645"/>
            <a:ext cx="742511" cy="1332777"/>
          </a:xfrm>
          <a:prstGeom prst="rect">
            <a:avLst/>
          </a:prstGeom>
          <a:gradFill>
            <a:gsLst>
              <a:gs pos="61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</p:spPr>
        <p:txBody>
          <a:bodyPr wrap="none" lIns="91440" tIns="45720" rIns="91440" bIns="4572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협업 부서</a:t>
            </a:r>
            <a:endParaRPr kumimoji="0" lang="en-US" altLang="ko-KR" sz="900" b="1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027C9B53-941C-19CA-1347-88CDF0686B5C}"/>
              </a:ext>
            </a:extLst>
          </p:cNvPr>
          <p:cNvSpPr/>
          <p:nvPr/>
        </p:nvSpPr>
        <p:spPr>
          <a:xfrm>
            <a:off x="4488163" y="5144828"/>
            <a:ext cx="742511" cy="1099099"/>
          </a:xfrm>
          <a:prstGeom prst="rect">
            <a:avLst/>
          </a:prstGeom>
          <a:gradFill>
            <a:gsLst>
              <a:gs pos="61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</p:spPr>
        <p:txBody>
          <a:bodyPr wrap="none" lIns="91440" tIns="45720" rIns="91440" bIns="4572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00" b="1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협업 내용</a:t>
            </a:r>
            <a:endParaRPr kumimoji="0" lang="en-US" altLang="ko-KR" sz="1000" b="1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6A7259F-05A0-2879-2209-A6254612708F}"/>
              </a:ext>
            </a:extLst>
          </p:cNvPr>
          <p:cNvSpPr/>
          <p:nvPr/>
        </p:nvSpPr>
        <p:spPr bwMode="ltGray">
          <a:xfrm>
            <a:off x="5291171" y="5144828"/>
            <a:ext cx="1522426" cy="1099099"/>
          </a:xfrm>
          <a:prstGeom prst="rect">
            <a:avLst/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>
              <a:lnSpc>
                <a:spcPct val="150000"/>
              </a:lnSpc>
            </a:pPr>
            <a:r>
              <a:rPr lang="ko-KR" altLang="en-US" sz="9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현채인</a:t>
            </a:r>
            <a:r>
              <a:rPr lang="ko-KR" altLang="en-US" sz="9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실무자 교육</a:t>
            </a:r>
            <a:endParaRPr lang="en-US" altLang="ko-KR" sz="9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prstClr val="black">
                    <a:lumMod val="85000"/>
                    <a:lumOff val="1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spc="-1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-. </a:t>
            </a:r>
            <a:r>
              <a:rPr lang="ko-KR" altLang="en-US" sz="900" spc="-1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 분석 </a:t>
            </a:r>
            <a:r>
              <a:rPr lang="en-US" altLang="ko-KR" sz="900" spc="-1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TOOL </a:t>
            </a:r>
            <a:r>
              <a:rPr lang="ko-KR" altLang="en-US" sz="900" spc="-1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및 관리도</a:t>
            </a:r>
            <a:endParaRPr lang="en-US" altLang="ko-KR" sz="900" spc="-10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1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lang="ko-KR" altLang="en-US" sz="900" spc="-1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 </a:t>
            </a:r>
            <a:r>
              <a:rPr lang="en-US" altLang="ko-KR" sz="900" spc="-1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DOE </a:t>
            </a:r>
            <a:r>
              <a:rPr lang="ko-KR" altLang="en-US" sz="900" spc="-1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및 분석</a:t>
            </a:r>
            <a:endParaRPr lang="en-US" altLang="ko-KR" sz="900" spc="-10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spc="-1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 -. </a:t>
            </a:r>
            <a:r>
              <a:rPr lang="ko-KR" altLang="en-US" sz="900" spc="-100" dirty="0">
                <a:gradFill>
                  <a:gsLst>
                    <a:gs pos="100000">
                      <a:prstClr val="black">
                        <a:lumMod val="75000"/>
                        <a:lumOff val="25000"/>
                      </a:prstClr>
                    </a:gs>
                    <a:gs pos="100000">
                      <a:srgbClr val="4F81BD">
                        <a:tint val="23500"/>
                        <a:satMod val="160000"/>
                      </a:srgb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 발생 프로세스 교육</a:t>
            </a:r>
            <a:endParaRPr lang="en-US" altLang="ko-KR" sz="900" spc="-100" dirty="0">
              <a:gradFill>
                <a:gsLst>
                  <a:gs pos="100000">
                    <a:prstClr val="black">
                      <a:lumMod val="75000"/>
                      <a:lumOff val="25000"/>
                    </a:prst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  <a:buSzPct val="80000"/>
            </a:pPr>
            <a:endParaRPr lang="ko-KR" altLang="en-US" sz="900" b="1" dirty="0">
              <a:solidFill>
                <a:srgbClr val="0000CC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F872EA8B-2747-6AF9-D4BD-930B4A6394B6}"/>
              </a:ext>
            </a:extLst>
          </p:cNvPr>
          <p:cNvSpPr/>
          <p:nvPr/>
        </p:nvSpPr>
        <p:spPr bwMode="ltGray">
          <a:xfrm>
            <a:off x="7772946" y="4495260"/>
            <a:ext cx="954938" cy="567773"/>
          </a:xfrm>
          <a:prstGeom prst="rect">
            <a:avLst/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>
              <a:buSzPct val="80000"/>
            </a:pP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Auditor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 육성</a:t>
            </a:r>
            <a:endParaRPr lang="en-US" altLang="ko-KR" sz="900" b="1" dirty="0">
              <a:solidFill>
                <a:prstClr val="black"/>
              </a:solidFill>
              <a:latin typeface="+mn-ea"/>
              <a:cs typeface="Helvetica" panose="020B0604020202020204" pitchFamily="34" charset="0"/>
            </a:endParaRPr>
          </a:p>
          <a:p>
            <a:pPr>
              <a:buSzPct val="80000"/>
            </a:pP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(</a:t>
            </a:r>
            <a:r>
              <a:rPr lang="ko-KR" altLang="en-US" sz="900" b="1" dirty="0" err="1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현채인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 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: 2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명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  <a:cs typeface="Helvetica" panose="020B0604020202020204" pitchFamily="34" charset="0"/>
              </a:rPr>
              <a:t>)</a:t>
            </a:r>
            <a:endParaRPr lang="ko-KR" altLang="en-US" sz="900" b="1" dirty="0">
              <a:solidFill>
                <a:prstClr val="black"/>
              </a:solidFill>
              <a:latin typeface="+mn-ea"/>
              <a:cs typeface="Helvetica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6ADC7D7-98CD-F59C-D4E0-B80D50CECD27}"/>
              </a:ext>
            </a:extLst>
          </p:cNvPr>
          <p:cNvSpPr/>
          <p:nvPr/>
        </p:nvSpPr>
        <p:spPr bwMode="ltGray">
          <a:xfrm>
            <a:off x="6874094" y="5144828"/>
            <a:ext cx="1841365" cy="1099099"/>
          </a:xfrm>
          <a:prstGeom prst="rect">
            <a:avLst/>
          </a:prstGeom>
          <a:gradFill>
            <a:gsLst>
              <a:gs pos="100000">
                <a:schemeClr val="accent3">
                  <a:lumMod val="60000"/>
                  <a:lumOff val="40000"/>
                </a:schemeClr>
              </a:gs>
              <a:gs pos="0">
                <a:schemeClr val="bg1"/>
              </a:gs>
            </a:gsLst>
            <a:lin ang="5400000" scaled="0"/>
          </a:gra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>
              <a:lnSpc>
                <a:spcPct val="150000"/>
              </a:lnSpc>
              <a:buSzPct val="80000"/>
            </a:pPr>
            <a:r>
              <a:rPr lang="ko-KR" altLang="en-US" sz="900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현채인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 상시 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Audit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체계</a:t>
            </a:r>
            <a:r>
              <a: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 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구축</a:t>
            </a:r>
            <a:endParaRPr lang="en-US" altLang="ko-KR" sz="900" b="1" dirty="0"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80000"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-.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내부 심사 수립 및 진행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80000"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-.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협력사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Auditor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육성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80000"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   . CTQ,CTF 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공정 점검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  <a:buSzPct val="80000"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   .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실폐사례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 유효성 점검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C85590DF-E9F3-0EDD-ECEA-DCCEA2F68857}"/>
              </a:ext>
            </a:extLst>
          </p:cNvPr>
          <p:cNvSpPr/>
          <p:nvPr/>
        </p:nvSpPr>
        <p:spPr bwMode="ltGray">
          <a:xfrm>
            <a:off x="5291171" y="3730645"/>
            <a:ext cx="1160696" cy="66668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 algn="ctr">
              <a:lnSpc>
                <a:spcPct val="150000"/>
              </a:lnSpc>
              <a:buSzPct val="80000"/>
            </a:pP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부품품질 연계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4F9DCA05-6CC7-9AE1-D02D-937D6FF11133}"/>
              </a:ext>
            </a:extLst>
          </p:cNvPr>
          <p:cNvGrpSpPr/>
          <p:nvPr/>
        </p:nvGrpSpPr>
        <p:grpSpPr>
          <a:xfrm rot="5400000" flipV="1">
            <a:off x="6068635" y="2942093"/>
            <a:ext cx="868867" cy="196550"/>
            <a:chOff x="-177754" y="177754"/>
            <a:chExt cx="3416900" cy="770347"/>
          </a:xfrm>
        </p:grpSpPr>
        <p:pic>
          <p:nvPicPr>
            <p:cNvPr id="35" name="Picture 5" descr="E:\PNG\화살표\화살살.png">
              <a:extLst>
                <a:ext uri="{FF2B5EF4-FFF2-40B4-BE49-F238E27FC236}">
                  <a16:creationId xmlns:a16="http://schemas.microsoft.com/office/drawing/2014/main" xmlns="" id="{2DA995A1-2FEA-6EEF-91D4-6F3AA873B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177754" y="177754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5" descr="E:\PNG\화살표\화살살.png">
              <a:extLst>
                <a:ext uri="{FF2B5EF4-FFF2-40B4-BE49-F238E27FC236}">
                  <a16:creationId xmlns:a16="http://schemas.microsoft.com/office/drawing/2014/main" xmlns="" id="{83E1F71B-A528-1E7C-5FED-FED0CBA471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-177754" y="177754"/>
              <a:ext cx="3416900" cy="770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7054D34-2619-A18F-BF84-BACE59998420}"/>
              </a:ext>
            </a:extLst>
          </p:cNvPr>
          <p:cNvSpPr txBox="1"/>
          <p:nvPr/>
        </p:nvSpPr>
        <p:spPr>
          <a:xfrm>
            <a:off x="5243336" y="2792817"/>
            <a:ext cx="235827" cy="376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86E86E8C-59CE-458F-CDA5-E311499D641F}"/>
              </a:ext>
            </a:extLst>
          </p:cNvPr>
          <p:cNvSpPr/>
          <p:nvPr/>
        </p:nvSpPr>
        <p:spPr bwMode="ltGray">
          <a:xfrm>
            <a:off x="6516217" y="3721427"/>
            <a:ext cx="1191000" cy="66668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 algn="ctr">
              <a:lnSpc>
                <a:spcPct val="150000"/>
              </a:lnSpc>
              <a:buSzPct val="80000"/>
            </a:pP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품질 보증 연계</a:t>
            </a:r>
          </a:p>
        </p:txBody>
      </p:sp>
      <p:sp>
        <p:nvSpPr>
          <p:cNvPr id="44" name="오른쪽 화살표 48">
            <a:extLst>
              <a:ext uri="{FF2B5EF4-FFF2-40B4-BE49-F238E27FC236}">
                <a16:creationId xmlns:a16="http://schemas.microsoft.com/office/drawing/2014/main" xmlns="" id="{77C2D6A0-EFC2-6AAD-4BA3-902E797B4399}"/>
              </a:ext>
            </a:extLst>
          </p:cNvPr>
          <p:cNvSpPr/>
          <p:nvPr/>
        </p:nvSpPr>
        <p:spPr>
          <a:xfrm>
            <a:off x="7453247" y="2805212"/>
            <a:ext cx="175139" cy="304928"/>
          </a:xfrm>
          <a:prstGeom prst="rightArrow">
            <a:avLst/>
          </a:prstGeom>
          <a:gradFill>
            <a:gsLst>
              <a:gs pos="56000">
                <a:schemeClr val="bg1">
                  <a:lumMod val="65000"/>
                </a:schemeClr>
              </a:gs>
              <a:gs pos="0">
                <a:schemeClr val="bg1"/>
              </a:gs>
            </a:gsLst>
            <a:lin ang="5400000" scaled="0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48" name="Picture 5" descr="E:\PNG\화살표\화살살.png">
            <a:extLst>
              <a:ext uri="{FF2B5EF4-FFF2-40B4-BE49-F238E27FC236}">
                <a16:creationId xmlns:a16="http://schemas.microsoft.com/office/drawing/2014/main" xmlns="" id="{86BA4BFF-D971-0FED-46E1-86A28221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948" y="3481549"/>
            <a:ext cx="718072" cy="23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 descr="E:\PNG\화살표\화살살.png">
            <a:extLst>
              <a:ext uri="{FF2B5EF4-FFF2-40B4-BE49-F238E27FC236}">
                <a16:creationId xmlns:a16="http://schemas.microsoft.com/office/drawing/2014/main" xmlns="" id="{7CD0EC84-4591-2E1E-8DD3-A5D7C481D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285" y="3459996"/>
            <a:ext cx="718072" cy="23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54D3C6BC-DAF3-AA77-6B4E-2FBCFDF53FAB}"/>
              </a:ext>
            </a:extLst>
          </p:cNvPr>
          <p:cNvSpPr/>
          <p:nvPr/>
        </p:nvSpPr>
        <p:spPr bwMode="ltGray">
          <a:xfrm>
            <a:off x="7772945" y="3717293"/>
            <a:ext cx="972037" cy="6733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97200" tIns="97200" rIns="98082" bIns="97200" rtlCol="0" anchor="ctr"/>
          <a:lstStyle/>
          <a:p>
            <a:pPr algn="ctr">
              <a:lnSpc>
                <a:spcPct val="150000"/>
              </a:lnSpc>
              <a:buSzPct val="80000"/>
            </a:pP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rPr>
              <a:t>부품품질 연계</a:t>
            </a:r>
          </a:p>
        </p:txBody>
      </p:sp>
      <p:pic>
        <p:nvPicPr>
          <p:cNvPr id="51" name="Picture 5" descr="E:\PNG\화살표\화살살.png">
            <a:extLst>
              <a:ext uri="{FF2B5EF4-FFF2-40B4-BE49-F238E27FC236}">
                <a16:creationId xmlns:a16="http://schemas.microsoft.com/office/drawing/2014/main" xmlns="" id="{B9831D8C-5F67-FE77-ACCF-925B59FA6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664" y="3467745"/>
            <a:ext cx="718072" cy="23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144848"/>
              </p:ext>
            </p:extLst>
          </p:nvPr>
        </p:nvGraphicFramePr>
        <p:xfrm>
          <a:off x="492602" y="4360610"/>
          <a:ext cx="3909793" cy="2000006"/>
        </p:xfrm>
        <a:graphic>
          <a:graphicData uri="http://schemas.openxmlformats.org/drawingml/2006/table">
            <a:tbl>
              <a:tblPr/>
              <a:tblGrid>
                <a:gridCol w="801693"/>
                <a:gridCol w="777025"/>
                <a:gridCol w="777025"/>
                <a:gridCol w="777025"/>
                <a:gridCol w="777025"/>
              </a:tblGrid>
              <a:tr h="17491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유형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DSM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2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DOE(As is)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DOE(To be)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2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불량율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불량율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202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GAS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30,924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19,452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오염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Scratch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찍힘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78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Hook 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동이물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2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" name="타원 35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483767" y="5983951"/>
            <a:ext cx="444086" cy="45326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64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중장기 </a:t>
            </a:r>
            <a:r>
              <a:rPr lang="ko-KR" altLang="en-US" sz="2400" b="1" dirty="0" smtClean="0">
                <a:latin typeface="+mn-ea"/>
              </a:rPr>
              <a:t>하노이 법인 </a:t>
            </a:r>
            <a:r>
              <a:rPr lang="en-US" altLang="ko-KR" sz="2400" b="1" dirty="0">
                <a:latin typeface="+mn-ea"/>
              </a:rPr>
              <a:t>Forecast </a:t>
            </a:r>
            <a:r>
              <a:rPr lang="ko-KR" altLang="en-US" sz="2400" b="1" dirty="0">
                <a:latin typeface="+mn-ea"/>
              </a:rPr>
              <a:t>변화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779912" y="3501008"/>
            <a:ext cx="5112568" cy="1440160"/>
            <a:chOff x="0" y="82550"/>
            <a:chExt cx="6640046" cy="1651000"/>
          </a:xfrm>
        </p:grpSpPr>
        <p:graphicFrame>
          <p:nvGraphicFramePr>
            <p:cNvPr id="22" name="차트 21"/>
            <p:cNvGraphicFramePr/>
            <p:nvPr>
              <p:extLst/>
            </p:nvPr>
          </p:nvGraphicFramePr>
          <p:xfrm>
            <a:off x="0" y="82550"/>
            <a:ext cx="6640046" cy="1651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23" name="직사각형 22"/>
            <p:cNvSpPr/>
            <p:nvPr/>
          </p:nvSpPr>
          <p:spPr>
            <a:xfrm>
              <a:off x="2431566" y="1073150"/>
              <a:ext cx="1839288" cy="28001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rPr>
                <a:t>제품군별 생산 변화 비중</a:t>
              </a:r>
            </a:p>
          </p:txBody>
        </p:sp>
      </p:grpSp>
      <p:graphicFrame>
        <p:nvGraphicFramePr>
          <p:cNvPr id="24" name="차트 23"/>
          <p:cNvGraphicFramePr>
            <a:graphicFrameLocks/>
          </p:cNvGraphicFramePr>
          <p:nvPr>
            <p:extLst/>
          </p:nvPr>
        </p:nvGraphicFramePr>
        <p:xfrm>
          <a:off x="251520" y="3501008"/>
          <a:ext cx="3474664" cy="1440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4A84A155-EE1B-4F59-A52D-1EC3FF037DAE}"/>
              </a:ext>
            </a:extLst>
          </p:cNvPr>
          <p:cNvSpPr/>
          <p:nvPr/>
        </p:nvSpPr>
        <p:spPr>
          <a:xfrm>
            <a:off x="251520" y="5013176"/>
            <a:ext cx="8637639" cy="749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t"/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24Y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경영 계획 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1,572k/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총 점수 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141,875k/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) _23Y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대비 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24Y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경영 계획 </a:t>
            </a:r>
            <a:r>
              <a:rPr lang="en-US" altLang="ko-KR" sz="14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-25.5%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축소 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점수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-36.0% </a:t>
            </a:r>
            <a:r>
              <a:rPr lang="en-US" altLang="ko-K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충전기 생산 수량감소</a:t>
            </a:r>
            <a:r>
              <a:rPr lang="en-US" altLang="ko-K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</a:t>
            </a: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별매 위주 생산</a:t>
            </a:r>
            <a:r>
              <a:rPr lang="en-US" altLang="ko-K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VD SMPS 23</a:t>
            </a: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대비 </a:t>
            </a:r>
            <a:r>
              <a:rPr lang="en-US" altLang="ko-K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생산 축소 </a:t>
            </a:r>
            <a:r>
              <a:rPr lang="en-US" altLang="ko-K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(11.1 </a:t>
            </a: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5.3% ) </a:t>
            </a:r>
            <a:endParaRPr lang="en-US" altLang="ko-K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251521" y="5949280"/>
            <a:ext cx="8637638" cy="432048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충전기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별매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품질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및 생산성 강화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VD ADT / VD SMPS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제조 경쟁력 강화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27" name="차트 26"/>
          <p:cNvGraphicFramePr>
            <a:graphicFrameLocks/>
          </p:cNvGraphicFramePr>
          <p:nvPr>
            <p:extLst/>
          </p:nvPr>
        </p:nvGraphicFramePr>
        <p:xfrm>
          <a:off x="251520" y="764704"/>
          <a:ext cx="8640960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8" name="직선 연결선 27"/>
          <p:cNvCxnSpPr/>
          <p:nvPr/>
        </p:nvCxnSpPr>
        <p:spPr>
          <a:xfrm>
            <a:off x="2267744" y="3212976"/>
            <a:ext cx="72008" cy="144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779912" y="3212976"/>
            <a:ext cx="72008" cy="144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70541" y="3212976"/>
            <a:ext cx="72008" cy="144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6791341" y="3212976"/>
            <a:ext cx="72008" cy="144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 </a:t>
            </a:r>
            <a:r>
              <a:rPr lang="ko-KR" altLang="en-US" b="1" dirty="0" smtClean="0">
                <a:latin typeface="+mn-ea"/>
              </a:rPr>
              <a:t>구매 </a:t>
            </a:r>
            <a:r>
              <a:rPr lang="ko-KR" altLang="en-US" b="1" dirty="0">
                <a:latin typeface="+mn-ea"/>
              </a:rPr>
              <a:t>혁신 </a:t>
            </a:r>
            <a:r>
              <a:rPr lang="en-US" altLang="ko-KR" b="1" dirty="0">
                <a:latin typeface="+mn-ea"/>
              </a:rPr>
              <a:t>_ </a:t>
            </a:r>
            <a:r>
              <a:rPr lang="ko-KR" altLang="en-US" b="1" dirty="0" err="1">
                <a:latin typeface="+mn-ea"/>
              </a:rPr>
              <a:t>직구매단가</a:t>
            </a:r>
            <a:r>
              <a:rPr lang="ko-KR" altLang="en-US" b="1" dirty="0">
                <a:latin typeface="+mn-ea"/>
              </a:rPr>
              <a:t> 인하 </a:t>
            </a:r>
            <a:r>
              <a:rPr lang="en-US" altLang="ko-KR" b="1" dirty="0">
                <a:latin typeface="+mn-ea"/>
              </a:rPr>
              <a:t>/ </a:t>
            </a:r>
            <a:r>
              <a:rPr lang="ko-KR" altLang="en-US" b="1" dirty="0">
                <a:latin typeface="+mn-ea"/>
              </a:rPr>
              <a:t>보세창고 비용절감</a:t>
            </a:r>
            <a:endParaRPr lang="en-US" altLang="ko-KR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7504" y="1186838"/>
            <a:ext cx="7704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- 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2024</a:t>
            </a:r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년 인하 목표 예상 금액 현황 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:  </a:t>
            </a:r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예상 진행 년간 인하 누적 목표  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억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z="1400" b="1" dirty="0" err="1">
                <a:solidFill>
                  <a:srgbClr val="0000FF"/>
                </a:solidFill>
                <a:latin typeface="맑은 고딕" panose="020B0503020000020004" pitchFamily="50" charset="-127"/>
              </a:rPr>
              <a:t>천만동</a:t>
            </a:r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 예상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251520" y="1340767"/>
          <a:ext cx="8640959" cy="1440160"/>
        </p:xfrm>
        <a:graphic>
          <a:graphicData uri="http://schemas.openxmlformats.org/drawingml/2006/table">
            <a:tbl>
              <a:tblPr/>
              <a:tblGrid>
                <a:gridCol w="627881"/>
                <a:gridCol w="478506"/>
                <a:gridCol w="627881"/>
                <a:gridCol w="627881"/>
                <a:gridCol w="627881"/>
                <a:gridCol w="627881"/>
                <a:gridCol w="627881"/>
                <a:gridCol w="627881"/>
                <a:gridCol w="627881"/>
                <a:gridCol w="627881"/>
                <a:gridCol w="627881"/>
                <a:gridCol w="627881"/>
                <a:gridCol w="627881"/>
                <a:gridCol w="627881"/>
              </a:tblGrid>
              <a:tr h="284274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 PCS, K VND</a:t>
                      </a:r>
                      <a:b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348" marR="7348" marT="734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4525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 예상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 예상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차이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1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직구매 자재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 수량 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인하전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인하후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직구매 자재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 수량 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인하전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인하후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직구매 자재</a:t>
                      </a:r>
                      <a:b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 수량 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인하전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인하후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</a:tr>
              <a:tr h="141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1620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VND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1,846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4,767,625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4,723,598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44,026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1,235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3,238,870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3,208,763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30,106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30,815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800,649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7,932,362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74,133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21620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VD,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VND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1,626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3,097,517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3,068,550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28,967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2,141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3,806,317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3,770,646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35,671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37,674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690,383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6,839,196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64,638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</a:tr>
              <a:tr h="21620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VND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3,472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7,865,142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7,792,148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72,993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3,376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7,045,187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6,979,409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65,777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68,489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1,491,032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14,771,558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138,771</a:t>
                      </a:r>
                    </a:p>
                  </a:txBody>
                  <a:tcPr marL="7348" marR="7348" marT="7348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251520" y="2996952"/>
            <a:ext cx="7704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- 24</a:t>
            </a:r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년 보세창고 비용 감축목표 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( 1</a:t>
            </a:r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회 </a:t>
            </a:r>
            <a:r>
              <a:rPr lang="ko-KR" altLang="en-US" sz="1400" b="1" dirty="0" err="1">
                <a:solidFill>
                  <a:srgbClr val="0000FF"/>
                </a:solidFill>
                <a:latin typeface="맑은 고딕" panose="020B0503020000020004" pitchFamily="50" charset="-127"/>
              </a:rPr>
              <a:t>통관시</a:t>
            </a:r>
            <a:r>
              <a:rPr lang="ko-KR" altLang="en-US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 비용 발생 </a:t>
            </a:r>
            <a:r>
              <a:rPr lang="en-US" altLang="ko-KR" sz="14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)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251520" y="3312601"/>
          <a:ext cx="8568952" cy="428625"/>
        </p:xfrm>
        <a:graphic>
          <a:graphicData uri="http://schemas.openxmlformats.org/drawingml/2006/table">
            <a:tbl>
              <a:tblPr/>
              <a:tblGrid>
                <a:gridCol w="8568952"/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베트남에서  고객사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(SEV, SEVT, SEHC,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Hansol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Haem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RFTech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WITS,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동양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호치민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SIPC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에게 판매되는 물품 보세창고 이용 필요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→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보세창고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이용시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 비용 추가증가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251520" y="3861048"/>
          <a:ext cx="8640960" cy="2194050"/>
        </p:xfrm>
        <a:graphic>
          <a:graphicData uri="http://schemas.openxmlformats.org/drawingml/2006/table">
            <a:tbl>
              <a:tblPr/>
              <a:tblGrid>
                <a:gridCol w="2157582"/>
                <a:gridCol w="722738"/>
                <a:gridCol w="2157582"/>
                <a:gridCol w="722738"/>
                <a:gridCol w="2157582"/>
                <a:gridCol w="722738"/>
              </a:tblGrid>
              <a:tr h="3416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베트남내에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해외 수입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</a:tr>
              <a:tr h="1670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창고에 들어가는 물품 감독 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해외로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수출 되는 물품 신고비용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창고에 들어가는 물품 하역 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85,000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70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창고에 나가는 물품 감독 비용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    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창고에 들어가는 물품 감독 비용 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창고에 나가는 물품 하역 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85,000 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0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창고에 들어가는 물품 하역 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55,000 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창고에 나가는 물품 감독 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파렛트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임대비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0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 임대 비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창고에 들어가는 물품 하역 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파렛트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포장비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0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창고에 나가는  물품 하역 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 임대 비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라벨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부착 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0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물품에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보세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창고에 나가는 물품 하역 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0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물품에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46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1,585,000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2,285,000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242,000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</a:tr>
              <a:tr h="174613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7021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7021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949280"/>
            <a:ext cx="8712968" cy="487722"/>
          </a:xfrm>
          <a:prstGeom prst="rect">
            <a:avLst/>
          </a:prstGeom>
        </p:spPr>
      </p:pic>
      <p:sp>
        <p:nvSpPr>
          <p:cNvPr id="36" name="톱니 모양의 오른쪽 화살표 35"/>
          <p:cNvSpPr/>
          <p:nvPr/>
        </p:nvSpPr>
        <p:spPr>
          <a:xfrm rot="5400000">
            <a:off x="4380249" y="4558112"/>
            <a:ext cx="315342" cy="2380113"/>
          </a:xfrm>
          <a:prstGeom prst="notchedRightArrow">
            <a:avLst>
              <a:gd name="adj1" fmla="val 50000"/>
              <a:gd name="adj2" fmla="val 63351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5" name="타원 14">
            <a:hlinkClick r:id="rId3" action="ppaction://hlinksldjump"/>
          </p:cNvPr>
          <p:cNvSpPr>
            <a:spLocks noChangeAspect="1"/>
          </p:cNvSpPr>
          <p:nvPr/>
        </p:nvSpPr>
        <p:spPr>
          <a:xfrm>
            <a:off x="8460432" y="5540623"/>
            <a:ext cx="504056" cy="5144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8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구매 혁신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24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년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원자재 재고 관리 </a:t>
            </a:r>
            <a:endParaRPr lang="en-US" altLang="ko-KR" b="1" dirty="0">
              <a:latin typeface="+mn-ea"/>
            </a:endParaRPr>
          </a:p>
        </p:txBody>
      </p:sp>
      <p:pic>
        <p:nvPicPr>
          <p:cNvPr id="169" name="그림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2" y="1052736"/>
            <a:ext cx="8666176" cy="5395734"/>
          </a:xfrm>
          <a:prstGeom prst="rect">
            <a:avLst/>
          </a:prstGeom>
        </p:spPr>
      </p:pic>
      <p:pic>
        <p:nvPicPr>
          <p:cNvPr id="177" name="그림 1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414430"/>
            <a:ext cx="2933366" cy="1000533"/>
          </a:xfrm>
          <a:prstGeom prst="rect">
            <a:avLst/>
          </a:prstGeom>
        </p:spPr>
      </p:pic>
      <p:pic>
        <p:nvPicPr>
          <p:cNvPr id="9319" name="오른쪽 화살표 81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2700"/>
            <a:ext cx="207963" cy="1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>
            <a:hlinkClick r:id="rId5" action="ppaction://hlinksldjump"/>
          </p:cNvPr>
          <p:cNvSpPr>
            <a:spLocks noChangeAspect="1"/>
          </p:cNvSpPr>
          <p:nvPr/>
        </p:nvSpPr>
        <p:spPr>
          <a:xfrm>
            <a:off x="8388425" y="5938861"/>
            <a:ext cx="504056" cy="51447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38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재공재고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혁신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_24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년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재공재고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관리</a:t>
            </a:r>
            <a:endParaRPr lang="en-US" altLang="ko-KR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00" y="1133840"/>
            <a:ext cx="8666176" cy="5306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398" y="4509120"/>
            <a:ext cx="2731050" cy="804000"/>
          </a:xfrm>
          <a:prstGeom prst="rect">
            <a:avLst/>
          </a:prstGeom>
        </p:spPr>
      </p:pic>
      <p:sp>
        <p:nvSpPr>
          <p:cNvPr id="12" name="타원 11">
            <a:hlinkClick r:id="rId4" action="ppaction://hlinksldjump"/>
          </p:cNvPr>
          <p:cNvSpPr>
            <a:spLocks noChangeAspect="1"/>
          </p:cNvSpPr>
          <p:nvPr/>
        </p:nvSpPr>
        <p:spPr>
          <a:xfrm>
            <a:off x="8388425" y="5938861"/>
            <a:ext cx="504056" cy="5144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336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완제품 재고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혁신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_24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년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완제품 재고 관리</a:t>
            </a:r>
            <a:endParaRPr lang="en-US" altLang="ko-KR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04" y="891158"/>
            <a:ext cx="8666176" cy="556217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437112"/>
            <a:ext cx="2731050" cy="804000"/>
          </a:xfrm>
          <a:prstGeom prst="rect">
            <a:avLst/>
          </a:prstGeom>
        </p:spPr>
      </p:pic>
      <p:sp>
        <p:nvSpPr>
          <p:cNvPr id="8" name="타원 7">
            <a:hlinkClick r:id="rId4" action="ppaction://hlinksldjump"/>
          </p:cNvPr>
          <p:cNvSpPr>
            <a:spLocks noChangeAspect="1"/>
          </p:cNvSpPr>
          <p:nvPr/>
        </p:nvSpPr>
        <p:spPr>
          <a:xfrm>
            <a:off x="8388425" y="5938861"/>
            <a:ext cx="504056" cy="5144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270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/>
          </a:scene3d>
          <a:sp3d prstMaterial="softEdge">
            <a:bevelT w="571500" h="635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350" b="1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4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‘24Y </a:t>
            </a:r>
            <a:r>
              <a:rPr lang="ko-KR" altLang="en-US" sz="2400" b="1" dirty="0" smtClean="0">
                <a:latin typeface="+mn-ea"/>
              </a:rPr>
              <a:t>하노이 법인 </a:t>
            </a:r>
            <a:r>
              <a:rPr lang="en-US" altLang="ko-KR" sz="2400" b="1" dirty="0" smtClean="0">
                <a:latin typeface="+mn-ea"/>
              </a:rPr>
              <a:t>Forecast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716783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85000"/>
              </a:lnSpc>
              <a:defRPr/>
            </a:pPr>
            <a:r>
              <a:rPr lang="ko-KR" altLang="en-US" b="1" dirty="0" smtClean="0">
                <a:latin typeface="+mn-ea"/>
                <a:ea typeface="+mn-ea"/>
              </a:rPr>
              <a:t>■ </a:t>
            </a:r>
            <a:r>
              <a:rPr lang="en-US" altLang="ko-KR" b="1" dirty="0" smtClean="0">
                <a:latin typeface="+mn-ea"/>
                <a:ea typeface="+mn-ea"/>
              </a:rPr>
              <a:t>’24</a:t>
            </a:r>
            <a:r>
              <a:rPr lang="ko-KR" altLang="en-US" b="1" dirty="0" smtClean="0">
                <a:latin typeface="+mn-ea"/>
                <a:ea typeface="+mn-ea"/>
              </a:rPr>
              <a:t>년 하노이 법인 </a:t>
            </a:r>
            <a:r>
              <a:rPr lang="en-US" altLang="ko-KR" b="1" dirty="0" smtClean="0">
                <a:latin typeface="+mn-ea"/>
                <a:ea typeface="+mn-ea"/>
              </a:rPr>
              <a:t>Forecast</a:t>
            </a:r>
            <a:r>
              <a:rPr lang="ko-KR" altLang="en-US" b="1" dirty="0" smtClean="0">
                <a:latin typeface="+mn-ea"/>
                <a:ea typeface="+mn-ea"/>
              </a:rPr>
              <a:t>에 따른 운영 </a:t>
            </a:r>
            <a:r>
              <a:rPr lang="en-US" altLang="ko-KR" b="1" dirty="0" smtClean="0">
                <a:latin typeface="+mn-ea"/>
                <a:ea typeface="+mn-ea"/>
              </a:rPr>
              <a:t>Guide Line</a:t>
            </a:r>
            <a:endParaRPr lang="en-US" altLang="ko-KR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lc="http://schemas.openxmlformats.org/drawingml/2006/lockedCanvas" xmlns:a16="http://schemas.microsoft.com/office/drawing/2014/main" xmlns="" xmlns:xdr="http://schemas.openxmlformats.org/drawingml/2006/spreadsheetDrawing" id="{4A84A155-EE1B-4F59-A52D-1EC3FF037DAE}"/>
              </a:ext>
            </a:extLst>
          </p:cNvPr>
          <p:cNvSpPr/>
          <p:nvPr/>
        </p:nvSpPr>
        <p:spPr>
          <a:xfrm>
            <a:off x="271848" y="3284984"/>
            <a:ext cx="8634939" cy="5040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" panose="05000000000000000000" pitchFamily="2" charset="2"/>
              <a:buChar char="§"/>
              <a:defRPr/>
            </a:pP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운영실적 대비 </a:t>
            </a:r>
            <a:r>
              <a:rPr lang="en-US" altLang="ko-KR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r>
              <a:rPr lang="ko-KR" altLang="en-US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경영계획</a:t>
            </a:r>
            <a:r>
              <a:rPr lang="en-US" altLang="ko-KR" sz="13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_-25.5%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감소 </a:t>
            </a: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충전기 </a:t>
            </a:r>
            <a:r>
              <a:rPr lang="en-US" altLang="ko-KR" sz="13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altLang="ko-KR" sz="13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24.9%</a:t>
            </a:r>
            <a:r>
              <a:rPr lang="en-US" altLang="ko-KR" sz="13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3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감소</a:t>
            </a:r>
            <a:r>
              <a:rPr lang="en-US" altLang="ko-KR" sz="13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>
              <a:buFont typeface="Wingdings" panose="05000000000000000000" pitchFamily="2" charset="2"/>
              <a:buChar char="§"/>
              <a:defRPr/>
            </a:pPr>
            <a:r>
              <a:rPr lang="ko-KR" altLang="en-US" sz="13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충전기 </a:t>
            </a:r>
            <a:r>
              <a:rPr lang="en-US" altLang="ko-KR" sz="13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ko-KR" altLang="en-US" sz="13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별매 운영량 </a:t>
            </a:r>
            <a:r>
              <a:rPr lang="en-US" altLang="ko-KR" sz="13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67%, </a:t>
            </a:r>
            <a:r>
              <a:rPr lang="en-US" altLang="ko-KR" sz="1300" b="1" baseline="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  <a:r>
              <a:rPr lang="ko-KR" altLang="en-US" sz="1300" b="1" baseline="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별매 운영량 </a:t>
            </a:r>
            <a:r>
              <a:rPr lang="en-US" altLang="ko-KR" sz="13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85</a:t>
            </a:r>
            <a:r>
              <a:rPr lang="en-US" altLang="ko-KR" sz="1300" b="1" baseline="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ko-KR" altLang="en-US" sz="13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별매 비율 </a:t>
            </a:r>
            <a:r>
              <a:rPr lang="en-US" altLang="ko-KR" sz="1300" b="1" baseline="0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18%</a:t>
            </a:r>
            <a:r>
              <a:rPr lang="en-US" altLang="ko-KR" sz="13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3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증가 → 별매 중심적 라인 운영 </a:t>
            </a:r>
            <a:endParaRPr lang="en-US" altLang="ko-KR" sz="1300" b="1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021437"/>
            <a:ext cx="8640959" cy="142378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lc="http://schemas.openxmlformats.org/drawingml/2006/lockedCanvas" xmlns:a16="http://schemas.microsoft.com/office/drawing/2014/main" xmlns="" xmlns:xdr="http://schemas.openxmlformats.org/drawingml/2006/spreadsheetDrawing" id="{4A84A155-EE1B-4F59-A52D-1EC3FF037DAE}"/>
              </a:ext>
            </a:extLst>
          </p:cNvPr>
          <p:cNvSpPr/>
          <p:nvPr/>
        </p:nvSpPr>
        <p:spPr>
          <a:xfrm>
            <a:off x="271848" y="5517232"/>
            <a:ext cx="8620631" cy="8640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ko-KR" sz="1300" b="1" kern="1200" dirty="0">
                <a:solidFill>
                  <a:schemeClr val="dk1"/>
                </a:solidFill>
                <a:effectLst/>
              </a:rPr>
              <a:t>메인 라인 </a:t>
            </a: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5Line ~ 4Line</a:t>
            </a:r>
            <a:r>
              <a:rPr lang="ko-KR" altLang="ko-KR" sz="1300" b="1" kern="1200" dirty="0">
                <a:solidFill>
                  <a:schemeClr val="dk1"/>
                </a:solidFill>
                <a:effectLst/>
              </a:rPr>
              <a:t>운영</a:t>
            </a: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( 1Q _ 5Line , 2Q~4Q _ 4Line )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  </a:t>
            </a:r>
            <a:r>
              <a:rPr lang="en-US" altLang="ko-KR" sz="1300" b="1" kern="1200" dirty="0" smtClean="0">
                <a:solidFill>
                  <a:schemeClr val="dk1"/>
                </a:solidFill>
                <a:effectLst/>
              </a:rPr>
              <a:t> </a:t>
            </a: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..  </a:t>
            </a:r>
            <a:r>
              <a:rPr lang="ko-KR" altLang="en-US" sz="1300" b="1" kern="1200" dirty="0">
                <a:solidFill>
                  <a:schemeClr val="dk1"/>
                </a:solidFill>
                <a:effectLst/>
              </a:rPr>
              <a:t>충전기 </a:t>
            </a: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2 Line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 </a:t>
            </a: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1Q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 ~ 4Q (1~2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월 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5~6 time 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근무 운영필요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) / 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별매라인 기준 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3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라인 운영 필요 </a:t>
            </a: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  </a:t>
            </a:r>
            <a:r>
              <a:rPr lang="en-US" altLang="ko-KR" sz="1300" b="1" kern="1200" dirty="0" smtClean="0">
                <a:solidFill>
                  <a:schemeClr val="dk1"/>
                </a:solidFill>
                <a:effectLst/>
              </a:rPr>
              <a:t> ..  </a:t>
            </a: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VD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 SMPS, ADT </a:t>
            </a:r>
            <a:r>
              <a:rPr lang="en-US" altLang="ko-KR" sz="1300" b="1" kern="1200" baseline="0" dirty="0" smtClean="0">
                <a:solidFill>
                  <a:schemeClr val="dk1"/>
                </a:solidFill>
                <a:effectLst/>
              </a:rPr>
              <a:t>1~2</a:t>
            </a:r>
            <a:r>
              <a:rPr lang="ko-KR" altLang="en-US" sz="1300" b="1" kern="1200" baseline="0" dirty="0" smtClean="0">
                <a:solidFill>
                  <a:schemeClr val="dk1"/>
                </a:solidFill>
                <a:effectLst/>
              </a:rPr>
              <a:t>월까지 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각 </a:t>
            </a:r>
            <a:r>
              <a:rPr lang="en-US" altLang="ko-KR" sz="1300" b="1" kern="1200" baseline="0" dirty="0" smtClean="0">
                <a:solidFill>
                  <a:schemeClr val="dk1"/>
                </a:solidFill>
                <a:effectLst/>
              </a:rPr>
              <a:t>1.5</a:t>
            </a:r>
            <a:r>
              <a:rPr lang="en-US" altLang="ko-KR" sz="1300" b="1" kern="1200" dirty="0" smtClean="0">
                <a:solidFill>
                  <a:schemeClr val="dk1"/>
                </a:solidFill>
                <a:effectLst/>
              </a:rPr>
              <a:t> </a:t>
            </a:r>
            <a:r>
              <a:rPr lang="ko-KR" altLang="en-US" sz="1300" b="1" kern="1200" baseline="0" dirty="0" smtClean="0">
                <a:solidFill>
                  <a:schemeClr val="dk1"/>
                </a:solidFill>
                <a:effectLst/>
              </a:rPr>
              <a:t>총 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3 </a:t>
            </a: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Line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 필요 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/ </a:t>
            </a:r>
            <a:r>
              <a:rPr lang="en-US" altLang="ko-KR" sz="1300" b="1" dirty="0"/>
              <a:t>3</a:t>
            </a:r>
            <a:r>
              <a:rPr lang="ko-KR" altLang="en-US" sz="1300" b="1" dirty="0" smtClean="0"/>
              <a:t>월 부터 </a:t>
            </a:r>
            <a:r>
              <a:rPr lang="ko-KR" altLang="en-US" sz="1300" b="1" kern="1200" baseline="0" dirty="0" smtClean="0">
                <a:solidFill>
                  <a:schemeClr val="dk1"/>
                </a:solidFill>
                <a:effectLst/>
              </a:rPr>
              <a:t>물량감소로</a:t>
            </a:r>
            <a:r>
              <a:rPr lang="en-US" altLang="ko-KR" sz="1300" b="1" kern="1200" baseline="0" dirty="0" smtClean="0">
                <a:solidFill>
                  <a:schemeClr val="dk1"/>
                </a:solidFill>
                <a:effectLst/>
              </a:rPr>
              <a:t> 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각 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1 </a:t>
            </a: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Line</a:t>
            </a:r>
            <a:r>
              <a:rPr lang="ko-KR" altLang="ko-KR" sz="1300" b="1" kern="1200" baseline="0" dirty="0">
                <a:solidFill>
                  <a:schemeClr val="dk1"/>
                </a:solidFill>
                <a:effectLst/>
              </a:rPr>
              <a:t> 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총 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2 </a:t>
            </a:r>
            <a:r>
              <a:rPr lang="en-US" altLang="ko-KR" sz="1300" b="1" kern="1200" dirty="0">
                <a:solidFill>
                  <a:schemeClr val="dk1"/>
                </a:solidFill>
                <a:effectLst/>
              </a:rPr>
              <a:t>Line </a:t>
            </a:r>
            <a:r>
              <a:rPr lang="ko-KR" altLang="en-US" sz="1300" b="1" kern="1200" dirty="0">
                <a:solidFill>
                  <a:schemeClr val="dk1"/>
                </a:solidFill>
                <a:effectLst/>
              </a:rPr>
              <a:t>운영</a:t>
            </a:r>
            <a:r>
              <a:rPr lang="ko-KR" altLang="ko-KR" sz="1300" b="1" kern="1200" baseline="0" dirty="0">
                <a:solidFill>
                  <a:schemeClr val="dk1"/>
                </a:solidFill>
                <a:effectLst/>
              </a:rPr>
              <a:t> </a:t>
            </a:r>
            <a:endParaRPr lang="en-US" altLang="ko-KR" sz="1300" b="1" kern="1200" baseline="0" dirty="0">
              <a:solidFill>
                <a:schemeClr val="dk1"/>
              </a:solidFill>
              <a:effectLst/>
            </a:endParaRPr>
          </a:p>
          <a:p>
            <a:pPr marL="285750" marR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월별</a:t>
            </a: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계열별 생산량에 따라 탄력적 라인 조</a:t>
            </a:r>
            <a:r>
              <a:rPr lang="ko-KR" altLang="en-US" sz="13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정 운영 </a:t>
            </a:r>
            <a:r>
              <a:rPr lang="en-US" altLang="ko-KR" sz="13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3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품질 안정</a:t>
            </a:r>
            <a:r>
              <a:rPr lang="en-US" altLang="ko-KR" sz="13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3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납기 대응력 향상 기준 </a:t>
            </a:r>
            <a:r>
              <a:rPr lang="en-US" altLang="ko-KR" sz="1300" b="1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48" y="1124745"/>
            <a:ext cx="8620631" cy="207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‘24Y </a:t>
            </a:r>
            <a:r>
              <a:rPr lang="ko-KR" altLang="en-US" sz="2400" b="1" dirty="0" smtClean="0">
                <a:latin typeface="+mn-ea"/>
              </a:rPr>
              <a:t>하노이 법인 </a:t>
            </a:r>
            <a:r>
              <a:rPr lang="en-US" altLang="ko-KR" sz="2400" b="1" dirty="0" smtClean="0">
                <a:latin typeface="+mn-ea"/>
              </a:rPr>
              <a:t>Forecast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764704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■ </a:t>
            </a:r>
            <a:r>
              <a:rPr lang="en-US" altLang="ko-KR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24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년 충전기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모델 별매 계획 </a:t>
            </a:r>
            <a:r>
              <a:rPr lang="ko-KR" altLang="en-US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생산성 </a:t>
            </a:r>
            <a:r>
              <a:rPr lang="ko-KR" altLang="en-US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집중</a:t>
            </a:r>
            <a:r>
              <a:rPr lang="ko-KR" altLang="en-US" dirty="0"/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74505" y="1074336"/>
            <a:ext cx="882453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◌ </a:t>
            </a:r>
            <a:r>
              <a:rPr lang="ko-KR" altLang="en-US" sz="1400" b="1" dirty="0" smtClean="0"/>
              <a:t>충전기 계획 대비 월별 별매 계획 현황 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_ </a:t>
            </a:r>
            <a:r>
              <a:rPr lang="ko-KR" altLang="en-US" sz="1400" b="1" dirty="0" smtClean="0"/>
              <a:t>충전기 </a:t>
            </a:r>
            <a:r>
              <a:rPr lang="en-US" altLang="ko-KR" sz="1400" b="1" dirty="0" smtClean="0"/>
              <a:t>14,973,700EA / </a:t>
            </a:r>
            <a:r>
              <a:rPr lang="ko-KR" altLang="en-US" sz="1400" b="1" dirty="0" smtClean="0"/>
              <a:t>기타 </a:t>
            </a:r>
            <a:r>
              <a:rPr lang="en-US" altLang="ko-KR" sz="1400" b="1" dirty="0" smtClean="0"/>
              <a:t>3,880,276EA = </a:t>
            </a:r>
            <a:r>
              <a:rPr lang="ko-KR" altLang="en-US" sz="1400" b="1" dirty="0" smtClean="0"/>
              <a:t>총 </a:t>
            </a:r>
            <a:r>
              <a:rPr lang="en-US" altLang="ko-KR" sz="1400" b="1" dirty="0" smtClean="0"/>
              <a:t>18,853,976EA</a:t>
            </a:r>
            <a:r>
              <a:rPr lang="ko-KR" altLang="en-US" sz="1400" b="1" dirty="0" smtClean="0"/>
              <a:t> </a:t>
            </a:r>
            <a:endParaRPr lang="en-US" altLang="ko-KR" sz="1400" b="1" dirty="0"/>
          </a:p>
        </p:txBody>
      </p:sp>
      <p:sp>
        <p:nvSpPr>
          <p:cNvPr id="26" name="직사각형 25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4A84A155-EE1B-4F59-A52D-1EC3FF037DAE}"/>
              </a:ext>
            </a:extLst>
          </p:cNvPr>
          <p:cNvSpPr/>
          <p:nvPr/>
        </p:nvSpPr>
        <p:spPr>
          <a:xfrm>
            <a:off x="272952" y="3541834"/>
            <a:ext cx="8619527" cy="535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" panose="05000000000000000000" pitchFamily="2" charset="2"/>
              <a:buChar char="§"/>
              <a:defRPr/>
            </a:pP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운영실적 대비 </a:t>
            </a: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경영계획</a:t>
            </a: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_-25.5% 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감소 </a:t>
            </a: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충전기 </a:t>
            </a: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-24.9% 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감소</a:t>
            </a: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28600" indent="-228600">
              <a:buFont typeface="Wingdings" panose="05000000000000000000" pitchFamily="2" charset="2"/>
              <a:buChar char="§"/>
              <a:defRPr/>
            </a:pP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충전기 </a:t>
            </a: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별매 운영량 </a:t>
            </a: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67%, 24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년 별매 운영량 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 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별매 비율 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13% </a:t>
            </a:r>
            <a:r>
              <a:rPr lang="ko-KR" altLang="en-US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증가 → 별매 중심적 라인 운영 </a:t>
            </a:r>
            <a:endParaRPr lang="en-US" altLang="ko-KR" sz="13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13164" y="4135235"/>
            <a:ext cx="341311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/>
              <a:t>◌ </a:t>
            </a:r>
            <a:r>
              <a:rPr lang="ko-KR" altLang="en-US" sz="1400" b="1" dirty="0" smtClean="0"/>
              <a:t>충전기 계획 대비 월별 별매 </a:t>
            </a:r>
            <a:r>
              <a:rPr lang="en-US" altLang="ko-KR" sz="1400" b="1" dirty="0" smtClean="0"/>
              <a:t>Line</a:t>
            </a:r>
            <a:r>
              <a:rPr lang="ko-KR" altLang="en-US" sz="1400" b="1" dirty="0" smtClean="0"/>
              <a:t> 현황</a:t>
            </a:r>
            <a:endParaRPr lang="en-US" altLang="ko-KR" sz="1400" b="1" dirty="0"/>
          </a:p>
        </p:txBody>
      </p:sp>
      <p:sp>
        <p:nvSpPr>
          <p:cNvPr id="28" name="직사각형 27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4A84A155-EE1B-4F59-A52D-1EC3FF037DAE}"/>
              </a:ext>
            </a:extLst>
          </p:cNvPr>
          <p:cNvSpPr/>
          <p:nvPr/>
        </p:nvSpPr>
        <p:spPr>
          <a:xfrm>
            <a:off x="272953" y="5918098"/>
            <a:ext cx="8640960" cy="5352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" panose="05000000000000000000" pitchFamily="2" charset="2"/>
              <a:buChar char="§"/>
              <a:defRPr/>
            </a:pPr>
            <a:r>
              <a:rPr lang="ko-KR" altLang="en-US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현 별매라인 검토 기준 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T2510 2 Line</a:t>
            </a:r>
            <a:r>
              <a:rPr lang="ko-KR" altLang="en-US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필요 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ko-KR" altLang="en-US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기타 모델 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(4510,1510 </a:t>
            </a:r>
            <a:r>
              <a:rPr lang="ko-KR" altLang="en-US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1, 1.5</a:t>
            </a:r>
            <a:r>
              <a:rPr lang="ko-KR" altLang="en-US" sz="13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</a:t>
            </a:r>
            <a:r>
              <a:rPr lang="ko-KR" altLang="en-US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필요 </a:t>
            </a:r>
            <a:endParaRPr lang="en-US" altLang="ko-KR" sz="13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Wingdings" panose="05000000000000000000" pitchFamily="2" charset="2"/>
              <a:buChar char="§"/>
              <a:defRPr/>
            </a:pPr>
            <a:r>
              <a:rPr lang="ko-KR" altLang="en-US" sz="13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 운영량 기준에 따라 </a:t>
            </a:r>
            <a:r>
              <a:rPr lang="en-US" altLang="ko-KR" sz="13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Line /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6~7 Time </a:t>
            </a:r>
            <a:r>
              <a:rPr lang="ko-KR" altLang="en-US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탄력적 운영 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ko-KR" altLang="en-US" sz="13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주차별</a:t>
            </a:r>
            <a:r>
              <a:rPr lang="ko-KR" altLang="en-US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운영량 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</a:t>
            </a:r>
            <a:r>
              <a:rPr lang="ko-KR" altLang="en-US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에 따라 선행물량 확보 대응</a:t>
            </a:r>
            <a:r>
              <a:rPr lang="en-US" altLang="ko-KR" sz="13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3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1300" b="1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94" y="1433809"/>
            <a:ext cx="8627786" cy="206719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53" y="4509120"/>
            <a:ext cx="8619526" cy="134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lnSpc>
            <a:spcPct val="150000"/>
          </a:lnSpc>
          <a:defRPr sz="1000" b="1" dirty="0">
            <a:solidFill>
              <a:srgbClr val="0000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217644</TotalTime>
  <Words>13470</Words>
  <Application>Microsoft Office PowerPoint</Application>
  <PresentationFormat>화면 슬라이드 쇼(4:3)</PresentationFormat>
  <Paragraphs>3969</Paragraphs>
  <Slides>73</Slides>
  <Notes>1</Notes>
  <HiddenSlides>39</HiddenSlides>
  <MMClips>0</MMClips>
  <ScaleCrop>false</ScaleCrop>
  <HeadingPairs>
    <vt:vector size="8" baseType="variant">
      <vt:variant>
        <vt:lpstr>사용한 글꼴</vt:lpstr>
      </vt:variant>
      <vt:variant>
        <vt:i4>25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100" baseType="lpstr">
      <vt:lpstr>Bebas</vt:lpstr>
      <vt:lpstr>HY각헤드라인M</vt:lpstr>
      <vt:lpstr>HY견고딕</vt:lpstr>
      <vt:lpstr>HY울릉도M</vt:lpstr>
      <vt:lpstr>HY헤드라인M</vt:lpstr>
      <vt:lpstr>Noto Sans</vt:lpstr>
      <vt:lpstr>Poppins</vt:lpstr>
      <vt:lpstr>Poppins Light</vt:lpstr>
      <vt:lpstr>宋体</vt:lpstr>
      <vt:lpstr>VCIGAK+ìì� Bold</vt:lpstr>
      <vt:lpstr>WVQMME+ìì� Bold</vt:lpstr>
      <vt:lpstr>굴림</vt:lpstr>
      <vt:lpstr>굴림체</vt:lpstr>
      <vt:lpstr>나눔고딕</vt:lpstr>
      <vt:lpstr>돋움</vt:lpstr>
      <vt:lpstr>맑은 고딕</vt:lpstr>
      <vt:lpstr>Arial</vt:lpstr>
      <vt:lpstr>Arial Black</vt:lpstr>
      <vt:lpstr>Calibri</vt:lpstr>
      <vt:lpstr>Calibri Light</vt:lpstr>
      <vt:lpstr>Gill Sans Ultra Bold</vt:lpstr>
      <vt:lpstr>Helvetica</vt:lpstr>
      <vt:lpstr>Tahoma</vt:lpstr>
      <vt:lpstr>Times New Roman</vt:lpstr>
      <vt:lpstr>Wingdings</vt:lpstr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이정림</dc:creator>
  <cp:lastModifiedBy>Mr Chae</cp:lastModifiedBy>
  <cp:revision>3532</cp:revision>
  <cp:lastPrinted>2020-04-08T08:22:44Z</cp:lastPrinted>
  <dcterms:created xsi:type="dcterms:W3CDTF">2013-10-31T00:33:27Z</dcterms:created>
  <dcterms:modified xsi:type="dcterms:W3CDTF">2023-12-11T06:05:10Z</dcterms:modified>
</cp:coreProperties>
</file>